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1"/>
    <p:sldMasterId id="2147483648" r:id="rId2"/>
    <p:sldMasterId id="2147483660" r:id="rId3"/>
  </p:sldMasterIdLst>
  <p:notesMasterIdLst>
    <p:notesMasterId r:id="rId57"/>
  </p:notesMasterIdLst>
  <p:handoutMasterIdLst>
    <p:handoutMasterId r:id="rId58"/>
  </p:handoutMasterIdLst>
  <p:sldIdLst>
    <p:sldId id="388" r:id="rId4"/>
    <p:sldId id="422" r:id="rId5"/>
    <p:sldId id="429" r:id="rId6"/>
    <p:sldId id="449" r:id="rId7"/>
    <p:sldId id="380" r:id="rId8"/>
    <p:sldId id="415" r:id="rId9"/>
    <p:sldId id="416" r:id="rId10"/>
    <p:sldId id="418" r:id="rId11"/>
    <p:sldId id="419" r:id="rId12"/>
    <p:sldId id="390" r:id="rId13"/>
    <p:sldId id="400" r:id="rId14"/>
    <p:sldId id="401" r:id="rId15"/>
    <p:sldId id="383" r:id="rId16"/>
    <p:sldId id="423" r:id="rId17"/>
    <p:sldId id="425" r:id="rId18"/>
    <p:sldId id="424" r:id="rId19"/>
    <p:sldId id="450" r:id="rId20"/>
    <p:sldId id="451" r:id="rId21"/>
    <p:sldId id="452" r:id="rId22"/>
    <p:sldId id="453" r:id="rId23"/>
    <p:sldId id="454" r:id="rId24"/>
    <p:sldId id="455" r:id="rId25"/>
    <p:sldId id="456" r:id="rId26"/>
    <p:sldId id="457" r:id="rId27"/>
    <p:sldId id="458" r:id="rId28"/>
    <p:sldId id="459" r:id="rId29"/>
    <p:sldId id="460" r:id="rId30"/>
    <p:sldId id="461" r:id="rId31"/>
    <p:sldId id="462" r:id="rId32"/>
    <p:sldId id="463" r:id="rId33"/>
    <p:sldId id="464" r:id="rId34"/>
    <p:sldId id="465" r:id="rId35"/>
    <p:sldId id="466" r:id="rId36"/>
    <p:sldId id="467" r:id="rId37"/>
    <p:sldId id="431" r:id="rId38"/>
    <p:sldId id="432" r:id="rId39"/>
    <p:sldId id="433" r:id="rId40"/>
    <p:sldId id="434" r:id="rId41"/>
    <p:sldId id="435" r:id="rId42"/>
    <p:sldId id="436" r:id="rId43"/>
    <p:sldId id="437" r:id="rId44"/>
    <p:sldId id="438" r:id="rId45"/>
    <p:sldId id="439" r:id="rId46"/>
    <p:sldId id="440" r:id="rId47"/>
    <p:sldId id="441" r:id="rId48"/>
    <p:sldId id="442" r:id="rId49"/>
    <p:sldId id="443" r:id="rId50"/>
    <p:sldId id="444" r:id="rId51"/>
    <p:sldId id="445" r:id="rId52"/>
    <p:sldId id="446" r:id="rId53"/>
    <p:sldId id="447" r:id="rId54"/>
    <p:sldId id="448" r:id="rId55"/>
    <p:sldId id="410" r:id="rId56"/>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 userDrawn="1">
          <p15:clr>
            <a:srgbClr val="A4A3A4"/>
          </p15:clr>
        </p15:guide>
        <p15:guide id="2" pos="256"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B4"/>
    <a:srgbClr val="1C437C"/>
    <a:srgbClr val="35B899"/>
    <a:srgbClr val="FEF3DE"/>
    <a:srgbClr val="FCC049"/>
    <a:srgbClr val="183D6F"/>
    <a:srgbClr val="929093"/>
    <a:srgbClr val="262A6A"/>
    <a:srgbClr val="404040"/>
    <a:srgbClr val="2699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98" autoAdjust="0"/>
    <p:restoredTop sz="94767" autoAdjust="0"/>
  </p:normalViewPr>
  <p:slideViewPr>
    <p:cSldViewPr snapToGrid="0" snapToObjects="1" showGuides="1">
      <p:cViewPr varScale="1">
        <p:scale>
          <a:sx n="108" d="100"/>
          <a:sy n="108" d="100"/>
        </p:scale>
        <p:origin x="636" y="102"/>
      </p:cViewPr>
      <p:guideLst>
        <p:guide orient="horz" pos="312"/>
        <p:guide pos="2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0" d="100"/>
          <a:sy n="80" d="100"/>
        </p:scale>
        <p:origin x="3804" y="108"/>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Item Accuracy</c:v>
                </c:pt>
              </c:strCache>
            </c:strRef>
          </c:tx>
          <c:dPt>
            <c:idx val="0"/>
            <c:bubble3D val="0"/>
            <c:spPr>
              <a:solidFill>
                <a:schemeClr val="accent1"/>
              </a:solidFill>
              <a:ln>
                <a:noFill/>
              </a:ln>
              <a:effectLst/>
            </c:spPr>
            <c:extLst>
              <c:ext xmlns:c16="http://schemas.microsoft.com/office/drawing/2014/chart" uri="{C3380CC4-5D6E-409C-BE32-E72D297353CC}">
                <c16:uniqueId val="{00000000-B6B2-443B-B74B-3777FFD9A8D2}"/>
              </c:ext>
            </c:extLst>
          </c:dPt>
          <c:dPt>
            <c:idx val="1"/>
            <c:bubble3D val="0"/>
            <c:explosion val="2"/>
            <c:spPr>
              <a:solidFill>
                <a:schemeClr val="accent3"/>
              </a:solidFill>
              <a:ln>
                <a:noFill/>
              </a:ln>
              <a:effectLst/>
            </c:spPr>
            <c:extLst>
              <c:ext xmlns:c16="http://schemas.microsoft.com/office/drawing/2014/chart" uri="{C3380CC4-5D6E-409C-BE32-E72D297353CC}">
                <c16:uniqueId val="{00000001-B6B2-443B-B74B-3777FFD9A8D2}"/>
              </c:ext>
            </c:extLst>
          </c:dPt>
          <c:dPt>
            <c:idx val="2"/>
            <c:bubble3D val="0"/>
            <c:spPr>
              <a:solidFill>
                <a:schemeClr val="accent5"/>
              </a:solidFill>
              <a:ln>
                <a:noFill/>
              </a:ln>
              <a:effectLst/>
            </c:spPr>
            <c:extLst>
              <c:ext xmlns:c16="http://schemas.microsoft.com/office/drawing/2014/chart" uri="{C3380CC4-5D6E-409C-BE32-E72D297353CC}">
                <c16:uniqueId val="{00000002-B6B2-443B-B74B-3777FFD9A8D2}"/>
              </c:ext>
            </c:extLst>
          </c:dPt>
          <c:dPt>
            <c:idx val="3"/>
            <c:bubble3D val="0"/>
            <c:spPr>
              <a:solidFill>
                <a:schemeClr val="accent1">
                  <a:lumMod val="60000"/>
                </a:schemeClr>
              </a:solidFill>
              <a:ln>
                <a:noFill/>
              </a:ln>
              <a:effectLst/>
            </c:spPr>
            <c:extLst>
              <c:ext xmlns:c16="http://schemas.microsoft.com/office/drawing/2014/chart" uri="{C3380CC4-5D6E-409C-BE32-E72D297353CC}">
                <c16:uniqueId val="{00000003-B6B2-443B-B74B-3777FFD9A8D2}"/>
              </c:ext>
            </c:extLst>
          </c:dPt>
          <c:cat>
            <c:strRef>
              <c:f>Sheet1!$A$2:$A$5</c:f>
              <c:strCache>
                <c:ptCount val="2"/>
                <c:pt idx="0">
                  <c:v>Inaccurate or Missing</c:v>
                </c:pt>
                <c:pt idx="1">
                  <c:v>Captured</c:v>
                </c:pt>
              </c:strCache>
            </c:strRef>
          </c:cat>
          <c:val>
            <c:numRef>
              <c:f>Sheet1!$B$2:$B$5</c:f>
              <c:numCache>
                <c:formatCode>General</c:formatCode>
                <c:ptCount val="4"/>
                <c:pt idx="0">
                  <c:v>60</c:v>
                </c:pt>
                <c:pt idx="1">
                  <c:v>30</c:v>
                </c:pt>
              </c:numCache>
            </c:numRef>
          </c:val>
          <c:extLst>
            <c:ext xmlns:c16="http://schemas.microsoft.com/office/drawing/2014/chart" uri="{C3380CC4-5D6E-409C-BE32-E72D297353CC}">
              <c16:uniqueId val="{00000004-B6B2-443B-B74B-3777FFD9A8D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w="9525" cap="flat" cmpd="sng" algn="ctr">
      <a:noFill/>
      <a:prstDash val="soli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0.18809</cdr:x>
      <cdr:y>0.5836</cdr:y>
    </cdr:from>
    <cdr:to>
      <cdr:x>0.81191</cdr:x>
      <cdr:y>0.88789</cdr:y>
    </cdr:to>
    <cdr:sp macro="" textlink="">
      <cdr:nvSpPr>
        <cdr:cNvPr id="2" name="TextBox 1"/>
        <cdr:cNvSpPr txBox="1"/>
      </cdr:nvSpPr>
      <cdr:spPr>
        <a:xfrm xmlns:a="http://schemas.openxmlformats.org/drawingml/2006/main">
          <a:off x="605010" y="1888937"/>
          <a:ext cx="2006620" cy="984885"/>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1600" b="1" dirty="0">
              <a:solidFill>
                <a:schemeClr val="bg1"/>
              </a:solidFill>
              <a:latin typeface="Roboto Condensed Regular"/>
              <a:cs typeface="Roboto Condensed Regular"/>
            </a:rPr>
            <a:t>60% items</a:t>
          </a:r>
        </a:p>
        <a:p xmlns:a="http://schemas.openxmlformats.org/drawingml/2006/main">
          <a:pPr algn="ctr"/>
          <a:r>
            <a:rPr lang="en-US" sz="1400" b="1" dirty="0">
              <a:solidFill>
                <a:schemeClr val="bg1"/>
              </a:solidFill>
              <a:latin typeface="Roboto Condensed Regular"/>
              <a:cs typeface="Roboto Condensed Regular"/>
            </a:rPr>
            <a:t>inaccurate or missing:</a:t>
          </a:r>
        </a:p>
        <a:p xmlns:a="http://schemas.openxmlformats.org/drawingml/2006/main">
          <a:pPr algn="ctr"/>
          <a:r>
            <a:rPr lang="en-US" sz="1400" dirty="0">
              <a:solidFill>
                <a:schemeClr val="bg1"/>
              </a:solidFill>
              <a:latin typeface="Roboto Condensed Regular"/>
              <a:cs typeface="Roboto Condensed Regular"/>
            </a:rPr>
            <a:t>Supplies, Rx, OR time, </a:t>
          </a:r>
          <a:br>
            <a:rPr lang="en-US" sz="1400" dirty="0">
              <a:solidFill>
                <a:schemeClr val="bg1"/>
              </a:solidFill>
              <a:latin typeface="Roboto Condensed Regular"/>
              <a:cs typeface="Roboto Condensed Regular"/>
            </a:rPr>
          </a:br>
          <a:r>
            <a:rPr lang="en-US" sz="1400" dirty="0">
              <a:solidFill>
                <a:schemeClr val="bg1"/>
              </a:solidFill>
              <a:latin typeface="Roboto Condensed Regular"/>
              <a:cs typeface="Roboto Condensed Regular"/>
            </a:rPr>
            <a:t>room charges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2234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8048" cy="470356"/>
          </a:xfrm>
          <a:prstGeom prst="rect">
            <a:avLst/>
          </a:prstGeom>
        </p:spPr>
        <p:txBody>
          <a:bodyPr vert="horz" lIns="89123" tIns="44562" rIns="89123" bIns="44562" rtlCol="0"/>
          <a:lstStyle>
            <a:lvl1pPr algn="l">
              <a:defRPr sz="1200"/>
            </a:lvl1pPr>
          </a:lstStyle>
          <a:p>
            <a:endParaRPr lang="en-US"/>
          </a:p>
        </p:txBody>
      </p:sp>
      <p:sp>
        <p:nvSpPr>
          <p:cNvPr id="3" name="Date Placeholder 2"/>
          <p:cNvSpPr>
            <a:spLocks noGrp="1"/>
          </p:cNvSpPr>
          <p:nvPr>
            <p:ph type="dt" idx="1"/>
          </p:nvPr>
        </p:nvSpPr>
        <p:spPr>
          <a:xfrm>
            <a:off x="4022886" y="1"/>
            <a:ext cx="3078048" cy="470356"/>
          </a:xfrm>
          <a:prstGeom prst="rect">
            <a:avLst/>
          </a:prstGeom>
        </p:spPr>
        <p:txBody>
          <a:bodyPr vert="horz" lIns="89123" tIns="44562" rIns="89123" bIns="44562" rtlCol="0"/>
          <a:lstStyle>
            <a:lvl1pPr algn="r">
              <a:defRPr sz="1200"/>
            </a:lvl1pPr>
          </a:lstStyle>
          <a:p>
            <a:fld id="{0FB42638-D1B3-4142-BFE4-3C3837212A64}" type="datetimeFigureOut">
              <a:rPr lang="en-US" smtClean="0"/>
              <a:t>12/4/2020</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89123" tIns="44562" rIns="89123" bIns="44562" rtlCol="0" anchor="ctr"/>
          <a:lstStyle/>
          <a:p>
            <a:endParaRPr lang="en-US"/>
          </a:p>
        </p:txBody>
      </p:sp>
      <p:sp>
        <p:nvSpPr>
          <p:cNvPr id="5" name="Notes Placeholder 4"/>
          <p:cNvSpPr>
            <a:spLocks noGrp="1"/>
          </p:cNvSpPr>
          <p:nvPr>
            <p:ph type="body" sz="quarter" idx="3"/>
          </p:nvPr>
        </p:nvSpPr>
        <p:spPr>
          <a:xfrm>
            <a:off x="710558" y="4518825"/>
            <a:ext cx="5681363" cy="3696091"/>
          </a:xfrm>
          <a:prstGeom prst="rect">
            <a:avLst/>
          </a:prstGeom>
        </p:spPr>
        <p:txBody>
          <a:bodyPr vert="horz" lIns="89123" tIns="44562" rIns="89123" bIns="445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8120"/>
            <a:ext cx="3078048" cy="470355"/>
          </a:xfrm>
          <a:prstGeom prst="rect">
            <a:avLst/>
          </a:prstGeom>
        </p:spPr>
        <p:txBody>
          <a:bodyPr vert="horz" lIns="89123" tIns="44562" rIns="89123" bIns="44562" rtlCol="0" anchor="b"/>
          <a:lstStyle>
            <a:lvl1pPr algn="l">
              <a:defRPr sz="1200"/>
            </a:lvl1pPr>
          </a:lstStyle>
          <a:p>
            <a:endParaRPr lang="en-US"/>
          </a:p>
        </p:txBody>
      </p:sp>
      <p:sp>
        <p:nvSpPr>
          <p:cNvPr id="7" name="Slide Number Placeholder 6"/>
          <p:cNvSpPr>
            <a:spLocks noGrp="1"/>
          </p:cNvSpPr>
          <p:nvPr>
            <p:ph type="sldNum" sz="quarter" idx="5"/>
          </p:nvPr>
        </p:nvSpPr>
        <p:spPr>
          <a:xfrm>
            <a:off x="4022886" y="8918120"/>
            <a:ext cx="3078048" cy="470355"/>
          </a:xfrm>
          <a:prstGeom prst="rect">
            <a:avLst/>
          </a:prstGeom>
        </p:spPr>
        <p:txBody>
          <a:bodyPr vert="horz" lIns="89123" tIns="44562" rIns="89123" bIns="44562" rtlCol="0" anchor="b"/>
          <a:lstStyle>
            <a:lvl1pPr algn="r">
              <a:defRPr sz="1200"/>
            </a:lvl1pPr>
          </a:lstStyle>
          <a:p>
            <a:fld id="{32DD2E78-D13A-41F1-A938-3F0B3637541F}" type="slidenum">
              <a:rPr lang="en-US" smtClean="0"/>
              <a:t>‹#›</a:t>
            </a:fld>
            <a:endParaRPr lang="en-US"/>
          </a:p>
        </p:txBody>
      </p:sp>
    </p:spTree>
    <p:extLst>
      <p:ext uri="{BB962C8B-B14F-4D97-AF65-F5344CB8AC3E}">
        <p14:creationId xmlns:p14="http://schemas.microsoft.com/office/powerpoint/2010/main" val="1848225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F1DBE5-82D9-45FB-AA83-11D71F76395A}" type="slidenum">
              <a:rPr lang="en-US">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1024570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D2E78-D13A-41F1-A938-3F0B3637541F}" type="slidenum">
              <a:rPr lang="en-US" smtClean="0"/>
              <a:t>6</a:t>
            </a:fld>
            <a:endParaRPr lang="en-US"/>
          </a:p>
        </p:txBody>
      </p:sp>
    </p:spTree>
    <p:extLst>
      <p:ext uri="{BB962C8B-B14F-4D97-AF65-F5344CB8AC3E}">
        <p14:creationId xmlns:p14="http://schemas.microsoft.com/office/powerpoint/2010/main" val="2580288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D2E78-D13A-41F1-A938-3F0B3637541F}" type="slidenum">
              <a:rPr lang="en-US" smtClean="0"/>
              <a:t>7</a:t>
            </a:fld>
            <a:endParaRPr lang="en-US"/>
          </a:p>
        </p:txBody>
      </p:sp>
    </p:spTree>
    <p:extLst>
      <p:ext uri="{BB962C8B-B14F-4D97-AF65-F5344CB8AC3E}">
        <p14:creationId xmlns:p14="http://schemas.microsoft.com/office/powerpoint/2010/main" val="420639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D2E78-D13A-41F1-A938-3F0B3637541F}" type="slidenum">
              <a:rPr lang="en-US" smtClean="0"/>
              <a:t>8</a:t>
            </a:fld>
            <a:endParaRPr lang="en-US"/>
          </a:p>
        </p:txBody>
      </p:sp>
    </p:spTree>
    <p:extLst>
      <p:ext uri="{BB962C8B-B14F-4D97-AF65-F5344CB8AC3E}">
        <p14:creationId xmlns:p14="http://schemas.microsoft.com/office/powerpoint/2010/main" val="369573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3" y="669925"/>
            <a:ext cx="5962650" cy="3354388"/>
          </a:xfrm>
        </p:spPr>
      </p:sp>
      <p:sp>
        <p:nvSpPr>
          <p:cNvPr id="3" name="Notes Placeholder 2"/>
          <p:cNvSpPr>
            <a:spLocks noGrp="1"/>
          </p:cNvSpPr>
          <p:nvPr>
            <p:ph type="body" idx="1"/>
          </p:nvPr>
        </p:nvSpPr>
        <p:spPr/>
        <p:txBody>
          <a:bodyPr/>
          <a:lstStyle/>
          <a:p>
            <a:r>
              <a:rPr lang="en-US" dirty="0"/>
              <a:t>If you lack a comprehensive and compliant CDM, your organization is bleeding revenue. Your financial wound is very large if you capture only outpatient and hard coded lines of data that typically represent just 30% of your opportunity and this pricing data is more than six months old. And your wound is often plagued with hundreds to thousands of item master issues that your staff don’t have the time to resolve. As a consequence, an infection is growing through non-compliant, lost inpatient, observation and other soft coded charges that drain both your revenue and resources. </a:t>
            </a:r>
          </a:p>
          <a:p>
            <a:r>
              <a:rPr lang="en-US" dirty="0"/>
              <a:t> </a:t>
            </a:r>
          </a:p>
          <a:p>
            <a:endParaRPr lang="en-US" dirty="0"/>
          </a:p>
        </p:txBody>
      </p:sp>
      <p:sp>
        <p:nvSpPr>
          <p:cNvPr id="4" name="Slide Number Placeholder 3"/>
          <p:cNvSpPr>
            <a:spLocks noGrp="1"/>
          </p:cNvSpPr>
          <p:nvPr>
            <p:ph type="sldNum" sz="quarter" idx="10"/>
          </p:nvPr>
        </p:nvSpPr>
        <p:spPr/>
        <p:txBody>
          <a:bodyPr/>
          <a:lstStyle/>
          <a:p>
            <a:fld id="{5103D58D-B8FC-46DC-9C5F-B8DF30B643A5}" type="slidenum">
              <a:rPr lang="en-US" smtClean="0"/>
              <a:pPr/>
              <a:t>40</a:t>
            </a:fld>
            <a:endParaRPr lang="en-US" dirty="0"/>
          </a:p>
        </p:txBody>
      </p:sp>
    </p:spTree>
    <p:extLst>
      <p:ext uri="{BB962C8B-B14F-4D97-AF65-F5344CB8AC3E}">
        <p14:creationId xmlns:p14="http://schemas.microsoft.com/office/powerpoint/2010/main" val="38991194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796674-7120-4AFE-BAA6-A7CC8F22002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330439" y="3127759"/>
            <a:ext cx="10287000" cy="1025497"/>
          </a:xfrm>
        </p:spPr>
        <p:txBody>
          <a:bodyPr anchor="b">
            <a:normAutofit/>
          </a:bodyPr>
          <a:lstStyle>
            <a:lvl1pPr algn="l">
              <a:defRPr sz="3200" b="1" cap="none">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330439" y="4264335"/>
            <a:ext cx="10287000" cy="1401527"/>
          </a:xfrm>
          <a:noFill/>
        </p:spPr>
        <p:txBody>
          <a:bodyPr anchor="t">
            <a:normAutofit/>
          </a:bodyPr>
          <a:lstStyle>
            <a:lvl1pPr marL="0" indent="0">
              <a:spcAft>
                <a:spcPts val="0"/>
              </a:spcAft>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7" name="Straight Connector 6"/>
          <p:cNvCxnSpPr/>
          <p:nvPr userDrawn="1"/>
        </p:nvCxnSpPr>
        <p:spPr>
          <a:xfrm>
            <a:off x="330439" y="4153255"/>
            <a:ext cx="10287000" cy="0"/>
          </a:xfrm>
          <a:prstGeom prst="line">
            <a:avLst/>
          </a:prstGeom>
          <a:ln w="19050">
            <a:solidFill>
              <a:schemeClr val="accent2"/>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2131741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19A8C9-0D22-42AC-B756-E7F52565F50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p:cNvSpPr>
            <a:spLocks noGrp="1"/>
          </p:cNvSpPr>
          <p:nvPr>
            <p:ph type="title"/>
          </p:nvPr>
        </p:nvSpPr>
        <p:spPr>
          <a:xfrm>
            <a:off x="330440" y="3127759"/>
            <a:ext cx="10287000" cy="1025497"/>
          </a:xfrm>
        </p:spPr>
        <p:txBody>
          <a:bodyPr anchor="b">
            <a:normAutofit/>
          </a:bodyPr>
          <a:lstStyle>
            <a:lvl1pPr algn="l">
              <a:defRPr sz="3200" b="1" cap="none">
                <a:solidFill>
                  <a:schemeClr val="accent1"/>
                </a:solidFill>
              </a:defRPr>
            </a:lvl1pPr>
          </a:lstStyle>
          <a:p>
            <a:r>
              <a:rPr lang="en-US" dirty="0"/>
              <a:t>Click to edit Master title style</a:t>
            </a:r>
          </a:p>
        </p:txBody>
      </p:sp>
      <p:sp>
        <p:nvSpPr>
          <p:cNvPr id="9" name="Text Placeholder 2"/>
          <p:cNvSpPr>
            <a:spLocks noGrp="1"/>
          </p:cNvSpPr>
          <p:nvPr>
            <p:ph type="body" idx="10"/>
          </p:nvPr>
        </p:nvSpPr>
        <p:spPr>
          <a:xfrm>
            <a:off x="330440" y="4264335"/>
            <a:ext cx="10287000" cy="1401527"/>
          </a:xfrm>
          <a:noFill/>
        </p:spPr>
        <p:txBody>
          <a:bodyPr anchor="t">
            <a:normAutofit/>
          </a:bodyP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10" name="Straight Connector 9"/>
          <p:cNvCxnSpPr>
            <a:cxnSpLocks/>
          </p:cNvCxnSpPr>
          <p:nvPr userDrawn="1"/>
        </p:nvCxnSpPr>
        <p:spPr>
          <a:xfrm>
            <a:off x="330440" y="4153255"/>
            <a:ext cx="10287000" cy="0"/>
          </a:xfrm>
          <a:prstGeom prst="line">
            <a:avLst/>
          </a:prstGeom>
          <a:ln w="19050">
            <a:solidFill>
              <a:schemeClr val="accent2"/>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51313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losing 1.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2430EDE-9EC3-AC4A-A203-6C85ED0C63ED}"/>
              </a:ext>
            </a:extLst>
          </p:cNvPr>
          <p:cNvSpPr/>
          <p:nvPr userDrawn="1"/>
        </p:nvSpPr>
        <p:spPr>
          <a:xfrm>
            <a:off x="1" y="0"/>
            <a:ext cx="12191999" cy="6866195"/>
          </a:xfrm>
          <a:prstGeom prst="rect">
            <a:avLst/>
          </a:prstGeom>
          <a:gradFill flip="none" rotWithShape="0">
            <a:gsLst>
              <a:gs pos="0">
                <a:schemeClr val="tx2"/>
              </a:gs>
              <a:gs pos="100000">
                <a:schemeClr val="tx2">
                  <a:lumMod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6" name="Straight Connector 5">
            <a:extLst>
              <a:ext uri="{FF2B5EF4-FFF2-40B4-BE49-F238E27FC236}">
                <a16:creationId xmlns:a16="http://schemas.microsoft.com/office/drawing/2014/main" id="{85998CAF-330D-AA4F-BA5A-766AA09A0CF3}"/>
              </a:ext>
            </a:extLst>
          </p:cNvPr>
          <p:cNvCxnSpPr>
            <a:cxnSpLocks/>
          </p:cNvCxnSpPr>
          <p:nvPr userDrawn="1"/>
        </p:nvCxnSpPr>
        <p:spPr>
          <a:xfrm>
            <a:off x="3749039" y="4884469"/>
            <a:ext cx="4693920" cy="0"/>
          </a:xfrm>
          <a:prstGeom prst="line">
            <a:avLst/>
          </a:prstGeom>
          <a:ln w="6350"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3E9BD7A5-8C72-124B-AF1D-565A4DAD2C7B}"/>
              </a:ext>
            </a:extLst>
          </p:cNvPr>
          <p:cNvSpPr>
            <a:spLocks noGrp="1"/>
          </p:cNvSpPr>
          <p:nvPr>
            <p:ph type="title" hasCustomPrompt="1"/>
          </p:nvPr>
        </p:nvSpPr>
        <p:spPr>
          <a:xfrm>
            <a:off x="938105" y="5151428"/>
            <a:ext cx="10315787" cy="746453"/>
          </a:xfrm>
        </p:spPr>
        <p:txBody>
          <a:bodyPr anchor="t">
            <a:normAutofit/>
          </a:bodyPr>
          <a:lstStyle>
            <a:lvl1pPr algn="ctr">
              <a:defRPr sz="1600" b="1">
                <a:solidFill>
                  <a:schemeClr val="tx2">
                    <a:lumMod val="20000"/>
                    <a:lumOff val="80000"/>
                  </a:schemeClr>
                </a:solidFill>
              </a:defRPr>
            </a:lvl1pPr>
          </a:lstStyle>
          <a:p>
            <a:r>
              <a:rPr lang="en-US" dirty="0"/>
              <a:t>CLICK ADD YOUR CONTACT INFO</a:t>
            </a:r>
          </a:p>
        </p:txBody>
      </p:sp>
      <p:pic>
        <p:nvPicPr>
          <p:cNvPr id="15" name="Picture 14">
            <a:extLst>
              <a:ext uri="{FF2B5EF4-FFF2-40B4-BE49-F238E27FC236}">
                <a16:creationId xmlns:a16="http://schemas.microsoft.com/office/drawing/2014/main" id="{8DC1514C-F144-6546-9895-0A9311516DA6}"/>
              </a:ext>
            </a:extLst>
          </p:cNvPr>
          <p:cNvPicPr>
            <a:picLocks noChangeAspect="1"/>
          </p:cNvPicPr>
          <p:nvPr userDrawn="1"/>
        </p:nvPicPr>
        <p:blipFill>
          <a:blip r:embed="rId2"/>
          <a:stretch>
            <a:fillRect/>
          </a:stretch>
        </p:blipFill>
        <p:spPr>
          <a:xfrm>
            <a:off x="10293773" y="6334760"/>
            <a:ext cx="1243584" cy="172720"/>
          </a:xfrm>
          <a:prstGeom prst="rect">
            <a:avLst/>
          </a:prstGeom>
        </p:spPr>
      </p:pic>
      <p:pic>
        <p:nvPicPr>
          <p:cNvPr id="12" name="Picture 11">
            <a:extLst>
              <a:ext uri="{FF2B5EF4-FFF2-40B4-BE49-F238E27FC236}">
                <a16:creationId xmlns:a16="http://schemas.microsoft.com/office/drawing/2014/main" id="{7E92B2C0-7D2C-E849-ABE2-DA23869F6009}"/>
              </a:ext>
            </a:extLst>
          </p:cNvPr>
          <p:cNvPicPr>
            <a:picLocks noChangeAspect="1"/>
          </p:cNvPicPr>
          <p:nvPr userDrawn="1"/>
        </p:nvPicPr>
        <p:blipFill>
          <a:blip r:embed="rId3"/>
          <a:stretch>
            <a:fillRect/>
          </a:stretch>
        </p:blipFill>
        <p:spPr>
          <a:xfrm>
            <a:off x="3188364" y="2363191"/>
            <a:ext cx="5815269" cy="1419202"/>
          </a:xfrm>
          <a:prstGeom prst="rect">
            <a:avLst/>
          </a:prstGeom>
        </p:spPr>
      </p:pic>
      <p:pic>
        <p:nvPicPr>
          <p:cNvPr id="13" name="Picture 12">
            <a:extLst>
              <a:ext uri="{FF2B5EF4-FFF2-40B4-BE49-F238E27FC236}">
                <a16:creationId xmlns:a16="http://schemas.microsoft.com/office/drawing/2014/main" id="{E68CE6DD-B1D6-F446-9824-8D8C4A672051}"/>
              </a:ext>
            </a:extLst>
          </p:cNvPr>
          <p:cNvPicPr>
            <a:picLocks noChangeAspect="1"/>
          </p:cNvPicPr>
          <p:nvPr userDrawn="1"/>
        </p:nvPicPr>
        <p:blipFill>
          <a:blip r:embed="rId4"/>
          <a:stretch>
            <a:fillRect/>
          </a:stretch>
        </p:blipFill>
        <p:spPr>
          <a:xfrm>
            <a:off x="3835914" y="4147901"/>
            <a:ext cx="4520181" cy="451507"/>
          </a:xfrm>
          <a:prstGeom prst="rect">
            <a:avLst/>
          </a:prstGeom>
        </p:spPr>
      </p:pic>
    </p:spTree>
    <p:extLst>
      <p:ext uri="{BB962C8B-B14F-4D97-AF65-F5344CB8AC3E}">
        <p14:creationId xmlns:p14="http://schemas.microsoft.com/office/powerpoint/2010/main" val="842717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estions 1.2">
    <p:spTree>
      <p:nvGrpSpPr>
        <p:cNvPr id="1" name=""/>
        <p:cNvGrpSpPr/>
        <p:nvPr/>
      </p:nvGrpSpPr>
      <p:grpSpPr>
        <a:xfrm>
          <a:off x="0" y="0"/>
          <a:ext cx="0" cy="0"/>
          <a:chOff x="0" y="0"/>
          <a:chExt cx="0" cy="0"/>
        </a:xfrm>
      </p:grpSpPr>
      <p:pic>
        <p:nvPicPr>
          <p:cNvPr id="2" name="Picture 1" descr="iStock-478560538.jpg"/>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8C80742-E04D-B944-AED9-0B5F621782C0}"/>
              </a:ext>
            </a:extLst>
          </p:cNvPr>
          <p:cNvSpPr/>
          <p:nvPr userDrawn="1"/>
        </p:nvSpPr>
        <p:spPr>
          <a:xfrm>
            <a:off x="2" y="0"/>
            <a:ext cx="12191999" cy="6866195"/>
          </a:xfrm>
          <a:prstGeom prst="rect">
            <a:avLst/>
          </a:prstGeom>
          <a:gradFill flip="none" rotWithShape="0">
            <a:gsLst>
              <a:gs pos="0">
                <a:schemeClr val="tx2">
                  <a:alpha val="62000"/>
                </a:schemeClr>
              </a:gs>
              <a:gs pos="100000">
                <a:schemeClr val="tx2">
                  <a:lumMod val="50000"/>
                  <a:alpha val="9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TextBox 6">
            <a:extLst>
              <a:ext uri="{FF2B5EF4-FFF2-40B4-BE49-F238E27FC236}">
                <a16:creationId xmlns:a16="http://schemas.microsoft.com/office/drawing/2014/main" id="{1557CB1B-A5E3-184B-B399-964DEDD2A8A9}"/>
              </a:ext>
            </a:extLst>
          </p:cNvPr>
          <p:cNvSpPr txBox="1"/>
          <p:nvPr userDrawn="1"/>
        </p:nvSpPr>
        <p:spPr>
          <a:xfrm>
            <a:off x="0" y="4046259"/>
            <a:ext cx="12192000" cy="461665"/>
          </a:xfrm>
          <a:prstGeom prst="rect">
            <a:avLst/>
          </a:prstGeom>
          <a:noFill/>
        </p:spPr>
        <p:txBody>
          <a:bodyPr wrap="square" rtlCol="0">
            <a:spAutoFit/>
          </a:bodyPr>
          <a:lstStyle/>
          <a:p>
            <a:pPr algn="ctr"/>
            <a:r>
              <a:rPr lang="en-US" sz="2400" b="0" i="0" kern="1200" dirty="0">
                <a:solidFill>
                  <a:schemeClr val="bg1"/>
                </a:solidFill>
                <a:latin typeface="Arial"/>
                <a:ea typeface="+mj-ea"/>
                <a:cs typeface="Arial"/>
              </a:rPr>
              <a:t>Questions</a:t>
            </a:r>
            <a:endParaRPr lang="en-US" sz="2000" b="0" i="0" kern="1200" dirty="0">
              <a:solidFill>
                <a:schemeClr val="bg1"/>
              </a:solidFill>
              <a:latin typeface="Arial"/>
              <a:ea typeface="+mj-ea"/>
              <a:cs typeface="Arial"/>
            </a:endParaRPr>
          </a:p>
        </p:txBody>
      </p:sp>
      <p:pic>
        <p:nvPicPr>
          <p:cNvPr id="8" name="Picture 7">
            <a:extLst>
              <a:ext uri="{FF2B5EF4-FFF2-40B4-BE49-F238E27FC236}">
                <a16:creationId xmlns:a16="http://schemas.microsoft.com/office/drawing/2014/main" id="{CEB98712-E4EC-4347-8A6B-B0C43A25AEAA}"/>
              </a:ext>
            </a:extLst>
          </p:cNvPr>
          <p:cNvPicPr>
            <a:picLocks noChangeAspect="1"/>
          </p:cNvPicPr>
          <p:nvPr userDrawn="1"/>
        </p:nvPicPr>
        <p:blipFill>
          <a:blip r:embed="rId3"/>
          <a:stretch>
            <a:fillRect/>
          </a:stretch>
        </p:blipFill>
        <p:spPr>
          <a:xfrm>
            <a:off x="4888992" y="2394691"/>
            <a:ext cx="2414016" cy="1264484"/>
          </a:xfrm>
          <a:prstGeom prst="rect">
            <a:avLst/>
          </a:prstGeom>
        </p:spPr>
      </p:pic>
    </p:spTree>
    <p:extLst>
      <p:ext uri="{BB962C8B-B14F-4D97-AF65-F5344CB8AC3E}">
        <p14:creationId xmlns:p14="http://schemas.microsoft.com/office/powerpoint/2010/main" val="2518562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1.1">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411892"/>
            <a:ext cx="5006715" cy="6446108"/>
          </a:xfrm>
          <a:solidFill>
            <a:schemeClr val="bg1">
              <a:lumMod val="75000"/>
            </a:schemeClr>
          </a:solidFill>
        </p:spPr>
        <p:txBody>
          <a:bodyPr anchor="ctr">
            <a:normAutofit/>
          </a:bodyPr>
          <a:lstStyle>
            <a:lvl1pPr marL="0" indent="0" algn="ctr">
              <a:buNone/>
              <a:defRPr sz="11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p:nvPr>
        </p:nvSpPr>
        <p:spPr>
          <a:xfrm>
            <a:off x="5757509" y="2701977"/>
            <a:ext cx="6137929" cy="566738"/>
          </a:xfrm>
        </p:spPr>
        <p:txBody>
          <a:bodyPr anchor="b"/>
          <a:lstStyle>
            <a:lvl1pPr algn="l">
              <a:defRPr sz="2000" b="1">
                <a:solidFill>
                  <a:schemeClr val="tx1">
                    <a:lumMod val="75000"/>
                    <a:lumOff val="25000"/>
                  </a:schemeClr>
                </a:solidFill>
              </a:defRPr>
            </a:lvl1pPr>
          </a:lstStyle>
          <a:p>
            <a:r>
              <a:rPr lang="en-US" dirty="0"/>
              <a:t>Click to edit Master title style</a:t>
            </a:r>
          </a:p>
        </p:txBody>
      </p:sp>
      <p:sp>
        <p:nvSpPr>
          <p:cNvPr id="4" name="Text Placeholder 3"/>
          <p:cNvSpPr>
            <a:spLocks noGrp="1"/>
          </p:cNvSpPr>
          <p:nvPr>
            <p:ph type="body" sz="half" idx="2"/>
          </p:nvPr>
        </p:nvSpPr>
        <p:spPr>
          <a:xfrm>
            <a:off x="5757509" y="3268715"/>
            <a:ext cx="6137929" cy="804862"/>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Footer Placeholder 4">
            <a:extLst>
              <a:ext uri="{FF2B5EF4-FFF2-40B4-BE49-F238E27FC236}">
                <a16:creationId xmlns:a16="http://schemas.microsoft.com/office/drawing/2014/main" id="{E27C1182-4527-794F-8923-C9319FE015B5}"/>
              </a:ext>
            </a:extLst>
          </p:cNvPr>
          <p:cNvSpPr>
            <a:spLocks noGrp="1"/>
          </p:cNvSpPr>
          <p:nvPr>
            <p:ph type="ftr" sz="quarter" idx="3"/>
          </p:nvPr>
        </p:nvSpPr>
        <p:spPr>
          <a:xfrm>
            <a:off x="5143249" y="6395104"/>
            <a:ext cx="4360052" cy="158079"/>
          </a:xfrm>
          <a:prstGeom prst="rect">
            <a:avLst/>
          </a:prstGeom>
        </p:spPr>
        <p:txBody>
          <a:bodyPr vert="horz" lIns="91440" tIns="45720" rIns="91440" bIns="45720" rtlCol="0" anchor="t"/>
          <a:lstStyle>
            <a:lvl1pPr algn="l">
              <a:defRPr sz="700">
                <a:solidFill>
                  <a:schemeClr val="tx1">
                    <a:lumMod val="75000"/>
                    <a:lumOff val="25000"/>
                  </a:schemeClr>
                </a:solidFill>
              </a:defRPr>
            </a:lvl1pPr>
          </a:lstStyle>
          <a:p>
            <a:r>
              <a:rPr lang="en-US" dirty="0"/>
              <a:t>Footer</a:t>
            </a:r>
          </a:p>
        </p:txBody>
      </p:sp>
      <p:sp>
        <p:nvSpPr>
          <p:cNvPr id="6" name="Slide Number Placeholder 3">
            <a:extLst>
              <a:ext uri="{FF2B5EF4-FFF2-40B4-BE49-F238E27FC236}">
                <a16:creationId xmlns:a16="http://schemas.microsoft.com/office/drawing/2014/main" id="{B5298535-E7BE-D54F-B356-245B3BC1C5EC}"/>
              </a:ext>
            </a:extLst>
          </p:cNvPr>
          <p:cNvSpPr>
            <a:spLocks noGrp="1"/>
          </p:cNvSpPr>
          <p:nvPr>
            <p:ph type="sldNum" sz="quarter" idx="12"/>
          </p:nvPr>
        </p:nvSpPr>
        <p:spPr>
          <a:xfrm>
            <a:off x="609600" y="6396848"/>
            <a:ext cx="773381" cy="196620"/>
          </a:xfrm>
        </p:spPr>
        <p:txBody>
          <a:bodyPr/>
          <a:lstStyle/>
          <a:p>
            <a:fld id="{C2CB5AC3-9B10-7342-AA29-774D8DCAC0D8}" type="slidenum">
              <a:rPr lang="en-US" smtClean="0"/>
              <a:t>‹#›</a:t>
            </a:fld>
            <a:endParaRPr lang="en-US" dirty="0"/>
          </a:p>
        </p:txBody>
      </p:sp>
    </p:spTree>
    <p:extLst>
      <p:ext uri="{BB962C8B-B14F-4D97-AF65-F5344CB8AC3E}">
        <p14:creationId xmlns:p14="http://schemas.microsoft.com/office/powerpoint/2010/main" val="454872270"/>
      </p:ext>
    </p:extLst>
  </p:cSld>
  <p:clrMapOvr>
    <a:masterClrMapping/>
  </p:clrMapOvr>
  <p:extLst>
    <p:ext uri="{DCECCB84-F9BA-43D5-87BE-67443E8EF086}">
      <p15:sldGuideLst xmlns:p15="http://schemas.microsoft.com/office/powerpoint/2012/main">
        <p15:guide id="1" orient="horz" pos="417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White 1.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CDAC65C-C6BF-9543-800E-EB0530DE50C1}"/>
              </a:ext>
            </a:extLst>
          </p:cNvPr>
          <p:cNvSpPr/>
          <p:nvPr userDrawn="1"/>
        </p:nvSpPr>
        <p:spPr>
          <a:xfrm>
            <a:off x="0" y="0"/>
            <a:ext cx="12192000" cy="1453896"/>
          </a:xfrm>
          <a:prstGeom prst="rect">
            <a:avLst/>
          </a:prstGeom>
          <a:gradFill>
            <a:gsLst>
              <a:gs pos="69000">
                <a:srgbClr val="872879"/>
              </a:gs>
              <a:gs pos="40000">
                <a:srgbClr val="64237D"/>
              </a:gs>
              <a:gs pos="100000">
                <a:schemeClr val="accent1"/>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Content Placeholder 9"/>
          <p:cNvSpPr>
            <a:spLocks noGrp="1"/>
          </p:cNvSpPr>
          <p:nvPr>
            <p:ph sz="quarter" idx="10"/>
          </p:nvPr>
        </p:nvSpPr>
        <p:spPr>
          <a:xfrm>
            <a:off x="605367" y="1943100"/>
            <a:ext cx="10972800" cy="4030149"/>
          </a:xfrm>
        </p:spPr>
        <p:txBody>
          <a:bodyPr>
            <a:normAutofit/>
          </a:bodyPr>
          <a:lstStyle>
            <a:lvl1pPr marL="230188" indent="-230188">
              <a:tabLst/>
              <a:defRPr sz="1800">
                <a:solidFill>
                  <a:schemeClr val="tx1">
                    <a:lumMod val="75000"/>
                    <a:lumOff val="25000"/>
                  </a:schemeClr>
                </a:solidFill>
              </a:defRPr>
            </a:lvl1pPr>
            <a:lvl2pPr marL="628650" indent="-225425">
              <a:tabLst/>
              <a:defRPr sz="1600">
                <a:solidFill>
                  <a:schemeClr val="tx1">
                    <a:lumMod val="75000"/>
                    <a:lumOff val="25000"/>
                  </a:schemeClr>
                </a:solidFill>
              </a:defRPr>
            </a:lvl2pPr>
            <a:lvl3pPr>
              <a:defRPr sz="14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94D60116-FF52-D74E-B107-DCAF8908ED0B}"/>
              </a:ext>
            </a:extLst>
          </p:cNvPr>
          <p:cNvSpPr>
            <a:spLocks noGrp="1"/>
          </p:cNvSpPr>
          <p:nvPr>
            <p:ph type="ftr" sz="quarter" idx="3"/>
          </p:nvPr>
        </p:nvSpPr>
        <p:spPr>
          <a:xfrm>
            <a:off x="1524915" y="6435390"/>
            <a:ext cx="7416800" cy="158079"/>
          </a:xfrm>
          <a:prstGeom prst="rect">
            <a:avLst/>
          </a:prstGeom>
        </p:spPr>
        <p:txBody>
          <a:bodyPr vert="horz" lIns="91440" tIns="45720" rIns="91440" bIns="45720" rtlCol="0" anchor="b"/>
          <a:lstStyle>
            <a:lvl1pPr algn="l">
              <a:defRPr sz="700">
                <a:solidFill>
                  <a:schemeClr val="tx1">
                    <a:lumMod val="75000"/>
                    <a:lumOff val="25000"/>
                  </a:schemeClr>
                </a:solidFill>
              </a:defRPr>
            </a:lvl1pPr>
          </a:lstStyle>
          <a:p>
            <a:endParaRPr lang="en-US" dirty="0"/>
          </a:p>
        </p:txBody>
      </p:sp>
      <p:sp>
        <p:nvSpPr>
          <p:cNvPr id="12" name="Slide Number Placeholder 5">
            <a:extLst>
              <a:ext uri="{FF2B5EF4-FFF2-40B4-BE49-F238E27FC236}">
                <a16:creationId xmlns:a16="http://schemas.microsoft.com/office/drawing/2014/main" id="{69990F5C-31B7-7741-A787-58404851F4C4}"/>
              </a:ext>
            </a:extLst>
          </p:cNvPr>
          <p:cNvSpPr>
            <a:spLocks noGrp="1"/>
          </p:cNvSpPr>
          <p:nvPr>
            <p:ph type="sldNum" sz="quarter" idx="4"/>
          </p:nvPr>
        </p:nvSpPr>
        <p:spPr>
          <a:xfrm>
            <a:off x="609600" y="6396848"/>
            <a:ext cx="773381" cy="196620"/>
          </a:xfrm>
          <a:prstGeom prst="rect">
            <a:avLst/>
          </a:prstGeom>
        </p:spPr>
        <p:txBody>
          <a:bodyPr vert="horz" lIns="91440" tIns="45720" rIns="91440" bIns="45720" rtlCol="0" anchor="b"/>
          <a:lstStyle>
            <a:lvl1pPr algn="l">
              <a:defRPr sz="1100">
                <a:solidFill>
                  <a:schemeClr val="tx1">
                    <a:lumMod val="75000"/>
                    <a:lumOff val="25000"/>
                  </a:schemeClr>
                </a:solidFill>
              </a:defRPr>
            </a:lvl1pPr>
          </a:lstStyle>
          <a:p>
            <a:fld id="{C2CB5AC3-9B10-7342-AA29-774D8DCAC0D8}" type="slidenum">
              <a:rPr lang="en-US" smtClean="0"/>
              <a:pPr/>
              <a:t>‹#›</a:t>
            </a:fld>
            <a:endParaRPr lang="en-US" dirty="0"/>
          </a:p>
        </p:txBody>
      </p:sp>
      <p:sp>
        <p:nvSpPr>
          <p:cNvPr id="15" name="Title 1">
            <a:extLst>
              <a:ext uri="{FF2B5EF4-FFF2-40B4-BE49-F238E27FC236}">
                <a16:creationId xmlns:a16="http://schemas.microsoft.com/office/drawing/2014/main" id="{7BA0A9CC-77E6-7641-A166-DBEDD59B9121}"/>
              </a:ext>
            </a:extLst>
          </p:cNvPr>
          <p:cNvSpPr>
            <a:spLocks noGrp="1"/>
          </p:cNvSpPr>
          <p:nvPr>
            <p:ph type="title"/>
          </p:nvPr>
        </p:nvSpPr>
        <p:spPr>
          <a:xfrm>
            <a:off x="609600" y="607512"/>
            <a:ext cx="10972800" cy="810126"/>
          </a:xfrm>
        </p:spPr>
        <p:txBody>
          <a:bodyPr>
            <a:normAutofit/>
          </a:bodyPr>
          <a:lstStyle>
            <a:lvl1pPr algn="ctr">
              <a:defRPr sz="2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22104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Gray 1.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C0404C-803B-4947-87F4-F12D88F3049E}"/>
              </a:ext>
            </a:extLst>
          </p:cNvPr>
          <p:cNvSpPr/>
          <p:nvPr userDrawn="1"/>
        </p:nvSpPr>
        <p:spPr>
          <a:xfrm>
            <a:off x="0" y="1459283"/>
            <a:ext cx="12192000" cy="472231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9682E2A8-3AB2-FF42-86D0-5F793D48729F}"/>
              </a:ext>
            </a:extLst>
          </p:cNvPr>
          <p:cNvSpPr/>
          <p:nvPr userDrawn="1"/>
        </p:nvSpPr>
        <p:spPr>
          <a:xfrm>
            <a:off x="0" y="0"/>
            <a:ext cx="12192000" cy="1453896"/>
          </a:xfrm>
          <a:prstGeom prst="rect">
            <a:avLst/>
          </a:prstGeom>
          <a:gradFill>
            <a:gsLst>
              <a:gs pos="69000">
                <a:srgbClr val="872879"/>
              </a:gs>
              <a:gs pos="40000">
                <a:srgbClr val="64237D"/>
              </a:gs>
              <a:gs pos="100000">
                <a:schemeClr val="accent1"/>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Content Placeholder 9"/>
          <p:cNvSpPr>
            <a:spLocks noGrp="1"/>
          </p:cNvSpPr>
          <p:nvPr>
            <p:ph sz="quarter" idx="10"/>
          </p:nvPr>
        </p:nvSpPr>
        <p:spPr>
          <a:xfrm>
            <a:off x="605367" y="1943100"/>
            <a:ext cx="10972800" cy="4030149"/>
          </a:xfrm>
        </p:spPr>
        <p:txBody>
          <a:bodyPr>
            <a:normAutofit/>
          </a:bodyPr>
          <a:lstStyle>
            <a:lvl1pPr marL="230188" indent="-230188">
              <a:tabLst/>
              <a:defRPr sz="1800">
                <a:solidFill>
                  <a:schemeClr val="tx1">
                    <a:lumMod val="75000"/>
                    <a:lumOff val="25000"/>
                  </a:schemeClr>
                </a:solidFill>
              </a:defRPr>
            </a:lvl1pPr>
            <a:lvl2pPr marL="628650" indent="-225425">
              <a:tabLst/>
              <a:defRPr sz="1600">
                <a:solidFill>
                  <a:schemeClr val="tx1">
                    <a:lumMod val="75000"/>
                    <a:lumOff val="25000"/>
                  </a:schemeClr>
                </a:solidFill>
              </a:defRPr>
            </a:lvl2pPr>
            <a:lvl3pPr>
              <a:defRPr sz="14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a:extLst>
              <a:ext uri="{FF2B5EF4-FFF2-40B4-BE49-F238E27FC236}">
                <a16:creationId xmlns:a16="http://schemas.microsoft.com/office/drawing/2014/main" id="{1FE683D5-3D09-3547-A9F4-49C13DE07ED3}"/>
              </a:ext>
            </a:extLst>
          </p:cNvPr>
          <p:cNvSpPr>
            <a:spLocks noGrp="1"/>
          </p:cNvSpPr>
          <p:nvPr>
            <p:ph type="ftr" sz="quarter" idx="3"/>
          </p:nvPr>
        </p:nvSpPr>
        <p:spPr>
          <a:xfrm>
            <a:off x="1524915" y="6435390"/>
            <a:ext cx="7416800" cy="158079"/>
          </a:xfrm>
          <a:prstGeom prst="rect">
            <a:avLst/>
          </a:prstGeom>
        </p:spPr>
        <p:txBody>
          <a:bodyPr vert="horz" lIns="91440" tIns="45720" rIns="91440" bIns="45720" rtlCol="0" anchor="b"/>
          <a:lstStyle>
            <a:lvl1pPr algn="l">
              <a:defRPr sz="700">
                <a:solidFill>
                  <a:schemeClr val="tx1">
                    <a:lumMod val="75000"/>
                    <a:lumOff val="25000"/>
                  </a:schemeClr>
                </a:solidFill>
              </a:defRPr>
            </a:lvl1pPr>
          </a:lstStyle>
          <a:p>
            <a:endParaRPr lang="en-US" dirty="0"/>
          </a:p>
        </p:txBody>
      </p:sp>
      <p:sp>
        <p:nvSpPr>
          <p:cNvPr id="13" name="Slide Number Placeholder 5">
            <a:extLst>
              <a:ext uri="{FF2B5EF4-FFF2-40B4-BE49-F238E27FC236}">
                <a16:creationId xmlns:a16="http://schemas.microsoft.com/office/drawing/2014/main" id="{AB6C6422-05DD-D24E-AEF1-EB6BC20F4E61}"/>
              </a:ext>
            </a:extLst>
          </p:cNvPr>
          <p:cNvSpPr>
            <a:spLocks noGrp="1"/>
          </p:cNvSpPr>
          <p:nvPr>
            <p:ph type="sldNum" sz="quarter" idx="4"/>
          </p:nvPr>
        </p:nvSpPr>
        <p:spPr>
          <a:xfrm>
            <a:off x="609600" y="6396848"/>
            <a:ext cx="773381" cy="196620"/>
          </a:xfrm>
          <a:prstGeom prst="rect">
            <a:avLst/>
          </a:prstGeom>
        </p:spPr>
        <p:txBody>
          <a:bodyPr vert="horz" lIns="91440" tIns="45720" rIns="91440" bIns="45720" rtlCol="0" anchor="b"/>
          <a:lstStyle>
            <a:lvl1pPr algn="l">
              <a:defRPr sz="1100">
                <a:solidFill>
                  <a:schemeClr val="tx1">
                    <a:lumMod val="75000"/>
                    <a:lumOff val="25000"/>
                  </a:schemeClr>
                </a:solidFill>
              </a:defRPr>
            </a:lvl1pPr>
          </a:lstStyle>
          <a:p>
            <a:fld id="{C2CB5AC3-9B10-7342-AA29-774D8DCAC0D8}" type="slidenum">
              <a:rPr lang="en-US" smtClean="0"/>
              <a:pPr/>
              <a:t>‹#›</a:t>
            </a:fld>
            <a:endParaRPr lang="en-US" dirty="0"/>
          </a:p>
        </p:txBody>
      </p:sp>
      <p:sp>
        <p:nvSpPr>
          <p:cNvPr id="15" name="Title 1">
            <a:extLst>
              <a:ext uri="{FF2B5EF4-FFF2-40B4-BE49-F238E27FC236}">
                <a16:creationId xmlns:a16="http://schemas.microsoft.com/office/drawing/2014/main" id="{AD7D8FE2-A90B-3F4E-9802-6D85D6F881D3}"/>
              </a:ext>
            </a:extLst>
          </p:cNvPr>
          <p:cNvSpPr>
            <a:spLocks noGrp="1"/>
          </p:cNvSpPr>
          <p:nvPr>
            <p:ph type="title"/>
          </p:nvPr>
        </p:nvSpPr>
        <p:spPr>
          <a:xfrm>
            <a:off x="609600" y="607512"/>
            <a:ext cx="10972800" cy="810126"/>
          </a:xfrm>
        </p:spPr>
        <p:txBody>
          <a:bodyPr>
            <a:normAutofit/>
          </a:bodyPr>
          <a:lstStyle>
            <a:lvl1pPr algn="ctr">
              <a:defRPr sz="2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01260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1.1">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8E9472D3-8E2B-734E-B0C5-69017041DA8D}"/>
              </a:ext>
            </a:extLst>
          </p:cNvPr>
          <p:cNvSpPr>
            <a:spLocks noGrp="1"/>
          </p:cNvSpPr>
          <p:nvPr>
            <p:ph type="title"/>
          </p:nvPr>
        </p:nvSpPr>
        <p:spPr>
          <a:xfrm>
            <a:off x="930309" y="977947"/>
            <a:ext cx="10363200" cy="922509"/>
          </a:xfrm>
        </p:spPr>
        <p:txBody>
          <a:bodyPr anchor="b">
            <a:normAutofit/>
          </a:bodyPr>
          <a:lstStyle>
            <a:lvl1pPr algn="l">
              <a:defRPr sz="2800" b="1" cap="none">
                <a:solidFill>
                  <a:schemeClr val="bg1"/>
                </a:solidFill>
              </a:defRPr>
            </a:lvl1pPr>
          </a:lstStyle>
          <a:p>
            <a:r>
              <a:rPr lang="en-US" dirty="0"/>
              <a:t>Click to edit Master title style</a:t>
            </a:r>
          </a:p>
        </p:txBody>
      </p:sp>
      <p:sp>
        <p:nvSpPr>
          <p:cNvPr id="25" name="Text Placeholder 2">
            <a:extLst>
              <a:ext uri="{FF2B5EF4-FFF2-40B4-BE49-F238E27FC236}">
                <a16:creationId xmlns:a16="http://schemas.microsoft.com/office/drawing/2014/main" id="{D64067C5-FDFA-DC49-9E28-7B8CA9059982}"/>
              </a:ext>
            </a:extLst>
          </p:cNvPr>
          <p:cNvSpPr>
            <a:spLocks noGrp="1"/>
          </p:cNvSpPr>
          <p:nvPr>
            <p:ph type="body" idx="1" hasCustomPrompt="1"/>
          </p:nvPr>
        </p:nvSpPr>
        <p:spPr>
          <a:xfrm>
            <a:off x="930309" y="2290292"/>
            <a:ext cx="10363200" cy="726633"/>
          </a:xfrm>
        </p:spPr>
        <p:txBody>
          <a:bodyPr anchor="t"/>
          <a:lstStyle>
            <a:lvl1pPr marL="0" indent="0">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grpSp>
        <p:nvGrpSpPr>
          <p:cNvPr id="26" name="Group 25">
            <a:extLst>
              <a:ext uri="{FF2B5EF4-FFF2-40B4-BE49-F238E27FC236}">
                <a16:creationId xmlns:a16="http://schemas.microsoft.com/office/drawing/2014/main" id="{FA73C79F-319B-794E-BE12-4E76FF599D67}"/>
              </a:ext>
            </a:extLst>
          </p:cNvPr>
          <p:cNvGrpSpPr/>
          <p:nvPr userDrawn="1"/>
        </p:nvGrpSpPr>
        <p:grpSpPr>
          <a:xfrm>
            <a:off x="943429" y="2068177"/>
            <a:ext cx="10486321" cy="45719"/>
            <a:chOff x="707571" y="2068177"/>
            <a:chExt cx="7864741" cy="45719"/>
          </a:xfrm>
          <a:solidFill>
            <a:schemeClr val="tx1">
              <a:lumMod val="75000"/>
              <a:lumOff val="25000"/>
            </a:schemeClr>
          </a:solidFill>
        </p:grpSpPr>
        <p:sp>
          <p:nvSpPr>
            <p:cNvPr id="27" name="Oval 26">
              <a:extLst>
                <a:ext uri="{FF2B5EF4-FFF2-40B4-BE49-F238E27FC236}">
                  <a16:creationId xmlns:a16="http://schemas.microsoft.com/office/drawing/2014/main" id="{5FD4C551-67A8-514D-94FD-7A65D33F82C9}"/>
                </a:ext>
              </a:extLst>
            </p:cNvPr>
            <p:cNvSpPr>
              <a:spLocks noChangeAspect="1"/>
            </p:cNvSpPr>
            <p:nvPr userDrawn="1"/>
          </p:nvSpPr>
          <p:spPr>
            <a:xfrm>
              <a:off x="8526593" y="2068177"/>
              <a:ext cx="45719" cy="45719"/>
            </a:xfrm>
            <a:prstGeom prst="ellipse">
              <a:avLst/>
            </a:prstGeom>
            <a:noFill/>
            <a:ln w="6350"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dirty="0"/>
            </a:p>
          </p:txBody>
        </p:sp>
        <p:cxnSp>
          <p:nvCxnSpPr>
            <p:cNvPr id="28" name="Straight Connector 27">
              <a:extLst>
                <a:ext uri="{FF2B5EF4-FFF2-40B4-BE49-F238E27FC236}">
                  <a16:creationId xmlns:a16="http://schemas.microsoft.com/office/drawing/2014/main" id="{C8A19E83-F733-FE48-99E4-1579A646CBEA}"/>
                </a:ext>
              </a:extLst>
            </p:cNvPr>
            <p:cNvCxnSpPr/>
            <p:nvPr userDrawn="1"/>
          </p:nvCxnSpPr>
          <p:spPr>
            <a:xfrm>
              <a:off x="707571" y="2091036"/>
              <a:ext cx="7819572" cy="0"/>
            </a:xfrm>
            <a:prstGeom prst="line">
              <a:avLst/>
            </a:prstGeom>
            <a:grpFill/>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sp>
        <p:nvSpPr>
          <p:cNvPr id="29" name="Footer Placeholder 4">
            <a:extLst>
              <a:ext uri="{FF2B5EF4-FFF2-40B4-BE49-F238E27FC236}">
                <a16:creationId xmlns:a16="http://schemas.microsoft.com/office/drawing/2014/main" id="{A5D44859-CA61-324E-A6B7-14198D7F6CC9}"/>
              </a:ext>
            </a:extLst>
          </p:cNvPr>
          <p:cNvSpPr>
            <a:spLocks noGrp="1"/>
          </p:cNvSpPr>
          <p:nvPr>
            <p:ph type="ftr" sz="quarter" idx="3"/>
          </p:nvPr>
        </p:nvSpPr>
        <p:spPr>
          <a:xfrm>
            <a:off x="1524915" y="6435390"/>
            <a:ext cx="7416800" cy="158079"/>
          </a:xfrm>
          <a:prstGeom prst="rect">
            <a:avLst/>
          </a:prstGeom>
        </p:spPr>
        <p:txBody>
          <a:bodyPr vert="horz" lIns="91440" tIns="45720" rIns="91440" bIns="45720" rtlCol="0" anchor="b"/>
          <a:lstStyle>
            <a:lvl1pPr algn="l">
              <a:defRPr sz="700">
                <a:solidFill>
                  <a:schemeClr val="bg1"/>
                </a:solidFill>
              </a:defRPr>
            </a:lvl1pPr>
          </a:lstStyle>
          <a:p>
            <a:endParaRPr lang="en-US" dirty="0"/>
          </a:p>
        </p:txBody>
      </p:sp>
      <p:sp>
        <p:nvSpPr>
          <p:cNvPr id="30" name="Slide Number Placeholder 5">
            <a:extLst>
              <a:ext uri="{FF2B5EF4-FFF2-40B4-BE49-F238E27FC236}">
                <a16:creationId xmlns:a16="http://schemas.microsoft.com/office/drawing/2014/main" id="{391D6C0F-D27C-FA47-9454-35C4F9008C7B}"/>
              </a:ext>
            </a:extLst>
          </p:cNvPr>
          <p:cNvSpPr>
            <a:spLocks noGrp="1"/>
          </p:cNvSpPr>
          <p:nvPr>
            <p:ph type="sldNum" sz="quarter" idx="4"/>
          </p:nvPr>
        </p:nvSpPr>
        <p:spPr>
          <a:xfrm>
            <a:off x="609600" y="6396848"/>
            <a:ext cx="773381" cy="196620"/>
          </a:xfrm>
          <a:prstGeom prst="rect">
            <a:avLst/>
          </a:prstGeom>
        </p:spPr>
        <p:txBody>
          <a:bodyPr vert="horz" lIns="91440" tIns="45720" rIns="91440" bIns="45720" rtlCol="0" anchor="b"/>
          <a:lstStyle>
            <a:lvl1pPr algn="l">
              <a:defRPr sz="1100">
                <a:solidFill>
                  <a:schemeClr val="bg1"/>
                </a:solidFill>
              </a:defRPr>
            </a:lvl1pPr>
          </a:lstStyle>
          <a:p>
            <a:fld id="{C2CB5AC3-9B10-7342-AA29-774D8DCAC0D8}" type="slidenum">
              <a:rPr lang="en-US" smtClean="0"/>
              <a:pPr/>
              <a:t>‹#›</a:t>
            </a:fld>
            <a:endParaRPr lang="en-US" dirty="0"/>
          </a:p>
        </p:txBody>
      </p:sp>
      <p:pic>
        <p:nvPicPr>
          <p:cNvPr id="9" name="Picture 8">
            <a:extLst>
              <a:ext uri="{FF2B5EF4-FFF2-40B4-BE49-F238E27FC236}">
                <a16:creationId xmlns:a16="http://schemas.microsoft.com/office/drawing/2014/main" id="{68F0E6F2-62FA-B04F-A40E-B9608FCD653D}"/>
              </a:ext>
            </a:extLst>
          </p:cNvPr>
          <p:cNvPicPr>
            <a:picLocks noChangeAspect="1"/>
          </p:cNvPicPr>
          <p:nvPr userDrawn="1"/>
        </p:nvPicPr>
        <p:blipFill>
          <a:blip r:embed="rId2"/>
          <a:stretch>
            <a:fillRect/>
          </a:stretch>
        </p:blipFill>
        <p:spPr>
          <a:xfrm>
            <a:off x="10493800" y="6341265"/>
            <a:ext cx="1299000" cy="317017"/>
          </a:xfrm>
          <a:prstGeom prst="rect">
            <a:avLst/>
          </a:prstGeom>
        </p:spPr>
      </p:pic>
    </p:spTree>
    <p:extLst>
      <p:ext uri="{BB962C8B-B14F-4D97-AF65-F5344CB8AC3E}">
        <p14:creationId xmlns:p14="http://schemas.microsoft.com/office/powerpoint/2010/main" val="2714142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CB5AC3-9B10-7342-AA29-774D8DCAC0D8}" type="slidenum">
              <a:rPr lang="en-US" smtClean="0"/>
              <a:pPr/>
              <a:t>‹#›</a:t>
            </a:fld>
            <a:endParaRPr lang="en-US"/>
          </a:p>
        </p:txBody>
      </p:sp>
    </p:spTree>
    <p:extLst>
      <p:ext uri="{BB962C8B-B14F-4D97-AF65-F5344CB8AC3E}">
        <p14:creationId xmlns:p14="http://schemas.microsoft.com/office/powerpoint/2010/main" val="4274862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A7037E4-8F16-4E41-867C-1DB40DB50802}"/>
              </a:ext>
            </a:extLst>
          </p:cNvPr>
          <p:cNvSpPr>
            <a:spLocks noGrp="1"/>
          </p:cNvSpPr>
          <p:nvPr>
            <p:ph type="title"/>
          </p:nvPr>
        </p:nvSpPr>
        <p:spPr>
          <a:xfrm>
            <a:off x="609600" y="607512"/>
            <a:ext cx="10972800" cy="810126"/>
          </a:xfrm>
        </p:spPr>
        <p:txBody>
          <a:bodyPr>
            <a:normAutofit/>
          </a:bodyPr>
          <a:lstStyle>
            <a:lvl1pPr algn="ctr">
              <a:defRPr sz="2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70414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Cov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7DEE7A4-9E2D-B64C-8445-1F63685CEDE9}"/>
              </a:ext>
            </a:extLst>
          </p:cNvPr>
          <p:cNvSpPr/>
          <p:nvPr userDrawn="1"/>
        </p:nvSpPr>
        <p:spPr>
          <a:xfrm>
            <a:off x="0" y="0"/>
            <a:ext cx="12192000" cy="411480"/>
          </a:xfrm>
          <a:prstGeom prst="rect">
            <a:avLst/>
          </a:prstGeom>
          <a:gradFill>
            <a:gsLst>
              <a:gs pos="69000">
                <a:srgbClr val="872879"/>
              </a:gs>
              <a:gs pos="40000">
                <a:srgbClr val="64237D"/>
              </a:gs>
              <a:gs pos="100000">
                <a:schemeClr val="accent1"/>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1" name="Picture 10">
            <a:extLst>
              <a:ext uri="{FF2B5EF4-FFF2-40B4-BE49-F238E27FC236}">
                <a16:creationId xmlns:a16="http://schemas.microsoft.com/office/drawing/2014/main" id="{6377C0C3-ABB9-0343-AAEC-B305DD812B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35"/>
          <a:stretch/>
        </p:blipFill>
        <p:spPr>
          <a:xfrm>
            <a:off x="0" y="400569"/>
            <a:ext cx="12192000" cy="6094533"/>
          </a:xfrm>
          <a:prstGeom prst="rect">
            <a:avLst/>
          </a:prstGeom>
        </p:spPr>
      </p:pic>
      <p:sp>
        <p:nvSpPr>
          <p:cNvPr id="12" name="Rectangle 11">
            <a:extLst>
              <a:ext uri="{FF2B5EF4-FFF2-40B4-BE49-F238E27FC236}">
                <a16:creationId xmlns:a16="http://schemas.microsoft.com/office/drawing/2014/main" id="{FF13E3C9-2D0F-6945-9A7A-B2C578F04F48}"/>
              </a:ext>
            </a:extLst>
          </p:cNvPr>
          <p:cNvSpPr/>
          <p:nvPr userDrawn="1"/>
        </p:nvSpPr>
        <p:spPr>
          <a:xfrm>
            <a:off x="0" y="4977115"/>
            <a:ext cx="12192000" cy="1880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userDrawn="1">
            <p:ph type="ctrTitle"/>
          </p:nvPr>
        </p:nvSpPr>
        <p:spPr>
          <a:xfrm>
            <a:off x="950384" y="5079197"/>
            <a:ext cx="10363200" cy="865642"/>
          </a:xfrm>
        </p:spPr>
        <p:txBody>
          <a:bodyPr anchor="b">
            <a:normAutofit/>
          </a:bodyPr>
          <a:lstStyle>
            <a:lvl1pPr algn="l">
              <a:defRPr sz="1800" b="1" i="0">
                <a:solidFill>
                  <a:schemeClr val="accent2"/>
                </a:solidFill>
                <a:latin typeface="Arial Regular"/>
                <a:ea typeface="Roboto Medium" panose="02000000000000000000" pitchFamily="2" charset="0"/>
                <a:cs typeface="Roboto Medium" panose="02000000000000000000" pitchFamily="2" charset="0"/>
              </a:defRPr>
            </a:lvl1pPr>
          </a:lstStyle>
          <a:p>
            <a:r>
              <a:rPr lang="en-US" dirty="0"/>
              <a:t>Click to edit Master title style</a:t>
            </a:r>
          </a:p>
        </p:txBody>
      </p:sp>
      <p:sp>
        <p:nvSpPr>
          <p:cNvPr id="3" name="Subtitle 2"/>
          <p:cNvSpPr>
            <a:spLocks noGrp="1"/>
          </p:cNvSpPr>
          <p:nvPr userDrawn="1">
            <p:ph type="subTitle" idx="1"/>
          </p:nvPr>
        </p:nvSpPr>
        <p:spPr>
          <a:xfrm>
            <a:off x="950384" y="5960982"/>
            <a:ext cx="9077811" cy="596594"/>
          </a:xfrm>
        </p:spPr>
        <p:txBody>
          <a:bodyPr>
            <a:normAutofit/>
          </a:bodyPr>
          <a:lstStyle>
            <a:lvl1pPr marL="0" indent="0" algn="l">
              <a:buNone/>
              <a:defRPr sz="1600" b="0" i="0">
                <a:solidFill>
                  <a:schemeClr val="tx1">
                    <a:lumMod val="75000"/>
                    <a:lumOff val="25000"/>
                  </a:schemeClr>
                </a:solidFill>
                <a:latin typeface="Arial Regular"/>
                <a:ea typeface="Roboto" panose="02000000000000000000" pitchFamily="2" charset="0"/>
                <a:cs typeface="Roboto" panose="020000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TextBox 3"/>
          <p:cNvSpPr txBox="1"/>
          <p:nvPr userDrawn="1"/>
        </p:nvSpPr>
        <p:spPr>
          <a:xfrm>
            <a:off x="950384" y="6629199"/>
            <a:ext cx="5344325" cy="169277"/>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500" b="0" i="0" u="none" strike="noStrike" kern="1200" baseline="0" dirty="0">
                <a:solidFill>
                  <a:schemeClr val="tx1">
                    <a:lumMod val="75000"/>
                    <a:lumOff val="25000"/>
                  </a:schemeClr>
                </a:solidFill>
                <a:latin typeface="Arial"/>
                <a:ea typeface="+mn-ea"/>
                <a:cs typeface="Arial"/>
              </a:rPr>
              <a:t>©2019 nThrive, Inc. All rights reserved. R031119</a:t>
            </a:r>
            <a:endParaRPr lang="en-US" sz="500" b="0" i="0" baseline="0" dirty="0">
              <a:solidFill>
                <a:schemeClr val="tx1">
                  <a:lumMod val="75000"/>
                  <a:lumOff val="25000"/>
                </a:schemeClr>
              </a:solidFill>
              <a:latin typeface="Arial"/>
              <a:cs typeface="Arial"/>
            </a:endParaRPr>
          </a:p>
        </p:txBody>
      </p:sp>
      <p:pic>
        <p:nvPicPr>
          <p:cNvPr id="10" name="Picture 9">
            <a:extLst>
              <a:ext uri="{FF2B5EF4-FFF2-40B4-BE49-F238E27FC236}">
                <a16:creationId xmlns:a16="http://schemas.microsoft.com/office/drawing/2014/main" id="{D16EB013-9C4A-0B4E-AE50-97AC68A7D1AB}"/>
              </a:ext>
            </a:extLst>
          </p:cNvPr>
          <p:cNvPicPr>
            <a:picLocks noChangeAspect="1"/>
          </p:cNvPicPr>
          <p:nvPr userDrawn="1"/>
        </p:nvPicPr>
        <p:blipFill>
          <a:blip r:embed="rId3"/>
          <a:stretch>
            <a:fillRect/>
          </a:stretch>
        </p:blipFill>
        <p:spPr>
          <a:xfrm>
            <a:off x="5988954" y="197117"/>
            <a:ext cx="6040237" cy="185466"/>
          </a:xfrm>
          <a:prstGeom prst="rect">
            <a:avLst/>
          </a:prstGeom>
        </p:spPr>
      </p:pic>
      <p:pic>
        <p:nvPicPr>
          <p:cNvPr id="15" name="Picture 14">
            <a:extLst>
              <a:ext uri="{FF2B5EF4-FFF2-40B4-BE49-F238E27FC236}">
                <a16:creationId xmlns:a16="http://schemas.microsoft.com/office/drawing/2014/main" id="{765D1724-1EF2-9F46-B37E-E8EEEABCF807}"/>
              </a:ext>
            </a:extLst>
          </p:cNvPr>
          <p:cNvPicPr>
            <a:picLocks noChangeAspect="1"/>
          </p:cNvPicPr>
          <p:nvPr userDrawn="1"/>
        </p:nvPicPr>
        <p:blipFill>
          <a:blip r:embed="rId4"/>
          <a:stretch>
            <a:fillRect/>
          </a:stretch>
        </p:blipFill>
        <p:spPr>
          <a:xfrm>
            <a:off x="10493800" y="6341264"/>
            <a:ext cx="1299000" cy="317018"/>
          </a:xfrm>
          <a:prstGeom prst="rect">
            <a:avLst/>
          </a:prstGeom>
        </p:spPr>
      </p:pic>
    </p:spTree>
    <p:extLst>
      <p:ext uri="{BB962C8B-B14F-4D97-AF65-F5344CB8AC3E}">
        <p14:creationId xmlns:p14="http://schemas.microsoft.com/office/powerpoint/2010/main" val="258147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53302" y="1555335"/>
            <a:ext cx="11260135" cy="49756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4714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53302" y="1555335"/>
            <a:ext cx="11260135" cy="49756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0075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796674-7120-4AFE-BAA6-A7CC8F22002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330439" y="3127759"/>
            <a:ext cx="10287000" cy="1025497"/>
          </a:xfrm>
        </p:spPr>
        <p:txBody>
          <a:bodyPr anchor="b">
            <a:normAutofit/>
          </a:bodyPr>
          <a:lstStyle>
            <a:lvl1pPr algn="l">
              <a:defRPr sz="3200" b="1" cap="none">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330439" y="4264335"/>
            <a:ext cx="10287000" cy="1401527"/>
          </a:xfrm>
          <a:noFill/>
        </p:spPr>
        <p:txBody>
          <a:bodyPr anchor="t">
            <a:normAutofit/>
          </a:bodyPr>
          <a:lstStyle>
            <a:lvl1pPr marL="0" indent="0">
              <a:spcAft>
                <a:spcPts val="0"/>
              </a:spcAft>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7" name="Straight Connector 6"/>
          <p:cNvCxnSpPr/>
          <p:nvPr userDrawn="1"/>
        </p:nvCxnSpPr>
        <p:spPr>
          <a:xfrm>
            <a:off x="330439" y="4153255"/>
            <a:ext cx="10287000" cy="0"/>
          </a:xfrm>
          <a:prstGeom prst="line">
            <a:avLst/>
          </a:prstGeom>
          <a:ln w="19050">
            <a:solidFill>
              <a:schemeClr val="accent2"/>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522173704"/>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453301" y="1557132"/>
            <a:ext cx="5486400" cy="498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56143" y="1557133"/>
            <a:ext cx="5486400" cy="498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499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453301" y="1552204"/>
            <a:ext cx="5486400"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3301" y="2191966"/>
            <a:ext cx="5486400" cy="433194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59587" y="1552205"/>
            <a:ext cx="5486400"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59587" y="2191967"/>
            <a:ext cx="5486400" cy="433194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834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406895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73C7D1-90C0-4348-B5B0-A0E5684D4928}"/>
              </a:ext>
            </a:extLst>
          </p:cNvPr>
          <p:cNvPicPr>
            <a:picLocks noChangeAspect="1"/>
          </p:cNvPicPr>
          <p:nvPr userDrawn="1"/>
        </p:nvPicPr>
        <p:blipFill rotWithShape="1">
          <a:blip r:embed="rId2"/>
          <a:srcRect l="88369" t="2241" r="1053" b="89276"/>
          <a:stretch/>
        </p:blipFill>
        <p:spPr>
          <a:xfrm>
            <a:off x="10774017" y="153724"/>
            <a:ext cx="1289666" cy="581772"/>
          </a:xfrm>
          <a:prstGeom prst="rect">
            <a:avLst/>
          </a:prstGeom>
        </p:spPr>
      </p:pic>
      <p:sp>
        <p:nvSpPr>
          <p:cNvPr id="9" name="TextBox 8"/>
          <p:cNvSpPr txBox="1"/>
          <p:nvPr userDrawn="1"/>
        </p:nvSpPr>
        <p:spPr>
          <a:xfrm>
            <a:off x="11518315" y="6546179"/>
            <a:ext cx="545368" cy="158097"/>
          </a:xfrm>
          <a:prstGeom prst="rect">
            <a:avLst/>
          </a:prstGeom>
          <a:noFill/>
        </p:spPr>
        <p:txBody>
          <a:bodyPr wrap="square" lIns="0" tIns="0" rIns="0" bIns="0" rtlCol="0">
            <a:spAutoFit/>
          </a:bodyPr>
          <a:lstStyle/>
          <a:p>
            <a:pPr algn="r"/>
            <a:fld id="{033E1BD6-8763-4040-AA6B-628050BD921A}" type="slidenum">
              <a:rPr lang="en-US" sz="1000" b="0" smtClean="0">
                <a:solidFill>
                  <a:schemeClr val="accent1"/>
                </a:solidFill>
                <a:latin typeface="Arial"/>
                <a:cs typeface="Arial"/>
              </a:rPr>
              <a:pPr algn="r"/>
              <a:t>‹#›</a:t>
            </a:fld>
            <a:endParaRPr lang="en-US" sz="1000" b="0" dirty="0">
              <a:solidFill>
                <a:schemeClr val="accent1"/>
              </a:solidFill>
              <a:latin typeface="Arial"/>
              <a:cs typeface="Arial"/>
            </a:endParaRPr>
          </a:p>
        </p:txBody>
      </p:sp>
      <p:sp>
        <p:nvSpPr>
          <p:cNvPr id="6" name="Title 1"/>
          <p:cNvSpPr>
            <a:spLocks noGrp="1"/>
          </p:cNvSpPr>
          <p:nvPr>
            <p:ph type="title"/>
          </p:nvPr>
        </p:nvSpPr>
        <p:spPr>
          <a:xfrm>
            <a:off x="453301" y="607228"/>
            <a:ext cx="11303271" cy="765140"/>
          </a:xfrm>
        </p:spPr>
        <p:txBody>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343645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6B69F6-9F78-4236-8CD6-D1E72E1639DA}"/>
              </a:ext>
            </a:extLst>
          </p:cNvPr>
          <p:cNvPicPr>
            <a:picLocks noChangeAspect="1"/>
          </p:cNvPicPr>
          <p:nvPr userDrawn="1"/>
        </p:nvPicPr>
        <p:blipFill rotWithShape="1">
          <a:blip r:embed="rId2"/>
          <a:srcRect l="88369" t="2241" r="1053" b="89276"/>
          <a:stretch/>
        </p:blipFill>
        <p:spPr>
          <a:xfrm>
            <a:off x="10774017" y="153724"/>
            <a:ext cx="1289666" cy="581772"/>
          </a:xfrm>
          <a:prstGeom prst="rect">
            <a:avLst/>
          </a:prstGeom>
        </p:spPr>
      </p:pic>
      <p:sp>
        <p:nvSpPr>
          <p:cNvPr id="7" name="TextBox 6"/>
          <p:cNvSpPr txBox="1"/>
          <p:nvPr userDrawn="1"/>
        </p:nvSpPr>
        <p:spPr>
          <a:xfrm>
            <a:off x="11518315" y="6546179"/>
            <a:ext cx="545368" cy="158097"/>
          </a:xfrm>
          <a:prstGeom prst="rect">
            <a:avLst/>
          </a:prstGeom>
          <a:noFill/>
        </p:spPr>
        <p:txBody>
          <a:bodyPr wrap="square" lIns="0" tIns="0" rIns="0" bIns="0" rtlCol="0">
            <a:spAutoFit/>
          </a:bodyPr>
          <a:lstStyle/>
          <a:p>
            <a:pPr algn="r"/>
            <a:fld id="{033E1BD6-8763-4040-AA6B-628050BD921A}" type="slidenum">
              <a:rPr lang="en-US" sz="1000" b="0" smtClean="0">
                <a:solidFill>
                  <a:schemeClr val="accent1"/>
                </a:solidFill>
                <a:latin typeface="Arial"/>
                <a:cs typeface="Arial"/>
              </a:rPr>
              <a:pPr algn="r"/>
              <a:t>‹#›</a:t>
            </a:fld>
            <a:endParaRPr lang="en-US" sz="1000" b="0" dirty="0">
              <a:solidFill>
                <a:schemeClr val="accent1"/>
              </a:solidFill>
              <a:latin typeface="Arial"/>
              <a:cs typeface="Arial"/>
            </a:endParaRPr>
          </a:p>
        </p:txBody>
      </p:sp>
    </p:spTree>
    <p:extLst>
      <p:ext uri="{BB962C8B-B14F-4D97-AF65-F5344CB8AC3E}">
        <p14:creationId xmlns:p14="http://schemas.microsoft.com/office/powerpoint/2010/main" val="3677632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315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B91939-0BE4-472C-99F2-D31372FEC8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p:cNvSpPr>
            <a:spLocks noGrp="1"/>
          </p:cNvSpPr>
          <p:nvPr>
            <p:ph type="title"/>
          </p:nvPr>
        </p:nvSpPr>
        <p:spPr>
          <a:xfrm>
            <a:off x="330440" y="3127759"/>
            <a:ext cx="10287000" cy="1025497"/>
          </a:xfrm>
        </p:spPr>
        <p:txBody>
          <a:bodyPr anchor="b">
            <a:normAutofit/>
          </a:bodyPr>
          <a:lstStyle>
            <a:lvl1pPr algn="l">
              <a:defRPr sz="3200" b="1" cap="none">
                <a:solidFill>
                  <a:schemeClr val="accent1"/>
                </a:solidFill>
              </a:defRPr>
            </a:lvl1pPr>
          </a:lstStyle>
          <a:p>
            <a:r>
              <a:rPr lang="en-US" dirty="0"/>
              <a:t>Click to edit Master title style</a:t>
            </a:r>
          </a:p>
        </p:txBody>
      </p:sp>
      <p:sp>
        <p:nvSpPr>
          <p:cNvPr id="9" name="Text Placeholder 2"/>
          <p:cNvSpPr>
            <a:spLocks noGrp="1"/>
          </p:cNvSpPr>
          <p:nvPr>
            <p:ph type="body" idx="10"/>
          </p:nvPr>
        </p:nvSpPr>
        <p:spPr>
          <a:xfrm>
            <a:off x="330440" y="4264335"/>
            <a:ext cx="10287000" cy="1401527"/>
          </a:xfrm>
          <a:noFill/>
        </p:spPr>
        <p:txBody>
          <a:bodyPr anchor="t">
            <a:normAutofit/>
          </a:bodyP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10" name="Straight Connector 9"/>
          <p:cNvCxnSpPr>
            <a:cxnSpLocks/>
          </p:cNvCxnSpPr>
          <p:nvPr userDrawn="1"/>
        </p:nvCxnSpPr>
        <p:spPr>
          <a:xfrm>
            <a:off x="330440" y="4153255"/>
            <a:ext cx="10287000" cy="0"/>
          </a:xfrm>
          <a:prstGeom prst="line">
            <a:avLst/>
          </a:prstGeom>
          <a:ln w="19050">
            <a:solidFill>
              <a:schemeClr val="accent2"/>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816150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5.pn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AAFBB9-C394-4AFB-BB6D-4E579EC35253}"/>
              </a:ext>
            </a:extLst>
          </p:cNvPr>
          <p:cNvPicPr>
            <a:picLocks noChangeAspect="1"/>
          </p:cNvPicPr>
          <p:nvPr userDrawn="1"/>
        </p:nvPicPr>
        <p:blipFill>
          <a:blip r:embed="rId12"/>
          <a:stretch>
            <a:fillRect/>
          </a:stretch>
        </p:blipFill>
        <p:spPr>
          <a:xfrm>
            <a:off x="0" y="0"/>
            <a:ext cx="12192000" cy="6858000"/>
          </a:xfrm>
          <a:prstGeom prst="rect">
            <a:avLst/>
          </a:prstGeom>
        </p:spPr>
      </p:pic>
      <p:sp>
        <p:nvSpPr>
          <p:cNvPr id="3" name="Text Placeholder 2"/>
          <p:cNvSpPr>
            <a:spLocks noGrp="1"/>
          </p:cNvSpPr>
          <p:nvPr>
            <p:ph type="body" idx="1"/>
          </p:nvPr>
        </p:nvSpPr>
        <p:spPr>
          <a:xfrm>
            <a:off x="453302" y="1561271"/>
            <a:ext cx="11260135" cy="496968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11518315" y="6546179"/>
            <a:ext cx="545368" cy="158097"/>
          </a:xfrm>
          <a:prstGeom prst="rect">
            <a:avLst/>
          </a:prstGeom>
          <a:noFill/>
        </p:spPr>
        <p:txBody>
          <a:bodyPr wrap="square" lIns="0" tIns="0" rIns="0" bIns="0" rtlCol="0">
            <a:spAutoFit/>
          </a:bodyPr>
          <a:lstStyle/>
          <a:p>
            <a:pPr algn="r"/>
            <a:fld id="{033E1BD6-8763-4040-AA6B-628050BD921A}" type="slidenum">
              <a:rPr lang="en-US" sz="1000" b="0" smtClean="0">
                <a:solidFill>
                  <a:schemeClr val="accent1"/>
                </a:solidFill>
                <a:latin typeface="Arial"/>
                <a:cs typeface="Arial"/>
              </a:rPr>
              <a:pPr algn="r"/>
              <a:t>‹#›</a:t>
            </a:fld>
            <a:endParaRPr lang="en-US" sz="1000" b="0" dirty="0">
              <a:solidFill>
                <a:schemeClr val="accent1"/>
              </a:solidFill>
              <a:latin typeface="Arial"/>
              <a:cs typeface="Arial"/>
            </a:endParaRPr>
          </a:p>
        </p:txBody>
      </p:sp>
      <p:sp>
        <p:nvSpPr>
          <p:cNvPr id="2" name="Title Placeholder 1"/>
          <p:cNvSpPr>
            <a:spLocks noGrp="1"/>
          </p:cNvSpPr>
          <p:nvPr>
            <p:ph type="title"/>
          </p:nvPr>
        </p:nvSpPr>
        <p:spPr>
          <a:xfrm>
            <a:off x="453301" y="607228"/>
            <a:ext cx="11260135" cy="76514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456704833"/>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64" r:id="rId3"/>
    <p:sldLayoutId id="2147483665" r:id="rId4"/>
    <p:sldLayoutId id="2147483666" r:id="rId5"/>
    <p:sldLayoutId id="2147483668" r:id="rId6"/>
    <p:sldLayoutId id="2147483690" r:id="rId7"/>
    <p:sldLayoutId id="2147483669" r:id="rId8"/>
    <p:sldLayoutId id="2147483672" r:id="rId9"/>
    <p:sldLayoutId id="2147483723" r:id="rId10"/>
  </p:sldLayoutIdLst>
  <p:txStyles>
    <p:titleStyle>
      <a:lvl1pPr algn="l" defTabSz="457200" rtl="0" eaLnBrk="1" latinLnBrk="0" hangingPunct="1">
        <a:spcBef>
          <a:spcPct val="0"/>
        </a:spcBef>
        <a:buNone/>
        <a:defRPr sz="3200" b="1" kern="1200">
          <a:solidFill>
            <a:schemeClr val="tx2"/>
          </a:solidFill>
          <a:latin typeface="+mn-lt"/>
          <a:ea typeface="+mj-ea"/>
          <a:cs typeface="Arial" panose="020B0604020202020204" pitchFamily="34" charset="0"/>
        </a:defRPr>
      </a:lvl1pPr>
    </p:titleStyle>
    <p:bodyStyle>
      <a:lvl1pPr marL="342900" indent="-342900" algn="l" defTabSz="457200" rtl="0" eaLnBrk="1" latinLnBrk="0" hangingPunct="1">
        <a:spcBef>
          <a:spcPts val="0"/>
        </a:spcBef>
        <a:spcAft>
          <a:spcPts val="600"/>
        </a:spcAft>
        <a:buClr>
          <a:schemeClr val="accent2"/>
        </a:buClr>
        <a:buFont typeface="Arial"/>
        <a:buChar char="•"/>
        <a:defRPr sz="2800" kern="1200">
          <a:solidFill>
            <a:schemeClr val="tx1"/>
          </a:solidFill>
          <a:latin typeface="Calibri" panose="020F0502020204030204" pitchFamily="34" charset="0"/>
          <a:ea typeface="+mn-ea"/>
          <a:cs typeface="Arial"/>
        </a:defRPr>
      </a:lvl1pPr>
      <a:lvl2pPr marL="742950" indent="-285750" algn="l" defTabSz="457200" rtl="0" eaLnBrk="1" latinLnBrk="0" hangingPunct="1">
        <a:spcBef>
          <a:spcPts val="0"/>
        </a:spcBef>
        <a:spcAft>
          <a:spcPts val="600"/>
        </a:spcAft>
        <a:buClr>
          <a:schemeClr val="accent2"/>
        </a:buClr>
        <a:buFont typeface="Arial"/>
        <a:buChar char="–"/>
        <a:defRPr sz="2400" kern="1200">
          <a:solidFill>
            <a:schemeClr val="tx1"/>
          </a:solidFill>
          <a:latin typeface="Calibri" panose="020F0502020204030204" pitchFamily="34" charset="0"/>
          <a:ea typeface="+mn-ea"/>
          <a:cs typeface="Arial"/>
        </a:defRPr>
      </a:lvl2pPr>
      <a:lvl3pPr marL="1143000" indent="-228600" algn="l" defTabSz="457200" rtl="0" eaLnBrk="1" latinLnBrk="0" hangingPunct="1">
        <a:spcBef>
          <a:spcPts val="0"/>
        </a:spcBef>
        <a:spcAft>
          <a:spcPts val="600"/>
        </a:spcAft>
        <a:buClr>
          <a:schemeClr val="accent2"/>
        </a:buClr>
        <a:buFont typeface="Arial"/>
        <a:buChar char="•"/>
        <a:defRPr sz="2400" kern="1200">
          <a:solidFill>
            <a:schemeClr val="tx1"/>
          </a:solidFill>
          <a:latin typeface="Calibri" panose="020F0502020204030204" pitchFamily="34" charset="0"/>
          <a:ea typeface="+mn-ea"/>
          <a:cs typeface="Arial"/>
        </a:defRPr>
      </a:lvl3pPr>
      <a:lvl4pPr marL="1600200" indent="-228600" algn="l" defTabSz="457200" rtl="0" eaLnBrk="1" latinLnBrk="0" hangingPunct="1">
        <a:spcBef>
          <a:spcPts val="0"/>
        </a:spcBef>
        <a:spcAft>
          <a:spcPts val="600"/>
        </a:spcAft>
        <a:buClr>
          <a:schemeClr val="accent2"/>
        </a:buClr>
        <a:buFont typeface="Arial"/>
        <a:buChar char="–"/>
        <a:defRPr sz="2000" kern="1200">
          <a:solidFill>
            <a:schemeClr val="tx1"/>
          </a:solidFill>
          <a:latin typeface="Calibri" panose="020F0502020204030204" pitchFamily="34" charset="0"/>
          <a:ea typeface="+mn-ea"/>
          <a:cs typeface="Arial"/>
        </a:defRPr>
      </a:lvl4pPr>
      <a:lvl5pPr marL="2057400" indent="-228600" algn="l" defTabSz="457200" rtl="0" eaLnBrk="1" latinLnBrk="0" hangingPunct="1">
        <a:spcBef>
          <a:spcPts val="0"/>
        </a:spcBef>
        <a:spcAft>
          <a:spcPts val="600"/>
        </a:spcAft>
        <a:buClr>
          <a:schemeClr val="accent2"/>
        </a:buClr>
        <a:buFont typeface="Arial"/>
        <a:buChar char="»"/>
        <a:defRPr sz="2000" kern="1200">
          <a:solidFill>
            <a:schemeClr val="tx1"/>
          </a:solidFill>
          <a:latin typeface="Calibri" panose="020F050202020403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17838"/>
            <a:ext cx="10972800" cy="799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600" y="1957137"/>
            <a:ext cx="10972800" cy="401571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524915" y="6435390"/>
            <a:ext cx="7416800" cy="158079"/>
          </a:xfrm>
          <a:prstGeom prst="rect">
            <a:avLst/>
          </a:prstGeom>
        </p:spPr>
        <p:txBody>
          <a:bodyPr vert="horz" lIns="91440" tIns="45720" rIns="91440" bIns="45720" rtlCol="0" anchor="b"/>
          <a:lstStyle>
            <a:lvl1pPr algn="l">
              <a:defRPr sz="7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609600" y="6396848"/>
            <a:ext cx="773381" cy="196620"/>
          </a:xfrm>
          <a:prstGeom prst="rect">
            <a:avLst/>
          </a:prstGeom>
        </p:spPr>
        <p:txBody>
          <a:bodyPr vert="horz" lIns="91440" tIns="45720" rIns="91440" bIns="45720" rtlCol="0" anchor="b"/>
          <a:lstStyle>
            <a:lvl1pPr algn="l">
              <a:defRPr sz="1100">
                <a:solidFill>
                  <a:schemeClr val="tx1">
                    <a:lumMod val="75000"/>
                    <a:lumOff val="25000"/>
                  </a:schemeClr>
                </a:solidFill>
              </a:defRPr>
            </a:lvl1pPr>
          </a:lstStyle>
          <a:p>
            <a:fld id="{C2CB5AC3-9B10-7342-AA29-774D8DCAC0D8}" type="slidenum">
              <a:rPr lang="en-US" smtClean="0"/>
              <a:pPr/>
              <a:t>‹#›</a:t>
            </a:fld>
            <a:endParaRPr lang="en-US" dirty="0"/>
          </a:p>
        </p:txBody>
      </p:sp>
      <p:sp>
        <p:nvSpPr>
          <p:cNvPr id="9" name="Rectangle 8">
            <a:extLst>
              <a:ext uri="{FF2B5EF4-FFF2-40B4-BE49-F238E27FC236}">
                <a16:creationId xmlns:a16="http://schemas.microsoft.com/office/drawing/2014/main" id="{4C10375C-3FCD-BB4B-80C2-AD7BA4428E3B}"/>
              </a:ext>
            </a:extLst>
          </p:cNvPr>
          <p:cNvSpPr/>
          <p:nvPr userDrawn="1"/>
        </p:nvSpPr>
        <p:spPr>
          <a:xfrm>
            <a:off x="0" y="0"/>
            <a:ext cx="12192000" cy="411480"/>
          </a:xfrm>
          <a:prstGeom prst="rect">
            <a:avLst/>
          </a:prstGeom>
          <a:gradFill>
            <a:gsLst>
              <a:gs pos="69000">
                <a:srgbClr val="872879"/>
              </a:gs>
              <a:gs pos="40000">
                <a:srgbClr val="64237D"/>
              </a:gs>
              <a:gs pos="100000">
                <a:schemeClr val="accent1"/>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DCA926ED-DC8F-FC47-B916-7CF1868FE475}"/>
              </a:ext>
            </a:extLst>
          </p:cNvPr>
          <p:cNvPicPr>
            <a:picLocks noChangeAspect="1"/>
          </p:cNvPicPr>
          <p:nvPr userDrawn="1"/>
        </p:nvPicPr>
        <p:blipFill>
          <a:blip r:embed="rId11"/>
          <a:stretch>
            <a:fillRect/>
          </a:stretch>
        </p:blipFill>
        <p:spPr>
          <a:xfrm>
            <a:off x="10493800" y="6341264"/>
            <a:ext cx="1299000" cy="317018"/>
          </a:xfrm>
          <a:prstGeom prst="rect">
            <a:avLst/>
          </a:prstGeom>
        </p:spPr>
      </p:pic>
    </p:spTree>
    <p:extLst>
      <p:ext uri="{BB962C8B-B14F-4D97-AF65-F5344CB8AC3E}">
        <p14:creationId xmlns:p14="http://schemas.microsoft.com/office/powerpoint/2010/main" val="659486308"/>
      </p:ext>
    </p:extLst>
  </p:cSld>
  <p:clrMap bg1="lt1" tx1="dk1" bg2="lt2" tx2="dk2" accent1="accent1" accent2="accent2" accent3="accent3" accent4="accent4" accent5="accent5" accent6="accent6" hlink="hlink" folHlink="folHlink"/>
  <p:sldLayoutIdLst>
    <p:sldLayoutId id="2147483720" r:id="rId1"/>
    <p:sldLayoutId id="2147483691" r:id="rId2"/>
    <p:sldLayoutId id="2147483695" r:id="rId3"/>
    <p:sldLayoutId id="2147483650" r:id="rId4"/>
    <p:sldLayoutId id="2147483701" r:id="rId5"/>
    <p:sldLayoutId id="2147483694" r:id="rId6"/>
    <p:sldLayoutId id="2147483722" r:id="rId7"/>
    <p:sldLayoutId id="2147483703" r:id="rId8"/>
    <p:sldLayoutId id="2147483683" r:id="rId9"/>
  </p:sldLayoutIdLst>
  <p:hf hdr="0" ftr="0" dt="0"/>
  <p:txStyles>
    <p:titleStyle>
      <a:lvl1pPr algn="ctr" defTabSz="457200" rtl="0" eaLnBrk="1" latinLnBrk="0" hangingPunct="1">
        <a:spcBef>
          <a:spcPct val="0"/>
        </a:spcBef>
        <a:buNone/>
        <a:defRPr sz="2200" b="1" i="0" kern="1200">
          <a:solidFill>
            <a:schemeClr val="tx1">
              <a:lumMod val="75000"/>
              <a:lumOff val="25000"/>
            </a:schemeClr>
          </a:solidFill>
          <a:latin typeface="Arial"/>
          <a:ea typeface="+mj-ea"/>
          <a:cs typeface="Arial"/>
        </a:defRPr>
      </a:lvl1pPr>
    </p:titleStyle>
    <p:bodyStyle>
      <a:lvl1pPr marL="233363" indent="-233363" algn="l" defTabSz="457200" rtl="0" eaLnBrk="1" latinLnBrk="0" hangingPunct="1">
        <a:spcBef>
          <a:spcPts val="0"/>
        </a:spcBef>
        <a:spcAft>
          <a:spcPts val="600"/>
        </a:spcAft>
        <a:buClr>
          <a:schemeClr val="accent1"/>
        </a:buClr>
        <a:buFont typeface="Arial"/>
        <a:buChar char="•"/>
        <a:tabLst/>
        <a:defRPr sz="2000" b="0" i="0" kern="1200">
          <a:solidFill>
            <a:schemeClr val="tx1">
              <a:lumMod val="75000"/>
              <a:lumOff val="25000"/>
            </a:schemeClr>
          </a:solidFill>
          <a:latin typeface="Arial"/>
          <a:ea typeface="+mn-ea"/>
          <a:cs typeface="Arial"/>
        </a:defRPr>
      </a:lvl1pPr>
      <a:lvl2pPr marL="742950" indent="-285750" algn="l" defTabSz="457200" rtl="0" eaLnBrk="1" latinLnBrk="0" hangingPunct="1">
        <a:spcBef>
          <a:spcPts val="0"/>
        </a:spcBef>
        <a:spcAft>
          <a:spcPts val="600"/>
        </a:spcAft>
        <a:buClr>
          <a:schemeClr val="accent1"/>
        </a:buClr>
        <a:buFont typeface="Arial"/>
        <a:buChar char="–"/>
        <a:defRPr sz="1800" b="0" i="0" kern="1200">
          <a:solidFill>
            <a:schemeClr val="tx1">
              <a:lumMod val="75000"/>
              <a:lumOff val="25000"/>
            </a:schemeClr>
          </a:solidFill>
          <a:latin typeface="Arial"/>
          <a:ea typeface="+mn-ea"/>
          <a:cs typeface="Arial"/>
        </a:defRPr>
      </a:lvl2pPr>
      <a:lvl3pPr marL="1143000" indent="-228600" algn="l" defTabSz="457200" rtl="0" eaLnBrk="1" latinLnBrk="0" hangingPunct="1">
        <a:spcBef>
          <a:spcPts val="0"/>
        </a:spcBef>
        <a:spcAft>
          <a:spcPts val="600"/>
        </a:spcAft>
        <a:buFont typeface="Arial"/>
        <a:buChar char="•"/>
        <a:defRPr sz="1600" b="0" i="0" kern="1200">
          <a:solidFill>
            <a:schemeClr val="tx1">
              <a:lumMod val="75000"/>
              <a:lumOff val="25000"/>
            </a:schemeClr>
          </a:solidFill>
          <a:latin typeface="Arial"/>
          <a:ea typeface="+mn-ea"/>
          <a:cs typeface="Arial"/>
        </a:defRPr>
      </a:lvl3pPr>
      <a:lvl4pPr marL="1600200" indent="-228600" algn="l" defTabSz="457200" rtl="0" eaLnBrk="1" latinLnBrk="0" hangingPunct="1">
        <a:spcBef>
          <a:spcPts val="0"/>
        </a:spcBef>
        <a:spcAft>
          <a:spcPts val="600"/>
        </a:spcAft>
        <a:buFont typeface="Arial"/>
        <a:buChar char="–"/>
        <a:defRPr sz="1400" b="0" i="0" kern="1200">
          <a:solidFill>
            <a:schemeClr val="tx1">
              <a:lumMod val="75000"/>
              <a:lumOff val="25000"/>
            </a:schemeClr>
          </a:solidFill>
          <a:latin typeface="Arial"/>
          <a:ea typeface="+mn-ea"/>
          <a:cs typeface="Arial"/>
        </a:defRPr>
      </a:lvl4pPr>
      <a:lvl5pPr marL="2057400" indent="-228600" algn="l" defTabSz="457200" rtl="0" eaLnBrk="1" latinLnBrk="0" hangingPunct="1">
        <a:spcBef>
          <a:spcPts val="0"/>
        </a:spcBef>
        <a:spcAft>
          <a:spcPts val="600"/>
        </a:spcAft>
        <a:buFont typeface="Arial"/>
        <a:buChar char="»"/>
        <a:defRPr sz="1400" b="0" i="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AAFBB9-C394-4AFB-BB6D-4E579EC35253}"/>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3" name="Text Placeholder 2"/>
          <p:cNvSpPr>
            <a:spLocks noGrp="1"/>
          </p:cNvSpPr>
          <p:nvPr>
            <p:ph type="body" idx="1"/>
          </p:nvPr>
        </p:nvSpPr>
        <p:spPr>
          <a:xfrm>
            <a:off x="453302" y="1561271"/>
            <a:ext cx="11260135" cy="496968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11518315" y="6546179"/>
            <a:ext cx="545368" cy="158097"/>
          </a:xfrm>
          <a:prstGeom prst="rect">
            <a:avLst/>
          </a:prstGeom>
          <a:noFill/>
        </p:spPr>
        <p:txBody>
          <a:bodyPr wrap="square" lIns="0" tIns="0" rIns="0" bIns="0" rtlCol="0">
            <a:spAutoFit/>
          </a:bodyPr>
          <a:lstStyle/>
          <a:p>
            <a:pPr algn="r" defTabSz="457200"/>
            <a:fld id="{033E1BD6-8763-4040-AA6B-628050BD921A}" type="slidenum">
              <a:rPr lang="en-US" sz="1000">
                <a:solidFill>
                  <a:srgbClr val="55707E"/>
                </a:solidFill>
                <a:latin typeface="Arial"/>
                <a:cs typeface="Arial"/>
              </a:rPr>
              <a:pPr algn="r" defTabSz="457200"/>
              <a:t>‹#›</a:t>
            </a:fld>
            <a:endParaRPr lang="en-US" sz="1000" dirty="0">
              <a:solidFill>
                <a:srgbClr val="55707E"/>
              </a:solidFill>
              <a:latin typeface="Arial"/>
              <a:cs typeface="Arial"/>
            </a:endParaRPr>
          </a:p>
        </p:txBody>
      </p:sp>
      <p:sp>
        <p:nvSpPr>
          <p:cNvPr id="2" name="Title Placeholder 1"/>
          <p:cNvSpPr>
            <a:spLocks noGrp="1"/>
          </p:cNvSpPr>
          <p:nvPr>
            <p:ph type="title"/>
          </p:nvPr>
        </p:nvSpPr>
        <p:spPr>
          <a:xfrm>
            <a:off x="453301" y="607228"/>
            <a:ext cx="11260135" cy="76514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199226203"/>
      </p:ext>
    </p:extLst>
  </p:cSld>
  <p:clrMap bg1="lt1" tx1="dk1" bg2="lt2" tx2="dk2" accent1="accent1" accent2="accent2" accent3="accent3" accent4="accent4" accent5="accent5" accent6="accent6" hlink="hlink" folHlink="folHlink"/>
  <p:sldLayoutIdLst>
    <p:sldLayoutId id="2147483673" r:id="rId1"/>
    <p:sldLayoutId id="2147483661" r:id="rId2"/>
  </p:sldLayoutIdLst>
  <p:txStyles>
    <p:titleStyle>
      <a:lvl1pPr algn="l" defTabSz="457200" rtl="0" eaLnBrk="1" latinLnBrk="0" hangingPunct="1">
        <a:spcBef>
          <a:spcPct val="0"/>
        </a:spcBef>
        <a:buNone/>
        <a:defRPr sz="3200" b="1" kern="1200">
          <a:solidFill>
            <a:schemeClr val="tx2"/>
          </a:solidFill>
          <a:latin typeface="+mn-lt"/>
          <a:ea typeface="+mj-ea"/>
          <a:cs typeface="Arial" panose="020B0604020202020204" pitchFamily="34" charset="0"/>
        </a:defRPr>
      </a:lvl1pPr>
    </p:titleStyle>
    <p:bodyStyle>
      <a:lvl1pPr marL="342900" indent="-342900" algn="l" defTabSz="457200" rtl="0" eaLnBrk="1" latinLnBrk="0" hangingPunct="1">
        <a:spcBef>
          <a:spcPts val="0"/>
        </a:spcBef>
        <a:spcAft>
          <a:spcPts val="600"/>
        </a:spcAft>
        <a:buClr>
          <a:schemeClr val="accent2"/>
        </a:buClr>
        <a:buFont typeface="Arial"/>
        <a:buChar char="•"/>
        <a:defRPr sz="2800" kern="1200">
          <a:solidFill>
            <a:schemeClr val="tx1"/>
          </a:solidFill>
          <a:latin typeface="Calibri" panose="020F0502020204030204" pitchFamily="34" charset="0"/>
          <a:ea typeface="+mn-ea"/>
          <a:cs typeface="Arial"/>
        </a:defRPr>
      </a:lvl1pPr>
      <a:lvl2pPr marL="742950" indent="-285750" algn="l" defTabSz="457200" rtl="0" eaLnBrk="1" latinLnBrk="0" hangingPunct="1">
        <a:spcBef>
          <a:spcPts val="0"/>
        </a:spcBef>
        <a:spcAft>
          <a:spcPts val="600"/>
        </a:spcAft>
        <a:buClr>
          <a:schemeClr val="accent2"/>
        </a:buClr>
        <a:buFont typeface="Arial"/>
        <a:buChar char="–"/>
        <a:defRPr sz="2400" kern="1200">
          <a:solidFill>
            <a:schemeClr val="tx1"/>
          </a:solidFill>
          <a:latin typeface="Calibri" panose="020F0502020204030204" pitchFamily="34" charset="0"/>
          <a:ea typeface="+mn-ea"/>
          <a:cs typeface="Arial"/>
        </a:defRPr>
      </a:lvl2pPr>
      <a:lvl3pPr marL="1143000" indent="-228600" algn="l" defTabSz="457200" rtl="0" eaLnBrk="1" latinLnBrk="0" hangingPunct="1">
        <a:spcBef>
          <a:spcPts val="0"/>
        </a:spcBef>
        <a:spcAft>
          <a:spcPts val="600"/>
        </a:spcAft>
        <a:buClr>
          <a:schemeClr val="accent2"/>
        </a:buClr>
        <a:buFont typeface="Arial"/>
        <a:buChar char="•"/>
        <a:defRPr sz="2400" kern="1200">
          <a:solidFill>
            <a:schemeClr val="tx1"/>
          </a:solidFill>
          <a:latin typeface="Calibri" panose="020F0502020204030204" pitchFamily="34" charset="0"/>
          <a:ea typeface="+mn-ea"/>
          <a:cs typeface="Arial"/>
        </a:defRPr>
      </a:lvl3pPr>
      <a:lvl4pPr marL="1600200" indent="-228600" algn="l" defTabSz="457200" rtl="0" eaLnBrk="1" latinLnBrk="0" hangingPunct="1">
        <a:spcBef>
          <a:spcPts val="0"/>
        </a:spcBef>
        <a:spcAft>
          <a:spcPts val="600"/>
        </a:spcAft>
        <a:buClr>
          <a:schemeClr val="accent2"/>
        </a:buClr>
        <a:buFont typeface="Arial"/>
        <a:buChar char="–"/>
        <a:defRPr sz="2000" kern="1200">
          <a:solidFill>
            <a:schemeClr val="tx1"/>
          </a:solidFill>
          <a:latin typeface="Calibri" panose="020F0502020204030204" pitchFamily="34" charset="0"/>
          <a:ea typeface="+mn-ea"/>
          <a:cs typeface="Arial"/>
        </a:defRPr>
      </a:lvl4pPr>
      <a:lvl5pPr marL="2057400" indent="-228600" algn="l" defTabSz="457200" rtl="0" eaLnBrk="1" latinLnBrk="0" hangingPunct="1">
        <a:spcBef>
          <a:spcPts val="0"/>
        </a:spcBef>
        <a:spcAft>
          <a:spcPts val="600"/>
        </a:spcAft>
        <a:buClr>
          <a:schemeClr val="accent2"/>
        </a:buClr>
        <a:buFont typeface="Arial"/>
        <a:buChar char="»"/>
        <a:defRPr sz="2000" kern="1200">
          <a:solidFill>
            <a:schemeClr val="tx1"/>
          </a:solidFill>
          <a:latin typeface="Calibri" panose="020F050202020403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nahri.org/local-chapters"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0.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0.xml"/><Relationship Id="rId6" Type="http://schemas.openxmlformats.org/officeDocument/2006/relationships/image" Target="../media/image30.jpe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0.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0.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0.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0.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hyperlink" Target="mailto:kduffy@hcpro.com" TargetMode="External"/><Relationship Id="rId2" Type="http://schemas.openxmlformats.org/officeDocument/2006/relationships/hyperlink" Target="mailto:jfitzgerald@hcpro.com" TargetMode="Externa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ahd.com/stat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ahd.com/stat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ahd.com/state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440" y="3127759"/>
            <a:ext cx="11227246" cy="1025497"/>
          </a:xfrm>
        </p:spPr>
        <p:txBody>
          <a:bodyPr>
            <a:normAutofit fontScale="90000"/>
          </a:bodyPr>
          <a:lstStyle/>
          <a:p>
            <a:r>
              <a:rPr lang="en-US" altLang="en-US" dirty="0"/>
              <a:t>NAHRI Pacific Northwest Chapter – Alaska, Oregon, and Washington</a:t>
            </a:r>
            <a:br>
              <a:rPr lang="en-US" altLang="en-US" dirty="0"/>
            </a:br>
            <a:r>
              <a:rPr lang="en-US" altLang="en-US" dirty="0"/>
              <a:t>Inaugural Meeting</a:t>
            </a:r>
            <a:endParaRPr lang="en-US" dirty="0"/>
          </a:p>
        </p:txBody>
      </p:sp>
      <p:sp>
        <p:nvSpPr>
          <p:cNvPr id="3" name="Text Placeholder 2"/>
          <p:cNvSpPr>
            <a:spLocks noGrp="1"/>
          </p:cNvSpPr>
          <p:nvPr>
            <p:ph type="body" idx="10"/>
          </p:nvPr>
        </p:nvSpPr>
        <p:spPr/>
        <p:txBody>
          <a:bodyPr/>
          <a:lstStyle/>
          <a:p>
            <a:r>
              <a:rPr lang="en-US" altLang="en-US" dirty="0"/>
              <a:t>December 4, 2020</a:t>
            </a:r>
          </a:p>
        </p:txBody>
      </p:sp>
    </p:spTree>
    <p:extLst>
      <p:ext uri="{BB962C8B-B14F-4D97-AF65-F5344CB8AC3E}">
        <p14:creationId xmlns:p14="http://schemas.microsoft.com/office/powerpoint/2010/main" val="1962988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 Introductions</a:t>
            </a:r>
          </a:p>
        </p:txBody>
      </p:sp>
      <p:sp>
        <p:nvSpPr>
          <p:cNvPr id="5" name="Text Placeholder 4">
            <a:extLst>
              <a:ext uri="{FF2B5EF4-FFF2-40B4-BE49-F238E27FC236}">
                <a16:creationId xmlns:a16="http://schemas.microsoft.com/office/drawing/2014/main" id="{7899F09E-CF91-48C3-A5A9-73D89794E1A7}"/>
              </a:ext>
            </a:extLst>
          </p:cNvPr>
          <p:cNvSpPr>
            <a:spLocks noGrp="1"/>
          </p:cNvSpPr>
          <p:nvPr>
            <p:ph type="body" idx="1"/>
          </p:nvPr>
        </p:nvSpPr>
        <p:spPr/>
        <p:txBody>
          <a:bodyPr/>
          <a:lstStyle/>
          <a:p>
            <a:r>
              <a:rPr lang="en-US" dirty="0"/>
              <a:t>Pacific Northwest Regional Chapter Members</a:t>
            </a:r>
          </a:p>
        </p:txBody>
      </p:sp>
    </p:spTree>
    <p:extLst>
      <p:ext uri="{BB962C8B-B14F-4D97-AF65-F5344CB8AC3E}">
        <p14:creationId xmlns:p14="http://schemas.microsoft.com/office/powerpoint/2010/main" val="318895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Pacific Northwest Regional Chapter Members</a:t>
            </a:r>
          </a:p>
        </p:txBody>
      </p:sp>
      <p:pic>
        <p:nvPicPr>
          <p:cNvPr id="6" name="Picture 5">
            <a:extLst>
              <a:ext uri="{FF2B5EF4-FFF2-40B4-BE49-F238E27FC236}">
                <a16:creationId xmlns:a16="http://schemas.microsoft.com/office/drawing/2014/main" id="{DE3BC7E4-C8CA-4FC0-9C69-6109E61540DB}"/>
              </a:ext>
            </a:extLst>
          </p:cNvPr>
          <p:cNvPicPr>
            <a:picLocks noChangeAspect="1"/>
          </p:cNvPicPr>
          <p:nvPr/>
        </p:nvPicPr>
        <p:blipFill>
          <a:blip r:embed="rId2"/>
          <a:stretch>
            <a:fillRect/>
          </a:stretch>
        </p:blipFill>
        <p:spPr>
          <a:xfrm>
            <a:off x="2078182" y="4361413"/>
            <a:ext cx="8104505" cy="1808845"/>
          </a:xfrm>
          <a:prstGeom prst="rect">
            <a:avLst/>
          </a:prstGeom>
        </p:spPr>
      </p:pic>
      <p:sp>
        <p:nvSpPr>
          <p:cNvPr id="5" name="Content Placeholder 4">
            <a:extLst>
              <a:ext uri="{FF2B5EF4-FFF2-40B4-BE49-F238E27FC236}">
                <a16:creationId xmlns:a16="http://schemas.microsoft.com/office/drawing/2014/main" id="{E3490AC6-7F54-40B1-B354-E2762D5404E5}"/>
              </a:ext>
            </a:extLst>
          </p:cNvPr>
          <p:cNvSpPr>
            <a:spLocks noGrp="1"/>
          </p:cNvSpPr>
          <p:nvPr>
            <p:ph idx="1"/>
          </p:nvPr>
        </p:nvSpPr>
        <p:spPr/>
        <p:txBody>
          <a:bodyPr/>
          <a:lstStyle/>
          <a:p>
            <a:r>
              <a:rPr lang="en-US" dirty="0"/>
              <a:t>Beth Stout – </a:t>
            </a:r>
            <a:r>
              <a:rPr lang="en-US" dirty="0" err="1"/>
              <a:t>WhidbeyHealth</a:t>
            </a:r>
            <a:endParaRPr lang="en-US" dirty="0"/>
          </a:p>
          <a:p>
            <a:r>
              <a:rPr lang="en-US" dirty="0"/>
              <a:t>Cheryl Mustard-Adams – UW Medicine</a:t>
            </a:r>
          </a:p>
          <a:p>
            <a:r>
              <a:rPr lang="en-US" dirty="0"/>
              <a:t>Samuel Nau – North Valley Hospital</a:t>
            </a:r>
          </a:p>
          <a:p>
            <a:r>
              <a:rPr lang="en-US" dirty="0"/>
              <a:t>Jennifer </a:t>
            </a:r>
            <a:r>
              <a:rPr lang="en-US" dirty="0" err="1"/>
              <a:t>Foskett</a:t>
            </a:r>
            <a:r>
              <a:rPr lang="en-US" dirty="0"/>
              <a:t> – Overlake Hospital</a:t>
            </a:r>
          </a:p>
        </p:txBody>
      </p:sp>
    </p:spTree>
    <p:extLst>
      <p:ext uri="{BB962C8B-B14F-4D97-AF65-F5344CB8AC3E}">
        <p14:creationId xmlns:p14="http://schemas.microsoft.com/office/powerpoint/2010/main" val="1140981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NAHRI Regional/Local Chapters</a:t>
            </a:r>
          </a:p>
        </p:txBody>
      </p:sp>
      <p:sp>
        <p:nvSpPr>
          <p:cNvPr id="5" name="Text Placeholder 4">
            <a:extLst>
              <a:ext uri="{FF2B5EF4-FFF2-40B4-BE49-F238E27FC236}">
                <a16:creationId xmlns:a16="http://schemas.microsoft.com/office/drawing/2014/main" id="{7899F09E-CF91-48C3-A5A9-73D89794E1A7}"/>
              </a:ext>
            </a:extLst>
          </p:cNvPr>
          <p:cNvSpPr>
            <a:spLocks noGrp="1"/>
          </p:cNvSpPr>
          <p:nvPr>
            <p:ph type="body" idx="1"/>
          </p:nvPr>
        </p:nvSpPr>
        <p:spPr/>
        <p:txBody>
          <a:bodyPr/>
          <a:lstStyle/>
          <a:p>
            <a:r>
              <a:rPr lang="en-US" i="1" dirty="0">
                <a:hlinkClick r:id="rId2"/>
              </a:rPr>
              <a:t>www.nahri.org/local-chapters</a:t>
            </a:r>
            <a:r>
              <a:rPr lang="en-US" i="1" dirty="0"/>
              <a:t> </a:t>
            </a:r>
          </a:p>
          <a:p>
            <a:r>
              <a:rPr lang="en-US" i="1" dirty="0"/>
              <a:t>forums.nahri.org</a:t>
            </a:r>
          </a:p>
          <a:p>
            <a:endParaRPr lang="en-US" i="1" dirty="0"/>
          </a:p>
        </p:txBody>
      </p:sp>
    </p:spTree>
    <p:extLst>
      <p:ext uri="{BB962C8B-B14F-4D97-AF65-F5344CB8AC3E}">
        <p14:creationId xmlns:p14="http://schemas.microsoft.com/office/powerpoint/2010/main" val="2995054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3301" y="607228"/>
            <a:ext cx="11260135" cy="765140"/>
          </a:xfrm>
        </p:spPr>
        <p:txBody>
          <a:bodyPr anchor="ctr">
            <a:normAutofit/>
          </a:bodyPr>
          <a:lstStyle/>
          <a:p>
            <a:r>
              <a:rPr lang="en-US" dirty="0"/>
              <a:t>NAHRI Chapters Across the Country </a:t>
            </a:r>
          </a:p>
        </p:txBody>
      </p:sp>
      <p:sp>
        <p:nvSpPr>
          <p:cNvPr id="3" name="Content Placeholder 2"/>
          <p:cNvSpPr>
            <a:spLocks noGrp="1"/>
          </p:cNvSpPr>
          <p:nvPr>
            <p:ph sz="half" idx="1"/>
          </p:nvPr>
        </p:nvSpPr>
        <p:spPr>
          <a:xfrm>
            <a:off x="453301" y="1372368"/>
            <a:ext cx="5486400" cy="5165164"/>
          </a:xfrm>
        </p:spPr>
        <p:txBody>
          <a:bodyPr>
            <a:noAutofit/>
          </a:bodyPr>
          <a:lstStyle/>
          <a:p>
            <a:pPr>
              <a:lnSpc>
                <a:spcPct val="90000"/>
              </a:lnSpc>
            </a:pPr>
            <a:r>
              <a:rPr lang="en-US" sz="1800" dirty="0"/>
              <a:t>Pacific Northwest Regional Chapter</a:t>
            </a:r>
          </a:p>
          <a:p>
            <a:pPr lvl="1">
              <a:lnSpc>
                <a:spcPct val="90000"/>
              </a:lnSpc>
            </a:pPr>
            <a:r>
              <a:rPr lang="en-US" sz="1600" i="1" dirty="0"/>
              <a:t>Alaska, Oregon, Washington</a:t>
            </a:r>
          </a:p>
          <a:p>
            <a:pPr>
              <a:lnSpc>
                <a:spcPct val="90000"/>
              </a:lnSpc>
            </a:pPr>
            <a:r>
              <a:rPr lang="en-US" sz="1800" dirty="0"/>
              <a:t>Texas Local Chapter</a:t>
            </a:r>
          </a:p>
          <a:p>
            <a:pPr>
              <a:lnSpc>
                <a:spcPct val="90000"/>
              </a:lnSpc>
            </a:pPr>
            <a:r>
              <a:rPr lang="en-US" sz="1800" dirty="0"/>
              <a:t>Northern Plains Regional Chapter</a:t>
            </a:r>
          </a:p>
          <a:p>
            <a:pPr lvl="1">
              <a:lnSpc>
                <a:spcPct val="90000"/>
              </a:lnSpc>
            </a:pPr>
            <a:r>
              <a:rPr lang="en-US" sz="1600" i="1" dirty="0"/>
              <a:t>South Dakota, North Dakota, Montana, Wyoming, Nebraska</a:t>
            </a:r>
          </a:p>
          <a:p>
            <a:pPr>
              <a:lnSpc>
                <a:spcPct val="90000"/>
              </a:lnSpc>
            </a:pPr>
            <a:r>
              <a:rPr lang="en-US" sz="1800" dirty="0"/>
              <a:t>MN-WI Regional Chapter</a:t>
            </a:r>
          </a:p>
          <a:p>
            <a:pPr>
              <a:lnSpc>
                <a:spcPct val="90000"/>
              </a:lnSpc>
            </a:pPr>
            <a:r>
              <a:rPr lang="en-US" sz="1800" dirty="0"/>
              <a:t>Illinois Local Chapter</a:t>
            </a:r>
          </a:p>
          <a:p>
            <a:pPr>
              <a:lnSpc>
                <a:spcPct val="90000"/>
              </a:lnSpc>
            </a:pPr>
            <a:r>
              <a:rPr lang="en-US" sz="1800" dirty="0"/>
              <a:t>Big 10 Regional Chapter</a:t>
            </a:r>
          </a:p>
          <a:p>
            <a:pPr lvl="1">
              <a:lnSpc>
                <a:spcPct val="90000"/>
              </a:lnSpc>
            </a:pPr>
            <a:r>
              <a:rPr lang="en-US" sz="1600" i="1" dirty="0"/>
              <a:t>Michigan, Ohio, Indiana, Iowa</a:t>
            </a:r>
          </a:p>
          <a:p>
            <a:pPr>
              <a:lnSpc>
                <a:spcPct val="90000"/>
              </a:lnSpc>
            </a:pPr>
            <a:r>
              <a:rPr lang="en-US" sz="1800" dirty="0"/>
              <a:t>GA-FL-AL Regional Chapter</a:t>
            </a:r>
          </a:p>
          <a:p>
            <a:pPr>
              <a:lnSpc>
                <a:spcPct val="90000"/>
              </a:lnSpc>
            </a:pPr>
            <a:r>
              <a:rPr lang="en-US" sz="1800" dirty="0"/>
              <a:t>NC-SC Chapter</a:t>
            </a:r>
          </a:p>
          <a:p>
            <a:pPr>
              <a:lnSpc>
                <a:spcPct val="90000"/>
              </a:lnSpc>
            </a:pPr>
            <a:r>
              <a:rPr lang="en-US" sz="1800" dirty="0"/>
              <a:t>New England Regional Chapter</a:t>
            </a:r>
          </a:p>
          <a:p>
            <a:pPr lvl="1">
              <a:lnSpc>
                <a:spcPct val="90000"/>
              </a:lnSpc>
            </a:pPr>
            <a:r>
              <a:rPr lang="en-US" sz="1600" i="1" dirty="0"/>
              <a:t>New Hampshire, Maine, Massachusetts, Rhode Island</a:t>
            </a:r>
          </a:p>
          <a:p>
            <a:pPr>
              <a:lnSpc>
                <a:spcPct val="90000"/>
              </a:lnSpc>
            </a:pPr>
            <a:r>
              <a:rPr lang="en-US" sz="1800" dirty="0"/>
              <a:t>Mid-Atlantic Regional Chapter</a:t>
            </a:r>
          </a:p>
          <a:p>
            <a:pPr lvl="1">
              <a:lnSpc>
                <a:spcPct val="90000"/>
              </a:lnSpc>
            </a:pPr>
            <a:r>
              <a:rPr lang="en-US" sz="1600" i="1" dirty="0"/>
              <a:t>DC, Delaware, Maryland, New Jersey, New York, Pennsylvania, Virginia</a:t>
            </a:r>
          </a:p>
        </p:txBody>
      </p:sp>
      <p:pic>
        <p:nvPicPr>
          <p:cNvPr id="4" name="Picture 3" descr="Map&#10;&#10;Description automatically generated">
            <a:extLst>
              <a:ext uri="{FF2B5EF4-FFF2-40B4-BE49-F238E27FC236}">
                <a16:creationId xmlns:a16="http://schemas.microsoft.com/office/drawing/2014/main" id="{538D5C0B-37A8-42E4-A42D-7A6E3367F7F4}"/>
              </a:ext>
            </a:extLst>
          </p:cNvPr>
          <p:cNvPicPr>
            <a:picLocks noChangeAspect="1"/>
          </p:cNvPicPr>
          <p:nvPr/>
        </p:nvPicPr>
        <p:blipFill>
          <a:blip r:embed="rId2"/>
          <a:stretch>
            <a:fillRect/>
          </a:stretch>
        </p:blipFill>
        <p:spPr>
          <a:xfrm>
            <a:off x="6256143" y="2346549"/>
            <a:ext cx="5486400" cy="3401568"/>
          </a:xfrm>
          <a:prstGeom prst="rect">
            <a:avLst/>
          </a:prstGeom>
          <a:noFill/>
        </p:spPr>
      </p:pic>
    </p:spTree>
    <p:extLst>
      <p:ext uri="{BB962C8B-B14F-4D97-AF65-F5344CB8AC3E}">
        <p14:creationId xmlns:p14="http://schemas.microsoft.com/office/powerpoint/2010/main" val="901420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Price Transparency Strategies for 2021</a:t>
            </a:r>
          </a:p>
        </p:txBody>
      </p:sp>
    </p:spTree>
    <p:extLst>
      <p:ext uri="{BB962C8B-B14F-4D97-AF65-F5344CB8AC3E}">
        <p14:creationId xmlns:p14="http://schemas.microsoft.com/office/powerpoint/2010/main" val="1908996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D785-8606-4BA0-99C0-BA87CCCC4093}"/>
              </a:ext>
            </a:extLst>
          </p:cNvPr>
          <p:cNvSpPr>
            <a:spLocks noGrp="1"/>
          </p:cNvSpPr>
          <p:nvPr>
            <p:ph type="title"/>
          </p:nvPr>
        </p:nvSpPr>
        <p:spPr/>
        <p:txBody>
          <a:bodyPr>
            <a:normAutofit fontScale="90000"/>
          </a:bodyPr>
          <a:lstStyle/>
          <a:p>
            <a:r>
              <a:rPr lang="en-US" dirty="0"/>
              <a:t>Guest Speaker – Greg Kay</a:t>
            </a:r>
            <a:br>
              <a:rPr lang="en-US" dirty="0"/>
            </a:br>
            <a:endParaRPr lang="en-US" sz="2000" dirty="0"/>
          </a:p>
        </p:txBody>
      </p:sp>
      <p:sp>
        <p:nvSpPr>
          <p:cNvPr id="5" name="TextBox 4">
            <a:extLst>
              <a:ext uri="{FF2B5EF4-FFF2-40B4-BE49-F238E27FC236}">
                <a16:creationId xmlns:a16="http://schemas.microsoft.com/office/drawing/2014/main" id="{C827674A-AA76-42C9-87CB-81D8F2D26DFB}"/>
              </a:ext>
            </a:extLst>
          </p:cNvPr>
          <p:cNvSpPr txBox="1"/>
          <p:nvPr/>
        </p:nvSpPr>
        <p:spPr>
          <a:xfrm>
            <a:off x="3980874" y="1787742"/>
            <a:ext cx="6827400" cy="3139321"/>
          </a:xfrm>
          <a:prstGeom prst="rect">
            <a:avLst/>
          </a:prstGeom>
          <a:noFill/>
        </p:spPr>
        <p:txBody>
          <a:bodyPr wrap="square" rtlCol="0">
            <a:spAutoFit/>
          </a:bodyPr>
          <a:lstStyle/>
          <a:p>
            <a:r>
              <a:rPr lang="en-US" dirty="0"/>
              <a:t>Greg has managed and consulted in healthcare for 32 years.  During that time, Greg has worked with leading healthcare provider organizations with data analytics for improved revenue cycle performance, managed care negotiation, strategic pricing, consumer engagement and product development/implementation. Greg is a University of South Carolina finance and marketing graduate and was recognized in 2012 as a Business Leader Top 50 Entrepreneur.   Greg is a strong believer in the transformational nature of data-driven decision making and has presented to numerous HFMA chapter on the subject of pricing transparency.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endParaRPr lang="en-US" sz="2000" dirty="0">
              <a:effectLst/>
              <a:latin typeface="Times New Roman" panose="02020603050405020304" pitchFamily="18" charset="0"/>
              <a:ea typeface="Calibri" panose="020F0502020204030204" pitchFamily="34" charset="0"/>
            </a:endParaRPr>
          </a:p>
        </p:txBody>
      </p:sp>
      <p:pic>
        <p:nvPicPr>
          <p:cNvPr id="3" name="Picture 2">
            <a:extLst>
              <a:ext uri="{FF2B5EF4-FFF2-40B4-BE49-F238E27FC236}">
                <a16:creationId xmlns:a16="http://schemas.microsoft.com/office/drawing/2014/main" id="{AFEA0550-51DB-4F21-8B94-F84E6011DCBF}"/>
              </a:ext>
            </a:extLst>
          </p:cNvPr>
          <p:cNvPicPr>
            <a:picLocks noChangeAspect="1"/>
          </p:cNvPicPr>
          <p:nvPr/>
        </p:nvPicPr>
        <p:blipFill>
          <a:blip r:embed="rId2"/>
          <a:stretch>
            <a:fillRect/>
          </a:stretch>
        </p:blipFill>
        <p:spPr>
          <a:xfrm>
            <a:off x="816318" y="1916361"/>
            <a:ext cx="2662331" cy="2648245"/>
          </a:xfrm>
          <a:prstGeom prst="rect">
            <a:avLst/>
          </a:prstGeom>
        </p:spPr>
      </p:pic>
    </p:spTree>
    <p:extLst>
      <p:ext uri="{BB962C8B-B14F-4D97-AF65-F5344CB8AC3E}">
        <p14:creationId xmlns:p14="http://schemas.microsoft.com/office/powerpoint/2010/main" val="2136896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90458-12A4-401E-B1A9-1E1E6FD94DC0}"/>
              </a:ext>
            </a:extLst>
          </p:cNvPr>
          <p:cNvSpPr>
            <a:spLocks noGrp="1"/>
          </p:cNvSpPr>
          <p:nvPr>
            <p:ph type="title"/>
          </p:nvPr>
        </p:nvSpPr>
        <p:spPr/>
        <p:txBody>
          <a:bodyPr/>
          <a:lstStyle/>
          <a:p>
            <a:r>
              <a:rPr lang="en-US" dirty="0"/>
              <a:t>Winning Price Transparency Strategies for 2021</a:t>
            </a:r>
          </a:p>
        </p:txBody>
      </p:sp>
      <p:sp>
        <p:nvSpPr>
          <p:cNvPr id="3" name="Content Placeholder 2">
            <a:extLst>
              <a:ext uri="{FF2B5EF4-FFF2-40B4-BE49-F238E27FC236}">
                <a16:creationId xmlns:a16="http://schemas.microsoft.com/office/drawing/2014/main" id="{0FAB9E10-09DB-4B05-BAC9-9291E3F17F4E}"/>
              </a:ext>
            </a:extLst>
          </p:cNvPr>
          <p:cNvSpPr>
            <a:spLocks noGrp="1"/>
          </p:cNvSpPr>
          <p:nvPr>
            <p:ph idx="1"/>
          </p:nvPr>
        </p:nvSpPr>
        <p:spPr/>
        <p:txBody>
          <a:bodyPr/>
          <a:lstStyle/>
          <a:p>
            <a:pPr marL="0" indent="0">
              <a:buNone/>
            </a:pPr>
            <a:r>
              <a:rPr lang="en-US" dirty="0"/>
              <a:t>This session is designed to help ensure you are ready to meet the CMS price transparency mandate and understand the key considerations for next year.  By attending, you will learn:</a:t>
            </a:r>
          </a:p>
          <a:p>
            <a:pPr lvl="0">
              <a:lnSpc>
                <a:spcPct val="150000"/>
              </a:lnSpc>
            </a:pPr>
            <a:r>
              <a:rPr lang="en-US" dirty="0"/>
              <a:t>Options and solutions for meeting the CMS price transparency mandate </a:t>
            </a:r>
          </a:p>
          <a:p>
            <a:pPr lvl="0">
              <a:lnSpc>
                <a:spcPct val="150000"/>
              </a:lnSpc>
            </a:pPr>
            <a:r>
              <a:rPr lang="en-US" dirty="0"/>
              <a:t>Visual examples of the final files to publish on your hospital's website </a:t>
            </a:r>
          </a:p>
          <a:p>
            <a:pPr lvl="0">
              <a:lnSpc>
                <a:spcPct val="150000"/>
              </a:lnSpc>
            </a:pPr>
            <a:r>
              <a:rPr lang="en-US" dirty="0"/>
              <a:t>How to use published charge data as a competitive advantage in 2021</a:t>
            </a:r>
          </a:p>
          <a:p>
            <a:pPr marL="0" indent="0">
              <a:buNone/>
            </a:pPr>
            <a:endParaRPr lang="en-US" dirty="0"/>
          </a:p>
        </p:txBody>
      </p:sp>
    </p:spTree>
    <p:extLst>
      <p:ext uri="{BB962C8B-B14F-4D97-AF65-F5344CB8AC3E}">
        <p14:creationId xmlns:p14="http://schemas.microsoft.com/office/powerpoint/2010/main" val="1112306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20080" y="1370815"/>
            <a:ext cx="2334117" cy="2291194"/>
            <a:chOff x="1152324" y="2170082"/>
            <a:chExt cx="1514043" cy="1514039"/>
          </a:xfrm>
        </p:grpSpPr>
        <p:sp>
          <p:nvSpPr>
            <p:cNvPr id="6" name="Oval 5"/>
            <p:cNvSpPr/>
            <p:nvPr/>
          </p:nvSpPr>
          <p:spPr>
            <a:xfrm>
              <a:off x="1152324" y="2170082"/>
              <a:ext cx="1514043" cy="1514039"/>
            </a:xfrm>
            <a:prstGeom prst="ellipse">
              <a:avLst/>
            </a:prstGeom>
            <a:no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ea typeface="+mn-ea"/>
                <a:cs typeface="+mn-cs"/>
              </a:endParaRPr>
            </a:p>
          </p:txBody>
        </p:sp>
        <p:sp>
          <p:nvSpPr>
            <p:cNvPr id="7" name="Oval 6"/>
            <p:cNvSpPr/>
            <p:nvPr/>
          </p:nvSpPr>
          <p:spPr>
            <a:xfrm>
              <a:off x="1255864" y="2273622"/>
              <a:ext cx="1306963" cy="1306959"/>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w="12700" cap="flat" cmpd="sng" algn="ctr">
              <a:solidFill>
                <a:srgbClr val="397FB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ea typeface="+mn-ea"/>
                <a:cs typeface="+mn-cs"/>
              </a:endParaRPr>
            </a:p>
          </p:txBody>
        </p:sp>
      </p:grpSp>
      <p:sp>
        <p:nvSpPr>
          <p:cNvPr id="8" name="Text Placeholder 42"/>
          <p:cNvSpPr txBox="1">
            <a:spLocks/>
          </p:cNvSpPr>
          <p:nvPr/>
        </p:nvSpPr>
        <p:spPr>
          <a:xfrm>
            <a:off x="3196463" y="3277218"/>
            <a:ext cx="5381350" cy="10829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b="1"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194D8D"/>
                </a:solidFill>
                <a:effectLst/>
                <a:uLnTx/>
                <a:uFillTx/>
                <a:latin typeface="Open Sans"/>
                <a:ea typeface="+mn-ea"/>
                <a:cs typeface="+mn-cs"/>
              </a:rPr>
              <a:t>Greg Kay</a:t>
            </a:r>
            <a:r>
              <a:rPr kumimoji="0" lang="en-US" sz="1800" b="1" i="0" u="none" strike="noStrike" kern="1200" cap="none" spc="0" normalizeH="0" noProof="0">
                <a:ln>
                  <a:noFill/>
                </a:ln>
                <a:solidFill>
                  <a:srgbClr val="194D8D"/>
                </a:solidFill>
                <a:effectLst/>
                <a:uLnTx/>
                <a:uFillTx/>
                <a:latin typeface="Open Sans"/>
                <a:ea typeface="+mn-ea"/>
                <a:cs typeface="+mn-cs"/>
              </a:rPr>
              <a:t>  </a:t>
            </a:r>
            <a:r>
              <a:rPr kumimoji="0" lang="en-US" sz="1600" b="1" i="0" u="none" strike="noStrike" kern="1200" cap="none" spc="0" normalizeH="0" baseline="0" noProof="0" dirty="0">
                <a:ln>
                  <a:noFill/>
                </a:ln>
                <a:solidFill>
                  <a:srgbClr val="194D8D"/>
                </a:solidFill>
                <a:effectLst/>
                <a:uLnTx/>
                <a:uFillTx/>
                <a:latin typeface="Open Sans"/>
                <a:ea typeface="+mn-ea"/>
                <a:cs typeface="+mn-cs"/>
              </a:rPr>
              <a:t>VP, Revenue Strategy</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194D8D"/>
                </a:solidFill>
                <a:effectLst/>
                <a:uLnTx/>
                <a:uFillTx/>
                <a:latin typeface="Open Sans"/>
                <a:ea typeface="+mn-ea"/>
                <a:cs typeface="+mn-cs"/>
              </a:rPr>
              <a:t>Greg.Kay@pmmconline.com</a:t>
            </a:r>
          </a:p>
        </p:txBody>
      </p:sp>
      <p:sp>
        <p:nvSpPr>
          <p:cNvPr id="9" name="TextBox 8"/>
          <p:cNvSpPr txBox="1"/>
          <p:nvPr/>
        </p:nvSpPr>
        <p:spPr>
          <a:xfrm>
            <a:off x="1676399" y="4589471"/>
            <a:ext cx="10436351" cy="1331134"/>
          </a:xfrm>
          <a:prstGeom prst="rect">
            <a:avLst/>
          </a:prstGeom>
          <a:noFill/>
        </p:spPr>
        <p:txBody>
          <a:bodyPr wrap="square" rtlCol="0">
            <a:spAutoFit/>
          </a:bodyPr>
          <a:lstStyle/>
          <a:p>
            <a:pPr>
              <a:defRPr/>
            </a:pPr>
            <a:r>
              <a:rPr lang="en-US" sz="1400" dirty="0">
                <a:solidFill>
                  <a:srgbClr val="3F3F3F"/>
                </a:solidFill>
                <a:latin typeface="Open Sans"/>
              </a:rPr>
              <a:t>PMMC provides high-value revenue cycle software and services to improve the financial performance of healthcare providers.     Our software and expertise focuses on payment accuracy and identifying more revenue opportunities across the revenue cycle. PMMC helps hospitals with contract governance, payer negotiations, price transparency and value-based reimbursement. Clients see, on average, a 10 to 1 return on investment with software and services. </a:t>
            </a:r>
          </a:p>
          <a:p>
            <a:pPr>
              <a:defRPr/>
            </a:pPr>
            <a:endParaRPr lang="en-US" sz="1050" dirty="0">
              <a:solidFill>
                <a:srgbClr val="3F3F3F"/>
              </a:solidFill>
              <a:latin typeface="Open Sans"/>
            </a:endParaRPr>
          </a:p>
          <a:p>
            <a:pPr>
              <a:defRPr/>
            </a:pPr>
            <a:r>
              <a:rPr lang="en-US" sz="1400" b="1" dirty="0">
                <a:solidFill>
                  <a:srgbClr val="194D8D"/>
                </a:solidFill>
                <a:latin typeface="Open Sans"/>
              </a:rPr>
              <a:t>For more information, visit www.pmmconline.com</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288" y="5725678"/>
            <a:ext cx="1339192" cy="751182"/>
          </a:xfrm>
          <a:prstGeom prst="rect">
            <a:avLst/>
          </a:prstGeom>
        </p:spPr>
      </p:pic>
      <p:sp>
        <p:nvSpPr>
          <p:cNvPr id="11" name="Title 17"/>
          <p:cNvSpPr txBox="1">
            <a:spLocks/>
          </p:cNvSpPr>
          <p:nvPr/>
        </p:nvSpPr>
        <p:spPr>
          <a:xfrm>
            <a:off x="457107" y="429032"/>
            <a:ext cx="10694126" cy="10135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cap="none" baseline="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ysClr val="window" lastClr="FFFFFF"/>
                </a:solidFill>
                <a:effectLst/>
                <a:uLnTx/>
                <a:uFillTx/>
                <a:latin typeface="Open Sans"/>
                <a:ea typeface="+mj-ea"/>
                <a:cs typeface="+mj-cs"/>
              </a:rPr>
              <a:t>Good Morning!  </a:t>
            </a:r>
          </a:p>
        </p:txBody>
      </p:sp>
    </p:spTree>
    <p:extLst>
      <p:ext uri="{BB962C8B-B14F-4D97-AF65-F5344CB8AC3E}">
        <p14:creationId xmlns:p14="http://schemas.microsoft.com/office/powerpoint/2010/main" val="2417597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p:cNvSpPr>
          <p:nvPr/>
        </p:nvSpPr>
        <p:spPr>
          <a:xfrm rot="16200000">
            <a:off x="6451035" y="988630"/>
            <a:ext cx="4462392" cy="6048439"/>
          </a:xfrm>
          <a:prstGeom prst="rect">
            <a:avLst/>
          </a:prstGeom>
          <a:noFill/>
          <a:ln w="25400" cap="flat" cmpd="sng" algn="ctr">
            <a:solidFill>
              <a:srgbClr val="FAA41F"/>
            </a:solidFill>
            <a:prstDash val="solid"/>
            <a:miter lim="800000"/>
          </a:ln>
          <a:effectLst/>
        </p:spPr>
        <p:txBody>
          <a:bodyPr wrap="square" rtlCol="0" anchor="ctr">
            <a:noAutofit/>
          </a:bodyP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dirty="0">
              <a:ln>
                <a:noFill/>
              </a:ln>
              <a:solidFill>
                <a:prstClr val="white"/>
              </a:solidFill>
              <a:effectLst/>
              <a:uLnTx/>
              <a:uFillTx/>
              <a:latin typeface="Muli Regular" charset="0"/>
              <a:ea typeface="+mn-ea"/>
              <a:cs typeface="+mn-cs"/>
              <a:sym typeface="Arial"/>
            </a:endParaRPr>
          </a:p>
        </p:txBody>
      </p:sp>
      <p:sp>
        <p:nvSpPr>
          <p:cNvPr id="8" name="Rectangle 7"/>
          <p:cNvSpPr>
            <a:spLocks/>
          </p:cNvSpPr>
          <p:nvPr/>
        </p:nvSpPr>
        <p:spPr>
          <a:xfrm>
            <a:off x="0" y="2257779"/>
            <a:ext cx="6709144" cy="3636845"/>
          </a:xfrm>
          <a:prstGeom prst="rect">
            <a:avLst/>
          </a:prstGeom>
          <a:solidFill>
            <a:srgbClr val="3D695B"/>
          </a:solidFill>
          <a:ln w="12700" cap="flat" cmpd="sng" algn="ctr">
            <a:noFill/>
            <a:prstDash val="solid"/>
            <a:miter lim="800000"/>
          </a:ln>
          <a:effectLst/>
        </p:spPr>
        <p:txBody>
          <a:bodyPr wrap="square" rtlCol="0" anchor="ctr">
            <a:noAutofit/>
          </a:bodyP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dirty="0">
              <a:ln>
                <a:noFill/>
              </a:ln>
              <a:solidFill>
                <a:prstClr val="white"/>
              </a:solidFill>
              <a:effectLst/>
              <a:uLnTx/>
              <a:uFillTx/>
              <a:latin typeface="Muli Regular" charset="0"/>
              <a:ea typeface="+mn-ea"/>
              <a:cs typeface="+mn-cs"/>
              <a:sym typeface="Arial"/>
            </a:endParaRPr>
          </a:p>
        </p:txBody>
      </p:sp>
      <p:sp>
        <p:nvSpPr>
          <p:cNvPr id="9" name="Title 16"/>
          <p:cNvSpPr txBox="1">
            <a:spLocks/>
          </p:cNvSpPr>
          <p:nvPr/>
        </p:nvSpPr>
        <p:spPr>
          <a:xfrm>
            <a:off x="222906" y="2679565"/>
            <a:ext cx="5717037" cy="787400"/>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000" b="1" kern="1200" cap="none" baseline="0">
                <a:solidFill>
                  <a:schemeClr val="bg1"/>
                </a:solidFill>
                <a:latin typeface="+mj-lt"/>
                <a:ea typeface="+mj-ea"/>
                <a:cs typeface="+mj-cs"/>
              </a:defRPr>
            </a:lvl1pPr>
          </a:lstStyle>
          <a:p>
            <a:r>
              <a:rPr lang="en-US" sz="2667">
                <a:latin typeface="Calibri" panose="020F0502020204030204" pitchFamily="34" charset="0"/>
              </a:rPr>
              <a:t>Price Transparency Mandate &amp; Patient Estimates</a:t>
            </a:r>
            <a:endParaRPr lang="en-US" sz="2400" dirty="0">
              <a:latin typeface="Calibri" panose="020F0502020204030204" pitchFamily="34" charset="0"/>
            </a:endParaRPr>
          </a:p>
        </p:txBody>
      </p:sp>
      <p:sp>
        <p:nvSpPr>
          <p:cNvPr id="10" name="Text Placeholder 18"/>
          <p:cNvSpPr txBox="1">
            <a:spLocks/>
          </p:cNvSpPr>
          <p:nvPr/>
        </p:nvSpPr>
        <p:spPr>
          <a:xfrm>
            <a:off x="222906" y="3827790"/>
            <a:ext cx="6018239" cy="1781653"/>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8" indent="-457178">
              <a:buClr>
                <a:schemeClr val="bg1"/>
              </a:buClr>
              <a:buFont typeface="Arial" panose="020B0604020202020204" pitchFamily="34" charset="0"/>
              <a:buChar char="•"/>
            </a:pPr>
            <a:r>
              <a:rPr lang="en" sz="1600">
                <a:latin typeface="Calibri" panose="020F0502020204030204" pitchFamily="34" charset="0"/>
              </a:rPr>
              <a:t>Pricing Transparancy Compliance</a:t>
            </a:r>
          </a:p>
          <a:p>
            <a:pPr marL="914377" lvl="1">
              <a:buClr>
                <a:schemeClr val="bg1"/>
              </a:buClr>
            </a:pPr>
            <a:r>
              <a:rPr lang="en" sz="1400">
                <a:latin typeface="Calibri" panose="020F0502020204030204" pitchFamily="34" charset="0"/>
              </a:rPr>
              <a:t>Standard Charge File </a:t>
            </a:r>
          </a:p>
          <a:p>
            <a:pPr marL="914377" lvl="1">
              <a:buClr>
                <a:schemeClr val="bg1"/>
              </a:buClr>
            </a:pPr>
            <a:r>
              <a:rPr lang="en" sz="1400">
                <a:latin typeface="Calibri" panose="020F0502020204030204" pitchFamily="34" charset="0"/>
              </a:rPr>
              <a:t>Shoppable Services (file or self-service estimation tool)</a:t>
            </a:r>
          </a:p>
          <a:p>
            <a:pPr marL="457178" indent="-457178">
              <a:buClr>
                <a:schemeClr val="bg1"/>
              </a:buClr>
              <a:buFont typeface="Arial" panose="020B0604020202020204" pitchFamily="34" charset="0"/>
              <a:buChar char="•"/>
            </a:pPr>
            <a:r>
              <a:rPr lang="en" sz="1600">
                <a:latin typeface="Calibri" panose="020F0502020204030204" pitchFamily="34" charset="0"/>
              </a:rPr>
              <a:t>Increased Patient Engagement</a:t>
            </a:r>
          </a:p>
          <a:p>
            <a:pPr marL="457178" indent="-457178">
              <a:buClr>
                <a:schemeClr val="bg1"/>
              </a:buClr>
              <a:buFont typeface="Arial" panose="020B0604020202020204" pitchFamily="34" charset="0"/>
              <a:buChar char="•"/>
            </a:pPr>
            <a:r>
              <a:rPr lang="en" sz="1600">
                <a:latin typeface="Calibri" panose="020F0502020204030204" pitchFamily="34" charset="0"/>
              </a:rPr>
              <a:t>Improved Payer Contractual Negotiations</a:t>
            </a:r>
            <a:endParaRPr lang="en" sz="2133" dirty="0">
              <a:solidFill>
                <a:srgbClr val="B7A66C"/>
              </a:solidFill>
              <a:latin typeface="Calibri" panose="020F0502020204030204" pitchFamily="34" charset="0"/>
            </a:endParaRPr>
          </a:p>
        </p:txBody>
      </p:sp>
      <p:pic>
        <p:nvPicPr>
          <p:cNvPr id="6" name="Picture 4" descr="Photo of Couple Talking While Holding Laptop and Ipad"/>
          <p:cNvPicPr>
            <a:picLocks noChangeAspect="1" noChangeArrowheads="1"/>
          </p:cNvPicPr>
          <p:nvPr/>
        </p:nvPicPr>
        <p:blipFill>
          <a:blip r:embed="rId2">
            <a:extLst>
              <a:ext uri="{28A0092B-C50C-407E-A947-70E740481C1C}">
                <a14:useLocalDpi xmlns:a14="http://schemas.microsoft.com/office/drawing/2010/main" val="0"/>
              </a:ext>
            </a:extLst>
          </a:blip>
          <a:srcRect l="1731" r="1731"/>
          <a:stretch>
            <a:fillRect/>
          </a:stretch>
        </p:blipFill>
        <p:spPr bwMode="auto">
          <a:xfrm>
            <a:off x="6464051" y="0"/>
            <a:ext cx="4419603" cy="6858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751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p:cNvSpPr txBox="1">
            <a:spLocks/>
          </p:cNvSpPr>
          <p:nvPr/>
        </p:nvSpPr>
        <p:spPr>
          <a:xfrm>
            <a:off x="749327" y="66780"/>
            <a:ext cx="10713552" cy="783968"/>
          </a:xfrm>
          <a:prstGeom prst="rect">
            <a:avLst/>
          </a:prstGeom>
        </p:spPr>
        <p:txBody>
          <a:bodyPr vert="horz" lIns="91440" tIns="45720" rIns="91440" bIns="45720" rtlCol="0" anchor="ctr">
            <a:noAutofit/>
          </a:bodyPr>
          <a:lstStyle>
            <a:lvl1pPr algn="ctr" defTabSz="914377" rtl="0" eaLnBrk="1" latinLnBrk="0" hangingPunct="1">
              <a:lnSpc>
                <a:spcPct val="90000"/>
              </a:lnSpc>
              <a:spcBef>
                <a:spcPct val="0"/>
              </a:spcBef>
              <a:buNone/>
              <a:defRPr sz="4000" b="1" kern="1200" cap="none" baseline="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397FBF"/>
                </a:solidFill>
                <a:effectLst/>
                <a:uLnTx/>
                <a:uFillTx/>
                <a:latin typeface="Calibri" panose="020F0502020204030204" pitchFamily="34" charset="0"/>
                <a:ea typeface="+mj-ea"/>
                <a:cs typeface="+mj-cs"/>
              </a:rPr>
              <a:t>CMS Price Transparency</a:t>
            </a:r>
            <a:endParaRPr kumimoji="0" lang="en-US" sz="2800" b="1" i="0" u="none" strike="noStrike" kern="1200" cap="none" spc="0" normalizeH="0" baseline="0" noProof="0" dirty="0">
              <a:ln>
                <a:noFill/>
              </a:ln>
              <a:solidFill>
                <a:srgbClr val="397FBF"/>
              </a:solidFill>
              <a:effectLst/>
              <a:uLnTx/>
              <a:uFillTx/>
              <a:latin typeface="Calibri" panose="020F0502020204030204" pitchFamily="34" charset="0"/>
              <a:ea typeface="+mj-ea"/>
              <a:cs typeface="+mj-cs"/>
            </a:endParaRPr>
          </a:p>
        </p:txBody>
      </p:sp>
      <p:sp>
        <p:nvSpPr>
          <p:cNvPr id="3" name="TextBox 2"/>
          <p:cNvSpPr txBox="1"/>
          <p:nvPr/>
        </p:nvSpPr>
        <p:spPr>
          <a:xfrm>
            <a:off x="739222" y="1192113"/>
            <a:ext cx="5905037" cy="129266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What is the effective date of the final rule?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0" cap="none" spc="0" normalizeH="0" baseline="0" noProof="0" dirty="0">
                <a:ln>
                  <a:noFill/>
                </a:ln>
                <a:solidFill>
                  <a:prstClr val="black"/>
                </a:solidFill>
                <a:effectLst/>
                <a:uLnTx/>
                <a:uFillTx/>
              </a:rPr>
              <a:t>Effective January 01, 2021</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 name="TextBox 3"/>
          <p:cNvSpPr txBox="1"/>
          <p:nvPr/>
        </p:nvSpPr>
        <p:spPr>
          <a:xfrm>
            <a:off x="739221" y="2484775"/>
            <a:ext cx="5905037" cy="129266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Where can I find the final rule?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0" cap="none" spc="0" normalizeH="0" baseline="0" noProof="0" dirty="0">
                <a:ln>
                  <a:noFill/>
                </a:ln>
                <a:solidFill>
                  <a:prstClr val="black"/>
                </a:solidFill>
                <a:effectLst/>
                <a:uLnTx/>
                <a:uFillTx/>
              </a:rPr>
              <a:t>Final rule is CMS-1717-F2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TextBox 4"/>
          <p:cNvSpPr txBox="1"/>
          <p:nvPr/>
        </p:nvSpPr>
        <p:spPr>
          <a:xfrm>
            <a:off x="739220" y="3792867"/>
            <a:ext cx="5905037"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What support documentation is available?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0" cap="none" spc="0" normalizeH="0" baseline="0" noProof="0" dirty="0">
                <a:ln>
                  <a:noFill/>
                </a:ln>
                <a:solidFill>
                  <a:prstClr val="black"/>
                </a:solidFill>
                <a:effectLst/>
                <a:uLnTx/>
                <a:uFillTx/>
              </a:rPr>
              <a:t>https://www.cms.gov/hospital-price-transparency</a:t>
            </a:r>
          </a:p>
        </p:txBody>
      </p:sp>
      <p:pic>
        <p:nvPicPr>
          <p:cNvPr id="6" name="Picture 5"/>
          <p:cNvPicPr>
            <a:picLocks noChangeAspect="1"/>
          </p:cNvPicPr>
          <p:nvPr/>
        </p:nvPicPr>
        <p:blipFill>
          <a:blip r:embed="rId2"/>
          <a:stretch>
            <a:fillRect/>
          </a:stretch>
        </p:blipFill>
        <p:spPr>
          <a:xfrm>
            <a:off x="7055412" y="1307201"/>
            <a:ext cx="4928041" cy="5355946"/>
          </a:xfrm>
          <a:prstGeom prst="rect">
            <a:avLst/>
          </a:prstGeom>
        </p:spPr>
      </p:pic>
      <p:cxnSp>
        <p:nvCxnSpPr>
          <p:cNvPr id="7" name="Straight Connector 6"/>
          <p:cNvCxnSpPr/>
          <p:nvPr/>
        </p:nvCxnSpPr>
        <p:spPr>
          <a:xfrm>
            <a:off x="4598126" y="966851"/>
            <a:ext cx="2995749" cy="0"/>
          </a:xfrm>
          <a:prstGeom prst="line">
            <a:avLst/>
          </a:prstGeom>
          <a:noFill/>
          <a:ln w="6350" cap="flat" cmpd="sng" algn="ctr">
            <a:solidFill>
              <a:srgbClr val="FAA41F"/>
            </a:solidFill>
            <a:prstDash val="solid"/>
            <a:miter lim="800000"/>
          </a:ln>
          <a:effectLst/>
        </p:spPr>
      </p:cxnSp>
      <p:sp>
        <p:nvSpPr>
          <p:cNvPr id="8" name="TextBox 7"/>
          <p:cNvSpPr txBox="1"/>
          <p:nvPr/>
        </p:nvSpPr>
        <p:spPr>
          <a:xfrm>
            <a:off x="739219" y="5470291"/>
            <a:ext cx="5905037"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Medicare</a:t>
            </a:r>
            <a:r>
              <a:rPr kumimoji="0" lang="en-US" sz="1800" b="1" i="0" u="none" strike="noStrike" kern="0" cap="none" spc="0" normalizeH="0" noProof="0" dirty="0">
                <a:ln>
                  <a:noFill/>
                </a:ln>
                <a:solidFill>
                  <a:prstClr val="black"/>
                </a:solidFill>
                <a:effectLst/>
                <a:uLnTx/>
                <a:uFillTx/>
              </a:rPr>
              <a:t> Learning Network (MLN Event) Session</a:t>
            </a:r>
          </a:p>
          <a:p>
            <a:pPr marL="0" marR="0" lvl="0" indent="0" defTabSz="914400" eaLnBrk="1" fontAlgn="auto" latinLnBrk="0" hangingPunct="1">
              <a:lnSpc>
                <a:spcPct val="100000"/>
              </a:lnSpc>
              <a:spcBef>
                <a:spcPts val="0"/>
              </a:spcBef>
              <a:spcAft>
                <a:spcPts val="0"/>
              </a:spcAft>
              <a:buClrTx/>
              <a:buSzTx/>
              <a:buFontTx/>
              <a:buNone/>
              <a:tabLst/>
              <a:defRPr/>
            </a:pPr>
            <a:r>
              <a:rPr lang="en-US" b="1" kern="0" dirty="0">
                <a:solidFill>
                  <a:prstClr val="black"/>
                </a:solidFill>
              </a:rPr>
              <a:t>      </a:t>
            </a:r>
            <a:r>
              <a:rPr lang="en-US" kern="0" dirty="0">
                <a:solidFill>
                  <a:prstClr val="black"/>
                </a:solidFill>
              </a:rPr>
              <a:t>Hospital Price Transparency Webcast</a:t>
            </a:r>
          </a:p>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prstClr val="black"/>
                </a:solidFill>
              </a:rPr>
              <a:t>      December 8, 2020 2:00 – 3:00 pm EST</a:t>
            </a:r>
            <a:r>
              <a:rPr kumimoji="0" lang="en-US" sz="1800" i="0" u="none" strike="noStrike" kern="0" cap="none" spc="0" normalizeH="0" noProof="0" dirty="0">
                <a:ln>
                  <a:noFill/>
                </a:ln>
                <a:solidFill>
                  <a:prstClr val="black"/>
                </a:solidFill>
                <a:effectLst/>
                <a:uLnTx/>
                <a:uFillTx/>
              </a:rPr>
              <a:t> </a:t>
            </a:r>
            <a:endParaRPr kumimoji="0" lang="en-US" sz="180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984180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D785-8606-4BA0-99C0-BA87CCCC4093}"/>
              </a:ext>
            </a:extLst>
          </p:cNvPr>
          <p:cNvSpPr>
            <a:spLocks noGrp="1"/>
          </p:cNvSpPr>
          <p:nvPr>
            <p:ph type="title"/>
          </p:nvPr>
        </p:nvSpPr>
        <p:spPr/>
        <p:txBody>
          <a:bodyPr>
            <a:normAutofit fontScale="90000"/>
          </a:bodyPr>
          <a:lstStyle/>
          <a:p>
            <a:r>
              <a:rPr lang="en-US"/>
              <a:t>Regional PNW Chapter Leader, Jennifer Fortin, CPC-H  </a:t>
            </a:r>
            <a:br>
              <a:rPr lang="en-US"/>
            </a:br>
            <a:r>
              <a:rPr lang="en-US" sz="2000"/>
              <a:t>Senior Director, Revenue Integrity, UW Medicine Health System</a:t>
            </a:r>
            <a:endParaRPr lang="en-US" sz="2000" dirty="0"/>
          </a:p>
        </p:txBody>
      </p:sp>
      <p:pic>
        <p:nvPicPr>
          <p:cNvPr id="4" name="Picture 3">
            <a:extLst>
              <a:ext uri="{FF2B5EF4-FFF2-40B4-BE49-F238E27FC236}">
                <a16:creationId xmlns:a16="http://schemas.microsoft.com/office/drawing/2014/main" id="{74191972-29E8-4360-B8E4-FF61B57CBEE8}"/>
              </a:ext>
            </a:extLst>
          </p:cNvPr>
          <p:cNvPicPr>
            <a:picLocks noChangeAspect="1"/>
          </p:cNvPicPr>
          <p:nvPr/>
        </p:nvPicPr>
        <p:blipFill>
          <a:blip r:embed="rId2"/>
          <a:stretch>
            <a:fillRect/>
          </a:stretch>
        </p:blipFill>
        <p:spPr>
          <a:xfrm>
            <a:off x="567315" y="1464469"/>
            <a:ext cx="3847667" cy="4786303"/>
          </a:xfrm>
          <a:prstGeom prst="rect">
            <a:avLst/>
          </a:prstGeom>
        </p:spPr>
      </p:pic>
      <p:sp>
        <p:nvSpPr>
          <p:cNvPr id="5" name="TextBox 4">
            <a:extLst>
              <a:ext uri="{FF2B5EF4-FFF2-40B4-BE49-F238E27FC236}">
                <a16:creationId xmlns:a16="http://schemas.microsoft.com/office/drawing/2014/main" id="{C827674A-AA76-42C9-87CB-81D8F2D26DFB}"/>
              </a:ext>
            </a:extLst>
          </p:cNvPr>
          <p:cNvSpPr txBox="1"/>
          <p:nvPr/>
        </p:nvSpPr>
        <p:spPr>
          <a:xfrm>
            <a:off x="4886037" y="1464469"/>
            <a:ext cx="6827400" cy="5078313"/>
          </a:xfrm>
          <a:prstGeom prst="rect">
            <a:avLst/>
          </a:prstGeom>
          <a:noFill/>
        </p:spPr>
        <p:txBody>
          <a:bodyPr wrap="square" rtlCol="0">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Jennifer is a proven healthcare industry leader with demonstrated expertise in all areas of revenue </a:t>
            </a:r>
            <a:r>
              <a:rPr lang="en-US" dirty="0">
                <a:latin typeface="Calibri" panose="020F0502020204030204" pitchFamily="34" charset="0"/>
                <a:ea typeface="Calibri" panose="020F0502020204030204" pitchFamily="34" charset="0"/>
              </a:rPr>
              <a:t>c</a:t>
            </a:r>
            <a:r>
              <a:rPr lang="en-US" sz="1800" dirty="0">
                <a:effectLst/>
                <a:latin typeface="Calibri" panose="020F0502020204030204" pitchFamily="34" charset="0"/>
                <a:ea typeface="Calibri" panose="020F0502020204030204" pitchFamily="34" charset="0"/>
              </a:rPr>
              <a:t>ycle, helping multiple healthcare systems and academic medical institution</a:t>
            </a:r>
            <a:r>
              <a:rPr lang="en-US" dirty="0">
                <a:latin typeface="Calibri" panose="020F0502020204030204" pitchFamily="34" charset="0"/>
                <a:ea typeface="Calibri" panose="020F0502020204030204" pitchFamily="34" charset="0"/>
              </a:rPr>
              <a:t>s</a:t>
            </a:r>
            <a:r>
              <a:rPr lang="en-US" sz="1800" dirty="0">
                <a:effectLst/>
                <a:latin typeface="Calibri" panose="020F0502020204030204" pitchFamily="34" charset="0"/>
                <a:ea typeface="Calibri" panose="020F0502020204030204" pitchFamily="34" charset="0"/>
              </a:rPr>
              <a:t> develop robust, system level Revenue Integrity programs. Most </a:t>
            </a:r>
            <a:r>
              <a:rPr lang="en-US" dirty="0">
                <a:latin typeface="Calibri" panose="020F0502020204030204" pitchFamily="34" charset="0"/>
                <a:ea typeface="Calibri" panose="020F0502020204030204" pitchFamily="34" charset="0"/>
              </a:rPr>
              <a:t>r</a:t>
            </a:r>
            <a:r>
              <a:rPr lang="en-US" sz="1800" dirty="0">
                <a:effectLst/>
                <a:latin typeface="Calibri" panose="020F0502020204030204" pitchFamily="34" charset="0"/>
                <a:ea typeface="Calibri" panose="020F0502020204030204" pitchFamily="34" charset="0"/>
              </a:rPr>
              <a:t>ecently Jennifer joined UW Medicine (April 2020), an academic health system represented by three separate facility campuses and multiple Ambulatory settings in and around Seattle. In this role she provides leadership for extensive audit structures, enhancing Service Line revenue realization and system-wide charge reconciliation and ensures the financial health of the organization. Jennifer has served in variety of leadership roles across the country, including  Augusta University in GA, Mission Health System in NC and Memorial Health System in OH, in positions accountable for strategic pricing, financial reimbursement profiles for service lines, systems management and data integrity and reporting. Jennifer also brings significant experience in facility and professional reimbursement methodologies, charge master management, pricing transparency, denials management, and charge integrity.  </a:t>
            </a:r>
            <a:endParaRPr lang="en-US" sz="2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96145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p:cNvSpPr txBox="1">
            <a:spLocks/>
          </p:cNvSpPr>
          <p:nvPr/>
        </p:nvSpPr>
        <p:spPr>
          <a:xfrm>
            <a:off x="739224" y="35321"/>
            <a:ext cx="10713552" cy="1015725"/>
          </a:xfrm>
          <a:prstGeom prst="rect">
            <a:avLst/>
          </a:prstGeom>
        </p:spPr>
        <p:txBody>
          <a:bodyPr vert="horz" lIns="91440" tIns="45720" rIns="91440" bIns="45720" rtlCol="0" anchor="ctr">
            <a:noAutofit/>
          </a:bodyPr>
          <a:lstStyle>
            <a:lvl1pPr algn="ctr" defTabSz="914377" rtl="0" eaLnBrk="1" latinLnBrk="0" hangingPunct="1">
              <a:lnSpc>
                <a:spcPct val="90000"/>
              </a:lnSpc>
              <a:spcBef>
                <a:spcPct val="0"/>
              </a:spcBef>
              <a:buNone/>
              <a:defRPr sz="4000" b="1" kern="1200" cap="none" baseline="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397FBF"/>
                </a:solidFill>
                <a:effectLst/>
                <a:uLnTx/>
                <a:uFillTx/>
                <a:latin typeface="Calibri" panose="020F0502020204030204" pitchFamily="34" charset="0"/>
                <a:ea typeface="+mj-ea"/>
                <a:cs typeface="+mj-cs"/>
              </a:rPr>
              <a:t>CMS Price Transparency</a:t>
            </a:r>
            <a:br>
              <a:rPr kumimoji="0" lang="en-US" sz="2800" b="1" i="0" u="none" strike="noStrike" kern="1200" cap="none" spc="0" normalizeH="0" baseline="0" noProof="0">
                <a:ln>
                  <a:noFill/>
                </a:ln>
                <a:solidFill>
                  <a:srgbClr val="397FBF"/>
                </a:solidFill>
                <a:effectLst/>
                <a:uLnTx/>
                <a:uFillTx/>
                <a:latin typeface="Calibri" panose="020F0502020204030204" pitchFamily="34" charset="0"/>
                <a:ea typeface="+mj-ea"/>
                <a:cs typeface="+mj-cs"/>
              </a:rPr>
            </a:br>
            <a:r>
              <a:rPr kumimoji="0" lang="en-US" sz="2800" b="0" i="0" u="none" strike="noStrike" kern="1200" cap="none" spc="0" normalizeH="0" baseline="0" noProof="0">
                <a:ln>
                  <a:noFill/>
                </a:ln>
                <a:solidFill>
                  <a:srgbClr val="397FBF"/>
                </a:solidFill>
                <a:effectLst/>
                <a:uLnTx/>
                <a:uFillTx/>
                <a:latin typeface="Calibri" panose="020F0502020204030204" pitchFamily="34" charset="0"/>
                <a:ea typeface="+mj-ea"/>
                <a:cs typeface="+mj-cs"/>
              </a:rPr>
              <a:t>Enforcement</a:t>
            </a:r>
            <a:endParaRPr kumimoji="0" lang="en-US" sz="2800" b="0" i="0" u="none" strike="noStrike" kern="1200" cap="none" spc="0" normalizeH="0" baseline="0" noProof="0" dirty="0">
              <a:ln>
                <a:noFill/>
              </a:ln>
              <a:solidFill>
                <a:srgbClr val="397FBF"/>
              </a:solidFill>
              <a:effectLst/>
              <a:uLnTx/>
              <a:uFillTx/>
              <a:latin typeface="Calibri" panose="020F0502020204030204" pitchFamily="34" charset="0"/>
              <a:ea typeface="+mj-ea"/>
              <a:cs typeface="+mj-cs"/>
            </a:endParaRPr>
          </a:p>
        </p:txBody>
      </p:sp>
      <p:cxnSp>
        <p:nvCxnSpPr>
          <p:cNvPr id="3" name="Straight Connector 2"/>
          <p:cNvCxnSpPr/>
          <p:nvPr/>
        </p:nvCxnSpPr>
        <p:spPr>
          <a:xfrm>
            <a:off x="4598126" y="1179123"/>
            <a:ext cx="2995749" cy="0"/>
          </a:xfrm>
          <a:prstGeom prst="line">
            <a:avLst/>
          </a:prstGeom>
          <a:noFill/>
          <a:ln w="6350" cap="flat" cmpd="sng" algn="ctr">
            <a:solidFill>
              <a:srgbClr val="FAA41F"/>
            </a:solidFill>
            <a:prstDash val="solid"/>
            <a:miter lim="800000"/>
          </a:ln>
          <a:effectLst/>
        </p:spPr>
      </p:cxnSp>
      <p:pic>
        <p:nvPicPr>
          <p:cNvPr id="4" name="Picture 3"/>
          <p:cNvPicPr>
            <a:picLocks noChangeAspect="1"/>
          </p:cNvPicPr>
          <p:nvPr/>
        </p:nvPicPr>
        <p:blipFill>
          <a:blip r:embed="rId2"/>
          <a:stretch>
            <a:fillRect/>
          </a:stretch>
        </p:blipFill>
        <p:spPr>
          <a:xfrm>
            <a:off x="363222" y="2205356"/>
            <a:ext cx="11339407" cy="2624552"/>
          </a:xfrm>
          <a:prstGeom prst="rect">
            <a:avLst/>
          </a:prstGeom>
        </p:spPr>
      </p:pic>
    </p:spTree>
    <p:extLst>
      <p:ext uri="{BB962C8B-B14F-4D97-AF65-F5344CB8AC3E}">
        <p14:creationId xmlns:p14="http://schemas.microsoft.com/office/powerpoint/2010/main" val="971019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p:cNvSpPr txBox="1">
            <a:spLocks/>
          </p:cNvSpPr>
          <p:nvPr/>
        </p:nvSpPr>
        <p:spPr>
          <a:xfrm>
            <a:off x="739224" y="35321"/>
            <a:ext cx="10713552" cy="1015725"/>
          </a:xfrm>
          <a:prstGeom prst="rect">
            <a:avLst/>
          </a:prstGeom>
        </p:spPr>
        <p:txBody>
          <a:bodyPr vert="horz" lIns="91440" tIns="45720" rIns="91440" bIns="45720" rtlCol="0" anchor="ctr">
            <a:noAutofit/>
          </a:bodyPr>
          <a:lstStyle>
            <a:lvl1pPr algn="ctr" defTabSz="914377" rtl="0" eaLnBrk="1" latinLnBrk="0" hangingPunct="1">
              <a:lnSpc>
                <a:spcPct val="90000"/>
              </a:lnSpc>
              <a:spcBef>
                <a:spcPct val="0"/>
              </a:spcBef>
              <a:buNone/>
              <a:defRPr sz="4000" b="1" kern="1200" cap="none" baseline="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397FBF"/>
                </a:solidFill>
                <a:effectLst/>
                <a:uLnTx/>
                <a:uFillTx/>
                <a:latin typeface="Calibri" panose="020F0502020204030204" pitchFamily="34" charset="0"/>
                <a:ea typeface="+mj-ea"/>
                <a:cs typeface="+mj-cs"/>
              </a:rPr>
              <a:t>CMS Price Transparency </a:t>
            </a:r>
            <a:br>
              <a:rPr kumimoji="0" lang="en-US" sz="2800" b="1" i="0" u="none" strike="noStrike" kern="1200" cap="none" spc="0" normalizeH="0" baseline="0" noProof="0">
                <a:ln>
                  <a:noFill/>
                </a:ln>
                <a:solidFill>
                  <a:srgbClr val="397FBF"/>
                </a:solidFill>
                <a:effectLst/>
                <a:uLnTx/>
                <a:uFillTx/>
                <a:latin typeface="Calibri" panose="020F0502020204030204" pitchFamily="34" charset="0"/>
                <a:ea typeface="+mj-ea"/>
                <a:cs typeface="+mj-cs"/>
              </a:rPr>
            </a:br>
            <a:r>
              <a:rPr kumimoji="0" lang="en-US" sz="2800" b="0" i="0" u="none" strike="noStrike" kern="1200" cap="none" spc="0" normalizeH="0" baseline="0" noProof="0">
                <a:ln>
                  <a:noFill/>
                </a:ln>
                <a:solidFill>
                  <a:srgbClr val="397FBF"/>
                </a:solidFill>
                <a:effectLst/>
                <a:uLnTx/>
                <a:uFillTx/>
                <a:latin typeface="Calibri" panose="020F0502020204030204" pitchFamily="34" charset="0"/>
                <a:ea typeface="+mj-ea"/>
                <a:cs typeface="+mj-cs"/>
              </a:rPr>
              <a:t>What Standard Charges must now be published?</a:t>
            </a:r>
            <a:endParaRPr kumimoji="0" lang="en-US" sz="2800" b="0" i="0" u="none" strike="noStrike" kern="1200" cap="none" spc="0" normalizeH="0" baseline="0" noProof="0" dirty="0">
              <a:ln>
                <a:noFill/>
              </a:ln>
              <a:solidFill>
                <a:srgbClr val="397FBF"/>
              </a:solidFill>
              <a:effectLst/>
              <a:uLnTx/>
              <a:uFillTx/>
              <a:latin typeface="Calibri" panose="020F0502020204030204" pitchFamily="34" charset="0"/>
              <a:ea typeface="+mj-ea"/>
              <a:cs typeface="+mj-cs"/>
            </a:endParaRPr>
          </a:p>
        </p:txBody>
      </p:sp>
      <p:cxnSp>
        <p:nvCxnSpPr>
          <p:cNvPr id="3" name="Straight Connector 2"/>
          <p:cNvCxnSpPr/>
          <p:nvPr/>
        </p:nvCxnSpPr>
        <p:spPr>
          <a:xfrm>
            <a:off x="4598126" y="1179123"/>
            <a:ext cx="2995749" cy="0"/>
          </a:xfrm>
          <a:prstGeom prst="line">
            <a:avLst/>
          </a:prstGeom>
          <a:noFill/>
          <a:ln w="6350" cap="flat" cmpd="sng" algn="ctr">
            <a:solidFill>
              <a:srgbClr val="FAA41F"/>
            </a:solidFill>
            <a:prstDash val="solid"/>
            <a:miter lim="800000"/>
          </a:ln>
          <a:effectLst/>
        </p:spPr>
      </p:cxnSp>
      <p:sp>
        <p:nvSpPr>
          <p:cNvPr id="4" name="Rectangle 3"/>
          <p:cNvSpPr/>
          <p:nvPr/>
        </p:nvSpPr>
        <p:spPr>
          <a:xfrm>
            <a:off x="292100" y="2360140"/>
            <a:ext cx="4971878" cy="3640609"/>
          </a:xfrm>
          <a:prstGeom prst="rect">
            <a:avLst/>
          </a:prstGeom>
          <a:solidFill>
            <a:srgbClr val="194D8D"/>
          </a:solidFill>
          <a:ln w="12700"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Open Sans"/>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Open Sans"/>
                <a:ea typeface="+mn-ea"/>
                <a:cs typeface="+mn-cs"/>
              </a:rPr>
              <a:t> </a:t>
            </a:r>
            <a:r>
              <a:rPr kumimoji="0" lang="en-US" sz="1800" b="1" i="0" u="none" strike="noStrike" kern="0" cap="none" spc="0" normalizeH="0" baseline="0" noProof="0" dirty="0">
                <a:ln>
                  <a:noFill/>
                </a:ln>
                <a:solidFill>
                  <a:prstClr val="white"/>
                </a:solidFill>
                <a:effectLst/>
                <a:uLnTx/>
                <a:uFillTx/>
                <a:latin typeface="Open Sans"/>
                <a:ea typeface="+mn-ea"/>
                <a:cs typeface="+mn-cs"/>
              </a:rPr>
              <a:t>Comprehensive Machine Readable File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Open Sans"/>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Open Sans"/>
                <a:ea typeface="+mn-ea"/>
                <a:cs typeface="+mn-cs"/>
              </a:rPr>
              <a:t>A comprehensive single machine-readable file that makes public all standard charge information for all items and services provided by the hospital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Open Sans"/>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Open Sans"/>
                <a:ea typeface="+mn-ea"/>
                <a:cs typeface="+mn-cs"/>
              </a:rPr>
              <a:t>  </a:t>
            </a:r>
            <a:r>
              <a:rPr kumimoji="0" lang="en-US" sz="1600" b="1" i="0" u="none" strike="noStrike" kern="0" cap="none" spc="0" normalizeH="0" baseline="0" noProof="0" dirty="0">
                <a:ln>
                  <a:noFill/>
                </a:ln>
                <a:solidFill>
                  <a:prstClr val="white"/>
                </a:solidFill>
                <a:effectLst/>
                <a:uLnTx/>
                <a:uFillTx/>
                <a:latin typeface="Open Sans"/>
                <a:ea typeface="+mn-ea"/>
                <a:cs typeface="+mn-cs"/>
              </a:rPr>
              <a:t>Five Defined Components </a:t>
            </a:r>
          </a:p>
          <a:p>
            <a:pPr marL="457200" marR="0" lvl="0" indent="-234950" defTabSz="91440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0" cap="none" spc="0" normalizeH="0" baseline="0" noProof="0" dirty="0">
                <a:ln>
                  <a:noFill/>
                </a:ln>
                <a:solidFill>
                  <a:prstClr val="white"/>
                </a:solidFill>
                <a:effectLst/>
                <a:uLnTx/>
                <a:uFillTx/>
                <a:latin typeface="Open Sans"/>
                <a:ea typeface="+mn-ea"/>
                <a:cs typeface="+mn-cs"/>
              </a:rPr>
              <a:t>Gross charges</a:t>
            </a:r>
          </a:p>
          <a:p>
            <a:pPr marL="457200" marR="0" lvl="0" indent="-234950" defTabSz="91440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0" cap="none" spc="0" normalizeH="0" baseline="0" noProof="0" dirty="0">
                <a:ln>
                  <a:noFill/>
                </a:ln>
                <a:solidFill>
                  <a:prstClr val="white"/>
                </a:solidFill>
                <a:effectLst/>
                <a:uLnTx/>
                <a:uFillTx/>
                <a:latin typeface="Open Sans"/>
                <a:ea typeface="+mn-ea"/>
                <a:cs typeface="+mn-cs"/>
              </a:rPr>
              <a:t>Payor-specific negotiated charges</a:t>
            </a:r>
          </a:p>
          <a:p>
            <a:pPr marL="457200" marR="0" lvl="0" indent="-234950" defTabSz="91440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0" cap="none" spc="0" normalizeH="0" baseline="0" noProof="0" dirty="0">
                <a:ln>
                  <a:noFill/>
                </a:ln>
                <a:solidFill>
                  <a:prstClr val="white"/>
                </a:solidFill>
                <a:effectLst/>
                <a:uLnTx/>
                <a:uFillTx/>
                <a:latin typeface="Open Sans"/>
                <a:ea typeface="+mn-ea"/>
                <a:cs typeface="+mn-cs"/>
              </a:rPr>
              <a:t>Discount cash prices</a:t>
            </a:r>
          </a:p>
          <a:p>
            <a:pPr marL="457200" marR="0" lvl="0" indent="-234950" defTabSz="91440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0" cap="none" spc="0" normalizeH="0" baseline="0" noProof="0" dirty="0">
                <a:ln>
                  <a:noFill/>
                </a:ln>
                <a:solidFill>
                  <a:prstClr val="white"/>
                </a:solidFill>
                <a:effectLst/>
                <a:uLnTx/>
                <a:uFillTx/>
                <a:latin typeface="Open Sans"/>
                <a:ea typeface="+mn-ea"/>
                <a:cs typeface="+mn-cs"/>
              </a:rPr>
              <a:t>De-identified minimum negotiated charge</a:t>
            </a:r>
          </a:p>
          <a:p>
            <a:pPr marL="457200" marR="0" lvl="0" indent="-234950" defTabSz="91440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0" cap="none" spc="0" normalizeH="0" baseline="0" noProof="0" dirty="0">
                <a:ln>
                  <a:noFill/>
                </a:ln>
                <a:solidFill>
                  <a:prstClr val="white"/>
                </a:solidFill>
                <a:effectLst/>
                <a:uLnTx/>
                <a:uFillTx/>
                <a:latin typeface="Open Sans"/>
                <a:ea typeface="+mn-ea"/>
                <a:cs typeface="+mn-cs"/>
              </a:rPr>
              <a:t>De-identified maximum negotiated charge</a:t>
            </a:r>
          </a:p>
        </p:txBody>
      </p:sp>
      <p:sp>
        <p:nvSpPr>
          <p:cNvPr id="5" name="Plus 4"/>
          <p:cNvSpPr/>
          <p:nvPr/>
        </p:nvSpPr>
        <p:spPr>
          <a:xfrm>
            <a:off x="5414674" y="3601995"/>
            <a:ext cx="1114714" cy="1067976"/>
          </a:xfrm>
          <a:prstGeom prst="mathPlus">
            <a:avLst/>
          </a:prstGeom>
          <a:solidFill>
            <a:srgbClr val="FAA41F">
              <a:lumMod val="75000"/>
            </a:srgbClr>
          </a:solidFill>
          <a:ln w="12700" cap="flat" cmpd="sng" algn="ctr">
            <a:solidFill>
              <a:srgbClr val="397FB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ea typeface="+mn-ea"/>
              <a:cs typeface="+mn-cs"/>
            </a:endParaRPr>
          </a:p>
        </p:txBody>
      </p:sp>
      <p:sp>
        <p:nvSpPr>
          <p:cNvPr id="6" name="Rectangle 5"/>
          <p:cNvSpPr/>
          <p:nvPr/>
        </p:nvSpPr>
        <p:spPr>
          <a:xfrm>
            <a:off x="6661090" y="2352467"/>
            <a:ext cx="5175310" cy="3648282"/>
          </a:xfrm>
          <a:prstGeom prst="rect">
            <a:avLst/>
          </a:prstGeom>
          <a:solidFill>
            <a:srgbClr val="194D8D"/>
          </a:solidFill>
          <a:ln w="12700"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prstClr val="black"/>
              </a:solidFill>
              <a:effectLst/>
              <a:uLnTx/>
              <a:uFillTx/>
              <a:latin typeface="Open Sans"/>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Open Sans"/>
                <a:ea typeface="+mn-ea"/>
                <a:cs typeface="+mn-cs"/>
              </a:rPr>
              <a:t>Consumer-Friendly Shoppable Services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Open Sans"/>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Open Sans"/>
                <a:ea typeface="+mn-ea"/>
                <a:cs typeface="+mn-cs"/>
              </a:rPr>
              <a:t> A consumer-friendly list of standard charges for 300 shoppable services (70 defined by CMS &amp; 230 hospital-selected)</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Open Sans"/>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Open Sans"/>
                <a:ea typeface="+mn-ea"/>
                <a:cs typeface="+mn-cs"/>
              </a:rPr>
              <a:t> </a:t>
            </a:r>
            <a:r>
              <a:rPr kumimoji="0" lang="en-US" sz="1600" b="1" i="0" u="none" strike="noStrike" kern="0" cap="none" spc="0" normalizeH="0" baseline="0" noProof="0" dirty="0">
                <a:ln>
                  <a:noFill/>
                </a:ln>
                <a:solidFill>
                  <a:prstClr val="white"/>
                </a:solidFill>
                <a:effectLst/>
                <a:uLnTx/>
                <a:uFillTx/>
                <a:latin typeface="Open Sans"/>
                <a:ea typeface="+mn-ea"/>
                <a:cs typeface="+mn-cs"/>
              </a:rPr>
              <a:t>Additional Considerations</a:t>
            </a:r>
          </a:p>
          <a:p>
            <a:pPr marL="45720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white"/>
                </a:solidFill>
                <a:effectLst/>
                <a:uLnTx/>
                <a:uFillTx/>
                <a:latin typeface="Open Sans"/>
                <a:ea typeface="+mn-ea"/>
                <a:cs typeface="+mn-cs"/>
              </a:rPr>
              <a:t>The shoppable services should be grouped/calculated based on the primary procedure / service and incorporate other related ancillary services (i.e. Room &amp; Board, Lab, Rad, Rx, Employed Professional Charges customarily provided by the hospital)</a:t>
            </a:r>
          </a:p>
          <a:p>
            <a:pPr marL="457200" marR="0" lvl="0" indent="-28575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Open Sans"/>
              <a:ea typeface="+mn-ea"/>
              <a:cs typeface="+mn-cs"/>
            </a:endParaRPr>
          </a:p>
          <a:p>
            <a:pPr marL="45720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white"/>
                </a:solidFill>
                <a:effectLst/>
                <a:uLnTx/>
                <a:uFillTx/>
                <a:latin typeface="Open Sans"/>
                <a:ea typeface="+mn-ea"/>
                <a:cs typeface="+mn-cs"/>
              </a:rPr>
              <a:t>Hospitals can meet the shoppable service requirement by deploying an internet-based price estimator tool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Open Sans"/>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Open Sans"/>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Open Sans"/>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99" y="6122450"/>
            <a:ext cx="1015407" cy="569564"/>
          </a:xfrm>
          <a:prstGeom prst="rect">
            <a:avLst/>
          </a:prstGeom>
        </p:spPr>
      </p:pic>
    </p:spTree>
    <p:extLst>
      <p:ext uri="{BB962C8B-B14F-4D97-AF65-F5344CB8AC3E}">
        <p14:creationId xmlns:p14="http://schemas.microsoft.com/office/powerpoint/2010/main" val="428750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p:cNvSpPr txBox="1">
            <a:spLocks/>
          </p:cNvSpPr>
          <p:nvPr/>
        </p:nvSpPr>
        <p:spPr>
          <a:xfrm>
            <a:off x="739224" y="35321"/>
            <a:ext cx="10713552" cy="1015725"/>
          </a:xfrm>
          <a:prstGeom prst="rect">
            <a:avLst/>
          </a:prstGeom>
        </p:spPr>
        <p:txBody>
          <a:bodyPr vert="horz" lIns="91440" tIns="45720" rIns="91440" bIns="45720" rtlCol="0" anchor="ctr">
            <a:noAutofit/>
          </a:bodyPr>
          <a:lstStyle>
            <a:lvl1pPr algn="ctr" defTabSz="914377" rtl="0" eaLnBrk="1" latinLnBrk="0" hangingPunct="1">
              <a:lnSpc>
                <a:spcPct val="90000"/>
              </a:lnSpc>
              <a:spcBef>
                <a:spcPct val="0"/>
              </a:spcBef>
              <a:buNone/>
              <a:defRPr sz="4000" b="1" kern="1200" cap="none" baseline="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397FBF"/>
                </a:solidFill>
                <a:effectLst/>
                <a:uLnTx/>
                <a:uFillTx/>
                <a:latin typeface="Calibri" panose="020F0502020204030204" pitchFamily="34" charset="0"/>
                <a:ea typeface="+mj-ea"/>
                <a:cs typeface="+mj-cs"/>
              </a:rPr>
              <a:t>CMS Price Transparency </a:t>
            </a:r>
            <a:br>
              <a:rPr kumimoji="0" lang="en-US" sz="2800" b="1" i="0" u="none" strike="noStrike" kern="1200" cap="none" spc="0" normalizeH="0" baseline="0" noProof="0">
                <a:ln>
                  <a:noFill/>
                </a:ln>
                <a:solidFill>
                  <a:srgbClr val="397FBF"/>
                </a:solidFill>
                <a:effectLst/>
                <a:uLnTx/>
                <a:uFillTx/>
                <a:latin typeface="Calibri" panose="020F0502020204030204" pitchFamily="34" charset="0"/>
                <a:ea typeface="+mj-ea"/>
                <a:cs typeface="+mj-cs"/>
              </a:rPr>
            </a:br>
            <a:r>
              <a:rPr kumimoji="0" lang="en-US" sz="2800" b="0" i="0" u="none" strike="noStrike" kern="1200" cap="none" spc="0" normalizeH="0" baseline="0" noProof="0">
                <a:ln>
                  <a:noFill/>
                </a:ln>
                <a:solidFill>
                  <a:srgbClr val="397FBF"/>
                </a:solidFill>
                <a:effectLst/>
                <a:uLnTx/>
                <a:uFillTx/>
                <a:latin typeface="Calibri" panose="020F0502020204030204" pitchFamily="34" charset="0"/>
                <a:ea typeface="+mj-ea"/>
                <a:cs typeface="+mj-cs"/>
              </a:rPr>
              <a:t>Example Standard Charge (Machine-Readable) File</a:t>
            </a:r>
            <a:endParaRPr kumimoji="0" lang="en-US" sz="2800" b="0" i="0" u="none" strike="noStrike" kern="1200" cap="none" spc="0" normalizeH="0" baseline="0" noProof="0" dirty="0">
              <a:ln>
                <a:noFill/>
              </a:ln>
              <a:solidFill>
                <a:srgbClr val="397FBF"/>
              </a:solidFill>
              <a:effectLst/>
              <a:uLnTx/>
              <a:uFillTx/>
              <a:latin typeface="Calibri" panose="020F0502020204030204" pitchFamily="34" charset="0"/>
              <a:ea typeface="+mj-ea"/>
              <a:cs typeface="+mj-cs"/>
            </a:endParaRPr>
          </a:p>
        </p:txBody>
      </p:sp>
      <p:pic>
        <p:nvPicPr>
          <p:cNvPr id="3" name="Picture 2"/>
          <p:cNvPicPr>
            <a:picLocks noChangeAspect="1"/>
          </p:cNvPicPr>
          <p:nvPr/>
        </p:nvPicPr>
        <p:blipFill>
          <a:blip r:embed="rId2"/>
          <a:stretch>
            <a:fillRect/>
          </a:stretch>
        </p:blipFill>
        <p:spPr>
          <a:xfrm>
            <a:off x="277745" y="1140429"/>
            <a:ext cx="10457475" cy="4262704"/>
          </a:xfrm>
          <a:prstGeom prst="rect">
            <a:avLst/>
          </a:prstGeom>
          <a:ln>
            <a:solidFill>
              <a:sysClr val="window" lastClr="FFFFFF">
                <a:lumMod val="85000"/>
              </a:sysClr>
            </a:solidFill>
          </a:ln>
        </p:spPr>
      </p:pic>
      <p:sp>
        <p:nvSpPr>
          <p:cNvPr id="4" name="Bent-Up Arrow 3"/>
          <p:cNvSpPr/>
          <p:nvPr/>
        </p:nvSpPr>
        <p:spPr>
          <a:xfrm rot="5400000">
            <a:off x="4455536" y="3211981"/>
            <a:ext cx="916529" cy="5298835"/>
          </a:xfrm>
          <a:prstGeom prst="bentUpArrow">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endParaRPr lang="en-US" sz="2400" kern="0">
              <a:solidFill>
                <a:prstClr val="white"/>
              </a:solidFill>
              <a:cs typeface="Arial"/>
              <a:sym typeface="Arial"/>
            </a:endParaRPr>
          </a:p>
        </p:txBody>
      </p:sp>
      <p:sp>
        <p:nvSpPr>
          <p:cNvPr id="5" name="Content Placeholder 2"/>
          <p:cNvSpPr txBox="1">
            <a:spLocks/>
          </p:cNvSpPr>
          <p:nvPr/>
        </p:nvSpPr>
        <p:spPr>
          <a:xfrm>
            <a:off x="2451535" y="5527491"/>
            <a:ext cx="5326229" cy="474876"/>
          </a:xfrm>
          <a:prstGeom prst="rect">
            <a:avLst/>
          </a:prstGeom>
        </p:spPr>
        <p:txBody>
          <a:bodyPr vert="horz" lIns="121920" tIns="60960" rIns="121920" bIns="6096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867" b="0" i="0" u="none" strike="noStrike" kern="1200" cap="none" spc="0" normalizeH="0" baseline="0" noProof="0" dirty="0">
                <a:ln>
                  <a:noFill/>
                </a:ln>
                <a:solidFill>
                  <a:prstClr val="black"/>
                </a:solidFill>
                <a:effectLst/>
                <a:uLnTx/>
                <a:uFillTx/>
                <a:latin typeface="Open Sans"/>
                <a:ea typeface="+mn-ea"/>
                <a:cs typeface="+mn-cs"/>
                <a:sym typeface="Arial"/>
              </a:rPr>
              <a:t>Example Negotiated Charge File &amp; Service Packages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67" b="0" i="0" u="none" strike="noStrike" kern="1200" cap="none" spc="0" normalizeH="0" baseline="0" noProof="0" dirty="0">
              <a:ln>
                <a:noFill/>
              </a:ln>
              <a:solidFill>
                <a:prstClr val="white">
                  <a:lumMod val="95000"/>
                </a:prstClr>
              </a:solidFill>
              <a:effectLst/>
              <a:uLnTx/>
              <a:uFillTx/>
              <a:latin typeface="Open Sans"/>
              <a:ea typeface="+mn-ea"/>
              <a:cs typeface="+mn-cs"/>
              <a:sym typeface="Arial"/>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Open Sans"/>
              <a:ea typeface="+mn-ea"/>
              <a:cs typeface="+mn-cs"/>
              <a:sym typeface="Arial"/>
            </a:endParaRPr>
          </a:p>
        </p:txBody>
      </p:sp>
      <p:pic>
        <p:nvPicPr>
          <p:cNvPr id="6" name="Picture 5"/>
          <p:cNvPicPr>
            <a:picLocks noChangeAspect="1"/>
          </p:cNvPicPr>
          <p:nvPr/>
        </p:nvPicPr>
        <p:blipFill>
          <a:blip r:embed="rId3"/>
          <a:stretch>
            <a:fillRect/>
          </a:stretch>
        </p:blipFill>
        <p:spPr>
          <a:xfrm>
            <a:off x="7964918" y="3360484"/>
            <a:ext cx="3814057" cy="3204563"/>
          </a:xfrm>
          <a:prstGeom prst="rect">
            <a:avLst/>
          </a:prstGeom>
        </p:spPr>
      </p:pic>
      <p:cxnSp>
        <p:nvCxnSpPr>
          <p:cNvPr id="7" name="Straight Connector 6"/>
          <p:cNvCxnSpPr/>
          <p:nvPr/>
        </p:nvCxnSpPr>
        <p:spPr>
          <a:xfrm>
            <a:off x="4598126" y="966851"/>
            <a:ext cx="2995749" cy="0"/>
          </a:xfrm>
          <a:prstGeom prst="line">
            <a:avLst/>
          </a:prstGeom>
          <a:noFill/>
          <a:ln w="6350" cap="flat" cmpd="sng" algn="ctr">
            <a:solidFill>
              <a:srgbClr val="FAA41F"/>
            </a:solidFill>
            <a:prstDash val="solid"/>
            <a:miter lim="800000"/>
          </a:ln>
          <a:effectLst/>
        </p:spPr>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99" y="6122450"/>
            <a:ext cx="1015407" cy="569564"/>
          </a:xfrm>
          <a:prstGeom prst="rect">
            <a:avLst/>
          </a:prstGeom>
        </p:spPr>
      </p:pic>
    </p:spTree>
    <p:extLst>
      <p:ext uri="{BB962C8B-B14F-4D97-AF65-F5344CB8AC3E}">
        <p14:creationId xmlns:p14="http://schemas.microsoft.com/office/powerpoint/2010/main" val="253114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p:cNvSpPr txBox="1">
            <a:spLocks/>
          </p:cNvSpPr>
          <p:nvPr/>
        </p:nvSpPr>
        <p:spPr>
          <a:xfrm>
            <a:off x="739224" y="35321"/>
            <a:ext cx="10713552" cy="101572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397FBF"/>
                </a:solidFill>
                <a:effectLst/>
                <a:uLnTx/>
                <a:uFillTx/>
                <a:latin typeface="Calibri" panose="020F0502020204030204" pitchFamily="34" charset="0"/>
                <a:ea typeface="+mj-ea"/>
                <a:cs typeface="+mj-cs"/>
              </a:rPr>
              <a:t>CMS Price Transparency</a:t>
            </a:r>
            <a:br>
              <a:rPr kumimoji="0" lang="en-US" sz="3600" b="1" i="0" u="none" strike="noStrike" kern="1200" cap="none" spc="0" normalizeH="0" baseline="0" noProof="0">
                <a:ln>
                  <a:noFill/>
                </a:ln>
                <a:solidFill>
                  <a:srgbClr val="397FBF"/>
                </a:solidFill>
                <a:effectLst/>
                <a:uLnTx/>
                <a:uFillTx/>
                <a:latin typeface="Calibri" panose="020F0502020204030204" pitchFamily="34" charset="0"/>
                <a:ea typeface="+mj-ea"/>
                <a:cs typeface="+mj-cs"/>
              </a:rPr>
            </a:br>
            <a:r>
              <a:rPr kumimoji="0" lang="en-US" sz="2800" b="0" i="0" u="none" strike="noStrike" kern="1200" cap="none" spc="0" normalizeH="0" baseline="0" noProof="0">
                <a:ln>
                  <a:noFill/>
                </a:ln>
                <a:solidFill>
                  <a:srgbClr val="397FBF"/>
                </a:solidFill>
                <a:effectLst/>
                <a:uLnTx/>
                <a:uFillTx/>
                <a:latin typeface="Calibri" panose="020F0502020204030204" pitchFamily="34" charset="0"/>
                <a:ea typeface="+mj-ea"/>
                <a:cs typeface="+mj-cs"/>
              </a:rPr>
              <a:t>Shoppable Service Deliverable</a:t>
            </a:r>
            <a:endParaRPr kumimoji="0" lang="en-US" sz="2800" b="0" i="0" u="none" strike="noStrike" kern="1200" cap="none" spc="0" normalizeH="0" baseline="0" noProof="0" dirty="0">
              <a:ln>
                <a:noFill/>
              </a:ln>
              <a:solidFill>
                <a:srgbClr val="397FBF"/>
              </a:solidFill>
              <a:effectLst/>
              <a:uLnTx/>
              <a:uFillTx/>
              <a:latin typeface="Calibri" panose="020F0502020204030204" pitchFamily="34" charset="0"/>
              <a:ea typeface="+mj-ea"/>
              <a:cs typeface="+mj-cs"/>
            </a:endParaRPr>
          </a:p>
        </p:txBody>
      </p:sp>
      <p:sp>
        <p:nvSpPr>
          <p:cNvPr id="3" name="Content Placeholder 2"/>
          <p:cNvSpPr txBox="1">
            <a:spLocks/>
          </p:cNvSpPr>
          <p:nvPr/>
        </p:nvSpPr>
        <p:spPr>
          <a:xfrm>
            <a:off x="1046629" y="1108473"/>
            <a:ext cx="4001412" cy="533272"/>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Open Sans"/>
                <a:ea typeface="+mn-ea"/>
                <a:cs typeface="+mn-cs"/>
                <a:sym typeface="Arial"/>
              </a:rPr>
              <a:t>Option 1:  Sample File</a:t>
            </a:r>
          </a:p>
        </p:txBody>
      </p:sp>
      <p:sp>
        <p:nvSpPr>
          <p:cNvPr id="4" name="Content Placeholder 2"/>
          <p:cNvSpPr txBox="1">
            <a:spLocks/>
          </p:cNvSpPr>
          <p:nvPr/>
        </p:nvSpPr>
        <p:spPr>
          <a:xfrm>
            <a:off x="7135083" y="1110697"/>
            <a:ext cx="5056917" cy="573812"/>
          </a:xfrm>
          <a:prstGeom prst="rect">
            <a:avLst/>
          </a:prstGeom>
        </p:spPr>
        <p:txBody>
          <a:bodyPr vert="horz" lIns="121920" tIns="60960" rIns="121920" bIns="6096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Open Sans"/>
                <a:ea typeface="+mn-ea"/>
                <a:cs typeface="+mn-cs"/>
                <a:sym typeface="Arial"/>
              </a:rPr>
              <a:t>Option 2:  Self-Service Estimate Tool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67" b="0" i="0" u="none" strike="noStrike" kern="1200" cap="none" spc="0" normalizeH="0" baseline="0" noProof="0" dirty="0">
              <a:ln>
                <a:noFill/>
              </a:ln>
              <a:solidFill>
                <a:prstClr val="white">
                  <a:lumMod val="95000"/>
                </a:prstClr>
              </a:solidFill>
              <a:effectLst/>
              <a:uLnTx/>
              <a:uFillTx/>
              <a:latin typeface="Open Sans"/>
              <a:ea typeface="+mn-ea"/>
              <a:cs typeface="+mn-cs"/>
              <a:sym typeface="Arial"/>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Open Sans"/>
              <a:ea typeface="+mn-ea"/>
              <a:cs typeface="+mn-cs"/>
              <a:sym typeface="Arial"/>
            </a:endParaRPr>
          </a:p>
        </p:txBody>
      </p:sp>
      <p:sp>
        <p:nvSpPr>
          <p:cNvPr id="5" name="Rectangle 4"/>
          <p:cNvSpPr>
            <a:spLocks/>
          </p:cNvSpPr>
          <p:nvPr/>
        </p:nvSpPr>
        <p:spPr>
          <a:xfrm>
            <a:off x="121920" y="1514769"/>
            <a:ext cx="11847177" cy="5041674"/>
          </a:xfrm>
          <a:prstGeom prst="rect">
            <a:avLst/>
          </a:prstGeom>
          <a:solidFill>
            <a:srgbClr val="194D8D"/>
          </a:solidFill>
          <a:ln w="12700" cap="flat" cmpd="sng" algn="ctr">
            <a:noFill/>
            <a:prstDash val="solid"/>
            <a:miter lim="800000"/>
          </a:ln>
          <a:effectLst/>
        </p:spPr>
        <p:txBody>
          <a:bodyPr wrap="square" rtlCol="0" anchor="ctr">
            <a:noAutofit/>
          </a:bodyP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dirty="0">
              <a:ln>
                <a:noFill/>
              </a:ln>
              <a:solidFill>
                <a:prstClr val="white"/>
              </a:solidFill>
              <a:effectLst/>
              <a:uLnTx/>
              <a:uFillTx/>
              <a:latin typeface="Muli Regular" charset="0"/>
              <a:ea typeface="+mn-ea"/>
              <a:cs typeface="+mn-cs"/>
              <a:sym typeface="Arial"/>
            </a:endParaRPr>
          </a:p>
        </p:txBody>
      </p:sp>
      <p:pic>
        <p:nvPicPr>
          <p:cNvPr id="6" name="Picture 5"/>
          <p:cNvPicPr>
            <a:picLocks noChangeAspect="1"/>
          </p:cNvPicPr>
          <p:nvPr/>
        </p:nvPicPr>
        <p:blipFill>
          <a:blip r:embed="rId2"/>
          <a:stretch>
            <a:fillRect/>
          </a:stretch>
        </p:blipFill>
        <p:spPr>
          <a:xfrm>
            <a:off x="321898" y="1886009"/>
            <a:ext cx="6215089" cy="4258373"/>
          </a:xfrm>
          <a:prstGeom prst="rect">
            <a:avLst/>
          </a:prstGeom>
        </p:spPr>
      </p:pic>
      <p:pic>
        <p:nvPicPr>
          <p:cNvPr id="7" name="Picture 6"/>
          <p:cNvPicPr>
            <a:picLocks noChangeAspect="1"/>
          </p:cNvPicPr>
          <p:nvPr/>
        </p:nvPicPr>
        <p:blipFill>
          <a:blip r:embed="rId3"/>
          <a:stretch>
            <a:fillRect/>
          </a:stretch>
        </p:blipFill>
        <p:spPr>
          <a:xfrm>
            <a:off x="7772701" y="1630194"/>
            <a:ext cx="3588783" cy="4770606"/>
          </a:xfrm>
          <a:prstGeom prst="rect">
            <a:avLst/>
          </a:prstGeom>
        </p:spPr>
      </p:pic>
      <p:cxnSp>
        <p:nvCxnSpPr>
          <p:cNvPr id="8" name="Straight Connector 7"/>
          <p:cNvCxnSpPr/>
          <p:nvPr/>
        </p:nvCxnSpPr>
        <p:spPr>
          <a:xfrm>
            <a:off x="4598126" y="966851"/>
            <a:ext cx="2995749" cy="0"/>
          </a:xfrm>
          <a:prstGeom prst="line">
            <a:avLst/>
          </a:prstGeom>
          <a:noFill/>
          <a:ln w="6350" cap="flat" cmpd="sng" algn="ctr">
            <a:solidFill>
              <a:srgbClr val="FAA41F"/>
            </a:solidFill>
            <a:prstDash val="solid"/>
            <a:miter lim="800000"/>
          </a:ln>
          <a:effectLst/>
        </p:spPr>
      </p:cxnSp>
    </p:spTree>
    <p:extLst>
      <p:ext uri="{BB962C8B-B14F-4D97-AF65-F5344CB8AC3E}">
        <p14:creationId xmlns:p14="http://schemas.microsoft.com/office/powerpoint/2010/main" val="226766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p:cNvSpPr>
          <p:nvPr/>
        </p:nvSpPr>
        <p:spPr>
          <a:xfrm rot="16200000">
            <a:off x="6451035" y="988630"/>
            <a:ext cx="4462392" cy="6048439"/>
          </a:xfrm>
          <a:prstGeom prst="rect">
            <a:avLst/>
          </a:prstGeom>
          <a:noFill/>
          <a:ln w="25400" cap="flat" cmpd="sng" algn="ctr">
            <a:solidFill>
              <a:srgbClr val="FAA41F"/>
            </a:solidFill>
            <a:prstDash val="solid"/>
            <a:miter lim="800000"/>
          </a:ln>
          <a:effectLst/>
        </p:spPr>
        <p:txBody>
          <a:bodyPr wrap="square" rtlCol="0" anchor="ctr">
            <a:noAutofit/>
          </a:bodyPr>
          <a:lstStyle/>
          <a:p>
            <a:pPr algn="ctr" defTabSz="914377"/>
            <a:endParaRPr lang="en-US" sz="1801" kern="0" dirty="0">
              <a:solidFill>
                <a:prstClr val="white"/>
              </a:solidFill>
              <a:latin typeface="Muli Regular" charset="0"/>
              <a:sym typeface="Arial"/>
            </a:endParaRPr>
          </a:p>
        </p:txBody>
      </p:sp>
      <p:sp>
        <p:nvSpPr>
          <p:cNvPr id="8" name="Rectangle 7"/>
          <p:cNvSpPr>
            <a:spLocks/>
          </p:cNvSpPr>
          <p:nvPr/>
        </p:nvSpPr>
        <p:spPr>
          <a:xfrm>
            <a:off x="0" y="2257779"/>
            <a:ext cx="6709144" cy="3636845"/>
          </a:xfrm>
          <a:prstGeom prst="rect">
            <a:avLst/>
          </a:prstGeom>
          <a:solidFill>
            <a:srgbClr val="3D695B"/>
          </a:solidFill>
          <a:ln w="12700" cap="flat" cmpd="sng" algn="ctr">
            <a:noFill/>
            <a:prstDash val="solid"/>
            <a:miter lim="800000"/>
          </a:ln>
          <a:effectLst/>
        </p:spPr>
        <p:txBody>
          <a:bodyPr wrap="square" rtlCol="0" anchor="ctr">
            <a:noAutofit/>
          </a:bodyPr>
          <a:lstStyle/>
          <a:p>
            <a:pPr algn="ctr" defTabSz="914377"/>
            <a:endParaRPr lang="en-US" sz="1801" kern="0" dirty="0">
              <a:solidFill>
                <a:prstClr val="white"/>
              </a:solidFill>
              <a:latin typeface="Muli Regular" charset="0"/>
              <a:sym typeface="Arial"/>
            </a:endParaRPr>
          </a:p>
        </p:txBody>
      </p:sp>
      <p:sp>
        <p:nvSpPr>
          <p:cNvPr id="9" name="Title 16"/>
          <p:cNvSpPr txBox="1">
            <a:spLocks/>
          </p:cNvSpPr>
          <p:nvPr/>
        </p:nvSpPr>
        <p:spPr>
          <a:xfrm>
            <a:off x="222906" y="2679565"/>
            <a:ext cx="5717037" cy="787400"/>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000" b="1" kern="1200" cap="none" baseline="0">
                <a:solidFill>
                  <a:schemeClr val="bg1"/>
                </a:solidFill>
                <a:latin typeface="+mj-lt"/>
                <a:ea typeface="+mj-ea"/>
                <a:cs typeface="+mj-cs"/>
              </a:defRPr>
            </a:lvl1pPr>
          </a:lstStyle>
          <a:p>
            <a:pPr algn="ctr"/>
            <a:r>
              <a:rPr lang="en-US" sz="3200" dirty="0">
                <a:solidFill>
                  <a:srgbClr val="FFFFFF"/>
                </a:solidFill>
              </a:rPr>
              <a:t>Price Transparency Mandate</a:t>
            </a:r>
          </a:p>
          <a:p>
            <a:pPr algn="ctr"/>
            <a:r>
              <a:rPr lang="en-US" sz="2400" dirty="0">
                <a:solidFill>
                  <a:srgbClr val="FFFFFF"/>
                </a:solidFill>
              </a:rPr>
              <a:t>Post January 01, 2021</a:t>
            </a:r>
          </a:p>
        </p:txBody>
      </p:sp>
      <p:sp>
        <p:nvSpPr>
          <p:cNvPr id="10" name="Text Placeholder 18"/>
          <p:cNvSpPr txBox="1">
            <a:spLocks/>
          </p:cNvSpPr>
          <p:nvPr/>
        </p:nvSpPr>
        <p:spPr>
          <a:xfrm>
            <a:off x="222906" y="3827790"/>
            <a:ext cx="6018239" cy="1781653"/>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8" indent="-457178">
              <a:buClr>
                <a:srgbClr val="FFFFFF"/>
              </a:buClr>
              <a:buFont typeface="Arial" panose="020B0604020202020204" pitchFamily="34" charset="0"/>
              <a:buChar char="•"/>
            </a:pPr>
            <a:r>
              <a:rPr lang="en" sz="1600">
                <a:solidFill>
                  <a:srgbClr val="FFFFFF"/>
                </a:solidFill>
              </a:rPr>
              <a:t>Pricing Transparancy Compliance</a:t>
            </a:r>
          </a:p>
          <a:p>
            <a:pPr marL="914377" lvl="1">
              <a:buClr>
                <a:srgbClr val="FFFFFF"/>
              </a:buClr>
            </a:pPr>
            <a:r>
              <a:rPr lang="en" sz="1400">
                <a:solidFill>
                  <a:srgbClr val="FFFFFF"/>
                </a:solidFill>
              </a:rPr>
              <a:t>Standard Charge File </a:t>
            </a:r>
          </a:p>
          <a:p>
            <a:pPr marL="914377" lvl="1">
              <a:buClr>
                <a:srgbClr val="FFFFFF"/>
              </a:buClr>
            </a:pPr>
            <a:r>
              <a:rPr lang="en" sz="1400">
                <a:solidFill>
                  <a:srgbClr val="FFFFFF"/>
                </a:solidFill>
              </a:rPr>
              <a:t>Shoppable Services (file or self-service estimation tool)</a:t>
            </a:r>
          </a:p>
          <a:p>
            <a:pPr marL="457178" indent="-457178">
              <a:buClr>
                <a:srgbClr val="FFFFFF"/>
              </a:buClr>
              <a:buFont typeface="Arial" panose="020B0604020202020204" pitchFamily="34" charset="0"/>
              <a:buChar char="•"/>
            </a:pPr>
            <a:r>
              <a:rPr lang="en" sz="1600">
                <a:solidFill>
                  <a:srgbClr val="FFFFFF"/>
                </a:solidFill>
              </a:rPr>
              <a:t>Increased Patient Engagement</a:t>
            </a:r>
          </a:p>
          <a:p>
            <a:pPr marL="457178" indent="-457178">
              <a:buClr>
                <a:srgbClr val="FFFFFF"/>
              </a:buClr>
              <a:buFont typeface="Arial" panose="020B0604020202020204" pitchFamily="34" charset="0"/>
              <a:buChar char="•"/>
            </a:pPr>
            <a:r>
              <a:rPr lang="en" sz="1600">
                <a:solidFill>
                  <a:srgbClr val="FFFFFF"/>
                </a:solidFill>
              </a:rPr>
              <a:t>Improved Payer Contractual Negotiations</a:t>
            </a:r>
            <a:endParaRPr lang="en" sz="2133" dirty="0">
              <a:solidFill>
                <a:srgbClr val="B7A66C"/>
              </a:solidFill>
            </a:endParaRPr>
          </a:p>
        </p:txBody>
      </p:sp>
      <p:pic>
        <p:nvPicPr>
          <p:cNvPr id="6" name="Picture 4" descr="Photo of Couple Talking While Holding Laptop and Ipad"/>
          <p:cNvPicPr>
            <a:picLocks noChangeAspect="1" noChangeArrowheads="1"/>
          </p:cNvPicPr>
          <p:nvPr/>
        </p:nvPicPr>
        <p:blipFill>
          <a:blip r:embed="rId2">
            <a:extLst>
              <a:ext uri="{28A0092B-C50C-407E-A947-70E740481C1C}">
                <a14:useLocalDpi xmlns:a14="http://schemas.microsoft.com/office/drawing/2010/main" val="0"/>
              </a:ext>
            </a:extLst>
          </a:blip>
          <a:srcRect l="1731" r="1731"/>
          <a:stretch>
            <a:fillRect/>
          </a:stretch>
        </p:blipFill>
        <p:spPr bwMode="auto">
          <a:xfrm>
            <a:off x="6464051" y="0"/>
            <a:ext cx="4419603" cy="6858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992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p:cNvSpPr txBox="1">
            <a:spLocks/>
          </p:cNvSpPr>
          <p:nvPr/>
        </p:nvSpPr>
        <p:spPr>
          <a:xfrm>
            <a:off x="739224" y="0"/>
            <a:ext cx="10713552" cy="1179123"/>
          </a:xfrm>
          <a:prstGeom prst="rect">
            <a:avLst/>
          </a:prstGeom>
        </p:spPr>
        <p:txBody>
          <a:bodyPr vert="horz" lIns="91440" tIns="45720" rIns="91440" bIns="45720" rtlCol="0" anchor="ctr">
            <a:noAutofit/>
          </a:bodyPr>
          <a:lstStyle>
            <a:lvl1pPr algn="ctr" defTabSz="914377" rtl="0" eaLnBrk="1" latinLnBrk="0" hangingPunct="1">
              <a:lnSpc>
                <a:spcPct val="90000"/>
              </a:lnSpc>
              <a:spcBef>
                <a:spcPct val="0"/>
              </a:spcBef>
              <a:buNone/>
              <a:defRPr sz="4000" b="1" kern="1200" cap="none" baseline="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397FBF"/>
                </a:solidFill>
                <a:effectLst/>
                <a:uLnTx/>
                <a:uFillTx/>
                <a:latin typeface="Calibri" panose="020F0502020204030204" pitchFamily="34" charset="0"/>
                <a:ea typeface="+mj-ea"/>
                <a:cs typeface="+mj-cs"/>
              </a:rPr>
              <a:t>CMS Price Transparency</a:t>
            </a:r>
            <a:r>
              <a:rPr kumimoji="0" lang="en-US" sz="3200" b="1" i="0" u="none" strike="noStrike" kern="1200" cap="none" spc="0" normalizeH="0" baseline="0" noProof="0">
                <a:ln>
                  <a:noFill/>
                </a:ln>
                <a:solidFill>
                  <a:srgbClr val="397FBF"/>
                </a:solidFill>
                <a:effectLst/>
                <a:uLnTx/>
                <a:uFillTx/>
                <a:latin typeface="Calibri" panose="020F0502020204030204" pitchFamily="34" charset="0"/>
                <a:ea typeface="+mj-ea"/>
                <a:cs typeface="+mj-cs"/>
              </a:rPr>
              <a:t> </a:t>
            </a:r>
            <a:br>
              <a:rPr kumimoji="0" lang="en-US" sz="3200" b="1" i="0" u="none" strike="noStrike" kern="1200" cap="none" spc="0" normalizeH="0" baseline="0" noProof="0">
                <a:ln>
                  <a:noFill/>
                </a:ln>
                <a:solidFill>
                  <a:srgbClr val="397FBF"/>
                </a:solidFill>
                <a:effectLst/>
                <a:uLnTx/>
                <a:uFillTx/>
                <a:latin typeface="Calibri" panose="020F0502020204030204" pitchFamily="34" charset="0"/>
                <a:ea typeface="+mj-ea"/>
                <a:cs typeface="+mj-cs"/>
              </a:rPr>
            </a:br>
            <a:r>
              <a:rPr kumimoji="0" lang="en-US" sz="2400" b="0" i="0" u="none" strike="noStrike" kern="1200" cap="none" spc="0" normalizeH="0" baseline="0" noProof="0">
                <a:ln>
                  <a:noFill/>
                </a:ln>
                <a:solidFill>
                  <a:srgbClr val="397FBF"/>
                </a:solidFill>
                <a:effectLst/>
                <a:uLnTx/>
                <a:uFillTx/>
                <a:latin typeface="Calibri" panose="020F0502020204030204" pitchFamily="34" charset="0"/>
                <a:ea typeface="+mj-ea"/>
                <a:cs typeface="+mj-cs"/>
              </a:rPr>
              <a:t>Online Shoppable Services Can Lead to a New Level of Client Engagement</a:t>
            </a:r>
            <a:endParaRPr kumimoji="0" lang="en-US" sz="2400" b="0" i="0" u="none" strike="noStrike" kern="1200" cap="none" spc="0" normalizeH="0" baseline="0" noProof="0" dirty="0">
              <a:ln>
                <a:noFill/>
              </a:ln>
              <a:solidFill>
                <a:srgbClr val="397FBF"/>
              </a:solidFill>
              <a:effectLst/>
              <a:uLnTx/>
              <a:uFillTx/>
              <a:latin typeface="Calibri" panose="020F0502020204030204" pitchFamily="34" charset="0"/>
              <a:ea typeface="+mj-ea"/>
              <a:cs typeface="+mj-cs"/>
            </a:endParaRPr>
          </a:p>
        </p:txBody>
      </p:sp>
      <p:pic>
        <p:nvPicPr>
          <p:cNvPr id="3" name="Picture 2"/>
          <p:cNvPicPr>
            <a:picLocks noChangeAspect="1"/>
          </p:cNvPicPr>
          <p:nvPr/>
        </p:nvPicPr>
        <p:blipFill>
          <a:blip r:embed="rId2"/>
          <a:stretch>
            <a:fillRect/>
          </a:stretch>
        </p:blipFill>
        <p:spPr>
          <a:xfrm>
            <a:off x="3320202" y="1411101"/>
            <a:ext cx="5796004" cy="3618099"/>
          </a:xfrm>
          <a:prstGeom prst="rect">
            <a:avLst/>
          </a:prstGeom>
          <a:ln>
            <a:no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2364" y="2500400"/>
            <a:ext cx="1962148" cy="3622050"/>
          </a:xfrm>
          <a:prstGeom prst="rect">
            <a:avLst/>
          </a:prstGeom>
        </p:spPr>
      </p:pic>
      <p:pic>
        <p:nvPicPr>
          <p:cNvPr id="5" name="Picture 4"/>
          <p:cNvPicPr>
            <a:picLocks noChangeAspect="1"/>
          </p:cNvPicPr>
          <p:nvPr/>
        </p:nvPicPr>
        <p:blipFill>
          <a:blip r:embed="rId4"/>
          <a:stretch>
            <a:fillRect/>
          </a:stretch>
        </p:blipFill>
        <p:spPr>
          <a:xfrm>
            <a:off x="10004543" y="2918627"/>
            <a:ext cx="1697789" cy="2574086"/>
          </a:xfrm>
          <a:prstGeom prst="rect">
            <a:avLst/>
          </a:prstGeom>
        </p:spPr>
      </p:pic>
      <p:pic>
        <p:nvPicPr>
          <p:cNvPr id="6" name="Picture 5"/>
          <p:cNvPicPr>
            <a:picLocks noChangeAspect="1"/>
          </p:cNvPicPr>
          <p:nvPr/>
        </p:nvPicPr>
        <p:blipFill>
          <a:blip r:embed="rId5"/>
          <a:stretch>
            <a:fillRect/>
          </a:stretch>
        </p:blipFill>
        <p:spPr>
          <a:xfrm>
            <a:off x="206689" y="2420471"/>
            <a:ext cx="2869021" cy="3570399"/>
          </a:xfrm>
          <a:prstGeom prst="rect">
            <a:avLst/>
          </a:prstGeom>
        </p:spPr>
      </p:pic>
      <p:cxnSp>
        <p:nvCxnSpPr>
          <p:cNvPr id="7" name="Straight Connector 6"/>
          <p:cNvCxnSpPr/>
          <p:nvPr/>
        </p:nvCxnSpPr>
        <p:spPr>
          <a:xfrm>
            <a:off x="4598126" y="1134297"/>
            <a:ext cx="2995749" cy="0"/>
          </a:xfrm>
          <a:prstGeom prst="line">
            <a:avLst/>
          </a:prstGeom>
          <a:noFill/>
          <a:ln w="6350" cap="flat" cmpd="sng" algn="ctr">
            <a:solidFill>
              <a:srgbClr val="FAA41F"/>
            </a:solidFill>
            <a:prstDash val="solid"/>
            <a:miter lim="800000"/>
          </a:ln>
          <a:effectLst/>
        </p:spPr>
      </p:cxn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699" y="6122450"/>
            <a:ext cx="1015407" cy="569564"/>
          </a:xfrm>
          <a:prstGeom prst="rect">
            <a:avLst/>
          </a:prstGeom>
        </p:spPr>
      </p:pic>
    </p:spTree>
    <p:extLst>
      <p:ext uri="{BB962C8B-B14F-4D97-AF65-F5344CB8AC3E}">
        <p14:creationId xmlns:p14="http://schemas.microsoft.com/office/powerpoint/2010/main" val="164944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p:cNvSpPr txBox="1">
            <a:spLocks/>
          </p:cNvSpPr>
          <p:nvPr/>
        </p:nvSpPr>
        <p:spPr>
          <a:xfrm>
            <a:off x="739224" y="158492"/>
            <a:ext cx="10713552" cy="1015725"/>
          </a:xfrm>
          <a:prstGeom prst="rect">
            <a:avLst/>
          </a:prstGeom>
        </p:spPr>
        <p:txBody>
          <a:bodyPr vert="horz" lIns="91440" tIns="45720" rIns="91440" bIns="45720" rtlCol="0" anchor="ctr">
            <a:noAutofit/>
          </a:bodyPr>
          <a:lstStyle>
            <a:lvl1pPr algn="ctr" defTabSz="914377" rtl="0" eaLnBrk="1" latinLnBrk="0" hangingPunct="1">
              <a:lnSpc>
                <a:spcPct val="90000"/>
              </a:lnSpc>
              <a:spcBef>
                <a:spcPct val="0"/>
              </a:spcBef>
              <a:buNone/>
              <a:defRPr sz="4000" b="1" kern="1200" cap="none" baseline="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397FBF"/>
                </a:solidFill>
                <a:effectLst/>
                <a:uLnTx/>
                <a:uFillTx/>
                <a:latin typeface="Open Sans"/>
                <a:ea typeface="+mj-ea"/>
                <a:cs typeface="+mj-cs"/>
              </a:rPr>
              <a:t>Patient Centric Financial Experience</a:t>
            </a:r>
            <a:endParaRPr kumimoji="0" lang="en-US" sz="2400" b="0" i="0" u="none" strike="noStrike" kern="1200" cap="none" spc="0" normalizeH="0" baseline="0" noProof="0" dirty="0">
              <a:ln>
                <a:noFill/>
              </a:ln>
              <a:solidFill>
                <a:srgbClr val="397FBF"/>
              </a:solidFill>
              <a:effectLst/>
              <a:uLnTx/>
              <a:uFillTx/>
              <a:latin typeface="Open Sans"/>
              <a:ea typeface="+mj-ea"/>
              <a:cs typeface="+mj-cs"/>
            </a:endParaRPr>
          </a:p>
        </p:txBody>
      </p:sp>
      <p:sp>
        <p:nvSpPr>
          <p:cNvPr id="3" name="TextBox 2">
            <a:extLst>
              <a:ext uri="{FF2B5EF4-FFF2-40B4-BE49-F238E27FC236}">
                <a16:creationId xmlns:a16="http://schemas.microsoft.com/office/drawing/2014/main" id="{C7338391-9532-4BD1-B5F8-96FD462D3857}"/>
              </a:ext>
            </a:extLst>
          </p:cNvPr>
          <p:cNvSpPr txBox="1"/>
          <p:nvPr/>
        </p:nvSpPr>
        <p:spPr>
          <a:xfrm>
            <a:off x="739224" y="1174217"/>
            <a:ext cx="10837735" cy="461665"/>
          </a:xfrm>
          <a:prstGeom prst="rect">
            <a:avLst/>
          </a:prstGeom>
          <a:noFill/>
        </p:spPr>
        <p:txBody>
          <a:bodyPr wrap="square" lIns="91440" tIns="45720" rIns="91440" bIns="45720" rtlCol="0" anchor="t">
            <a:spAutoFit/>
          </a:bodyPr>
          <a:lstStyle/>
          <a:p>
            <a:pPr algn="ctr"/>
            <a:r>
              <a:rPr lang="en-US" sz="2400" b="1" dirty="0">
                <a:solidFill>
                  <a:srgbClr val="101820"/>
                </a:solidFill>
                <a:ea typeface="Open Sans"/>
                <a:cs typeface="Open Sans"/>
              </a:rPr>
              <a:t>Putting the Pieces Together</a:t>
            </a:r>
            <a:endParaRPr lang="en-US" b="1" dirty="0">
              <a:solidFill>
                <a:srgbClr val="101820"/>
              </a:solidFill>
              <a:ea typeface="Open Sans"/>
              <a:cs typeface="Open Sans"/>
            </a:endParaRPr>
          </a:p>
        </p:txBody>
      </p:sp>
      <p:grpSp>
        <p:nvGrpSpPr>
          <p:cNvPr id="4" name="Group 3">
            <a:extLst>
              <a:ext uri="{FF2B5EF4-FFF2-40B4-BE49-F238E27FC236}">
                <a16:creationId xmlns:a16="http://schemas.microsoft.com/office/drawing/2014/main" id="{938AF4AF-69B0-4B04-9C9B-A279D5BA1673}"/>
              </a:ext>
            </a:extLst>
          </p:cNvPr>
          <p:cNvGrpSpPr/>
          <p:nvPr/>
        </p:nvGrpSpPr>
        <p:grpSpPr>
          <a:xfrm>
            <a:off x="1061357" y="1635883"/>
            <a:ext cx="10156371" cy="4862888"/>
            <a:chOff x="633667" y="1393113"/>
            <a:chExt cx="10858101" cy="5070312"/>
          </a:xfrm>
        </p:grpSpPr>
        <p:sp>
          <p:nvSpPr>
            <p:cNvPr id="5" name="Freeform 40">
              <a:extLst>
                <a:ext uri="{FF2B5EF4-FFF2-40B4-BE49-F238E27FC236}">
                  <a16:creationId xmlns:a16="http://schemas.microsoft.com/office/drawing/2014/main" id="{218311FD-DD27-4DA1-8AAE-DB30F2E81844}"/>
                </a:ext>
              </a:extLst>
            </p:cNvPr>
            <p:cNvSpPr>
              <a:spLocks noChangeArrowheads="1"/>
            </p:cNvSpPr>
            <p:nvPr/>
          </p:nvSpPr>
          <p:spPr bwMode="auto">
            <a:xfrm>
              <a:off x="4763797" y="3714668"/>
              <a:ext cx="3386817" cy="2021652"/>
            </a:xfrm>
            <a:custGeom>
              <a:avLst/>
              <a:gdLst>
                <a:gd name="T0" fmla="*/ 1383 w 5438"/>
                <a:gd name="T1" fmla="*/ 678 h 3247"/>
                <a:gd name="T2" fmla="*/ 1383 w 5438"/>
                <a:gd name="T3" fmla="*/ 678 h 3247"/>
                <a:gd name="T4" fmla="*/ 1223 w 5438"/>
                <a:gd name="T5" fmla="*/ 728 h 3247"/>
                <a:gd name="T6" fmla="*/ 1209 w 5438"/>
                <a:gd name="T7" fmla="*/ 728 h 3247"/>
                <a:gd name="T8" fmla="*/ 1040 w 5438"/>
                <a:gd name="T9" fmla="*/ 665 h 3247"/>
                <a:gd name="T10" fmla="*/ 743 w 5438"/>
                <a:gd name="T11" fmla="*/ 449 h 3247"/>
                <a:gd name="T12" fmla="*/ 616 w 5438"/>
                <a:gd name="T13" fmla="*/ 412 h 3247"/>
                <a:gd name="T14" fmla="*/ 426 w 5438"/>
                <a:gd name="T15" fmla="*/ 403 h 3247"/>
                <a:gd name="T16" fmla="*/ 111 w 5438"/>
                <a:gd name="T17" fmla="*/ 541 h 3247"/>
                <a:gd name="T18" fmla="*/ 13 w 5438"/>
                <a:gd name="T19" fmla="*/ 752 h 3247"/>
                <a:gd name="T20" fmla="*/ 33 w 5438"/>
                <a:gd name="T21" fmla="*/ 802 h 3247"/>
                <a:gd name="T22" fmla="*/ 34 w 5438"/>
                <a:gd name="T23" fmla="*/ 805 h 3247"/>
                <a:gd name="T24" fmla="*/ 39 w 5438"/>
                <a:gd name="T25" fmla="*/ 812 h 3247"/>
                <a:gd name="T26" fmla="*/ 43 w 5438"/>
                <a:gd name="T27" fmla="*/ 818 h 3247"/>
                <a:gd name="T28" fmla="*/ 46 w 5438"/>
                <a:gd name="T29" fmla="*/ 822 h 3247"/>
                <a:gd name="T30" fmla="*/ 53 w 5438"/>
                <a:gd name="T31" fmla="*/ 830 h 3247"/>
                <a:gd name="T32" fmla="*/ 53 w 5438"/>
                <a:gd name="T33" fmla="*/ 831 h 3247"/>
                <a:gd name="T34" fmla="*/ 185 w 5438"/>
                <a:gd name="T35" fmla="*/ 923 h 3247"/>
                <a:gd name="T36" fmla="*/ 206 w 5438"/>
                <a:gd name="T37" fmla="*/ 932 h 3247"/>
                <a:gd name="T38" fmla="*/ 642 w 5438"/>
                <a:gd name="T39" fmla="*/ 1023 h 3247"/>
                <a:gd name="T40" fmla="*/ 802 w 5438"/>
                <a:gd name="T41" fmla="*/ 1097 h 3247"/>
                <a:gd name="T42" fmla="*/ 35 w 5438"/>
                <a:gd name="T43" fmla="*/ 1890 h 3247"/>
                <a:gd name="T44" fmla="*/ 5437 w 5438"/>
                <a:gd name="T45" fmla="*/ 1357 h 3247"/>
                <a:gd name="T46" fmla="*/ 4253 w 5438"/>
                <a:gd name="T47" fmla="*/ 869 h 3247"/>
                <a:gd name="T48" fmla="*/ 4133 w 5438"/>
                <a:gd name="T49" fmla="*/ 861 h 3247"/>
                <a:gd name="T50" fmla="*/ 4062 w 5438"/>
                <a:gd name="T51" fmla="*/ 918 h 3247"/>
                <a:gd name="T52" fmla="*/ 3921 w 5438"/>
                <a:gd name="T53" fmla="*/ 1192 h 3247"/>
                <a:gd name="T54" fmla="*/ 3161 w 5438"/>
                <a:gd name="T55" fmla="*/ 1237 h 3247"/>
                <a:gd name="T56" fmla="*/ 2948 w 5438"/>
                <a:gd name="T57" fmla="*/ 792 h 3247"/>
                <a:gd name="T58" fmla="*/ 3320 w 5438"/>
                <a:gd name="T59" fmla="*/ 613 h 3247"/>
                <a:gd name="T60" fmla="*/ 3380 w 5438"/>
                <a:gd name="T61" fmla="*/ 553 h 3247"/>
                <a:gd name="T62" fmla="*/ 2139 w 5438"/>
                <a:gd name="T63" fmla="*/ 0 h 3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38" h="3247">
                  <a:moveTo>
                    <a:pt x="1383" y="678"/>
                  </a:moveTo>
                  <a:lnTo>
                    <a:pt x="1383" y="678"/>
                  </a:lnTo>
                  <a:lnTo>
                    <a:pt x="1383" y="678"/>
                  </a:lnTo>
                  <a:lnTo>
                    <a:pt x="1383" y="678"/>
                  </a:lnTo>
                  <a:cubicBezTo>
                    <a:pt x="1348" y="711"/>
                    <a:pt x="1289" y="728"/>
                    <a:pt x="1223" y="728"/>
                  </a:cubicBezTo>
                  <a:lnTo>
                    <a:pt x="1223" y="728"/>
                  </a:lnTo>
                  <a:cubicBezTo>
                    <a:pt x="1218" y="728"/>
                    <a:pt x="1213" y="728"/>
                    <a:pt x="1209" y="728"/>
                  </a:cubicBezTo>
                  <a:lnTo>
                    <a:pt x="1209" y="728"/>
                  </a:lnTo>
                  <a:cubicBezTo>
                    <a:pt x="1139" y="725"/>
                    <a:pt x="1076" y="701"/>
                    <a:pt x="1040" y="665"/>
                  </a:cubicBezTo>
                  <a:lnTo>
                    <a:pt x="1040" y="665"/>
                  </a:lnTo>
                  <a:cubicBezTo>
                    <a:pt x="947" y="568"/>
                    <a:pt x="836" y="487"/>
                    <a:pt x="743" y="449"/>
                  </a:cubicBezTo>
                  <a:lnTo>
                    <a:pt x="743" y="449"/>
                  </a:lnTo>
                  <a:cubicBezTo>
                    <a:pt x="701" y="432"/>
                    <a:pt x="659" y="419"/>
                    <a:pt x="616" y="412"/>
                  </a:cubicBezTo>
                  <a:lnTo>
                    <a:pt x="616" y="412"/>
                  </a:lnTo>
                  <a:cubicBezTo>
                    <a:pt x="553" y="399"/>
                    <a:pt x="489" y="396"/>
                    <a:pt x="426" y="403"/>
                  </a:cubicBezTo>
                  <a:lnTo>
                    <a:pt x="426" y="403"/>
                  </a:lnTo>
                  <a:cubicBezTo>
                    <a:pt x="308" y="416"/>
                    <a:pt x="197" y="463"/>
                    <a:pt x="111" y="541"/>
                  </a:cubicBezTo>
                  <a:lnTo>
                    <a:pt x="111" y="541"/>
                  </a:lnTo>
                  <a:cubicBezTo>
                    <a:pt x="35" y="609"/>
                    <a:pt x="0" y="684"/>
                    <a:pt x="13" y="752"/>
                  </a:cubicBezTo>
                  <a:lnTo>
                    <a:pt x="13" y="752"/>
                  </a:lnTo>
                  <a:cubicBezTo>
                    <a:pt x="17" y="769"/>
                    <a:pt x="23" y="786"/>
                    <a:pt x="33" y="802"/>
                  </a:cubicBezTo>
                  <a:lnTo>
                    <a:pt x="33" y="802"/>
                  </a:lnTo>
                  <a:cubicBezTo>
                    <a:pt x="33" y="803"/>
                    <a:pt x="34" y="804"/>
                    <a:pt x="34" y="805"/>
                  </a:cubicBezTo>
                  <a:lnTo>
                    <a:pt x="34" y="805"/>
                  </a:lnTo>
                  <a:cubicBezTo>
                    <a:pt x="35" y="807"/>
                    <a:pt x="37" y="810"/>
                    <a:pt x="39" y="812"/>
                  </a:cubicBezTo>
                  <a:lnTo>
                    <a:pt x="39" y="812"/>
                  </a:lnTo>
                  <a:cubicBezTo>
                    <a:pt x="40" y="814"/>
                    <a:pt x="41" y="816"/>
                    <a:pt x="43" y="818"/>
                  </a:cubicBezTo>
                  <a:lnTo>
                    <a:pt x="43" y="818"/>
                  </a:lnTo>
                  <a:cubicBezTo>
                    <a:pt x="44" y="819"/>
                    <a:pt x="45" y="821"/>
                    <a:pt x="46" y="822"/>
                  </a:cubicBezTo>
                  <a:lnTo>
                    <a:pt x="46" y="822"/>
                  </a:lnTo>
                  <a:cubicBezTo>
                    <a:pt x="48" y="825"/>
                    <a:pt x="50" y="827"/>
                    <a:pt x="53" y="830"/>
                  </a:cubicBezTo>
                  <a:lnTo>
                    <a:pt x="53" y="830"/>
                  </a:lnTo>
                  <a:lnTo>
                    <a:pt x="53" y="831"/>
                  </a:lnTo>
                  <a:lnTo>
                    <a:pt x="53" y="831"/>
                  </a:lnTo>
                  <a:cubicBezTo>
                    <a:pt x="82" y="866"/>
                    <a:pt x="127" y="896"/>
                    <a:pt x="185" y="923"/>
                  </a:cubicBezTo>
                  <a:lnTo>
                    <a:pt x="185" y="923"/>
                  </a:lnTo>
                  <a:cubicBezTo>
                    <a:pt x="191" y="926"/>
                    <a:pt x="199" y="929"/>
                    <a:pt x="206" y="932"/>
                  </a:cubicBezTo>
                  <a:lnTo>
                    <a:pt x="206" y="932"/>
                  </a:lnTo>
                  <a:cubicBezTo>
                    <a:pt x="301" y="971"/>
                    <a:pt x="464" y="1005"/>
                    <a:pt x="642" y="1023"/>
                  </a:cubicBezTo>
                  <a:lnTo>
                    <a:pt x="642" y="1023"/>
                  </a:lnTo>
                  <a:cubicBezTo>
                    <a:pt x="712" y="1030"/>
                    <a:pt x="772" y="1058"/>
                    <a:pt x="802" y="1097"/>
                  </a:cubicBezTo>
                  <a:lnTo>
                    <a:pt x="802" y="1097"/>
                  </a:lnTo>
                  <a:cubicBezTo>
                    <a:pt x="832" y="1134"/>
                    <a:pt x="828" y="1177"/>
                    <a:pt x="791" y="1211"/>
                  </a:cubicBezTo>
                  <a:lnTo>
                    <a:pt x="35" y="1890"/>
                  </a:lnTo>
                  <a:lnTo>
                    <a:pt x="3338" y="3246"/>
                  </a:lnTo>
                  <a:lnTo>
                    <a:pt x="5437" y="1357"/>
                  </a:lnTo>
                  <a:lnTo>
                    <a:pt x="4253" y="869"/>
                  </a:lnTo>
                  <a:lnTo>
                    <a:pt x="4253" y="869"/>
                  </a:lnTo>
                  <a:cubicBezTo>
                    <a:pt x="4216" y="854"/>
                    <a:pt x="4172" y="851"/>
                    <a:pt x="4133" y="861"/>
                  </a:cubicBezTo>
                  <a:lnTo>
                    <a:pt x="4133" y="861"/>
                  </a:lnTo>
                  <a:cubicBezTo>
                    <a:pt x="4093" y="871"/>
                    <a:pt x="4067" y="892"/>
                    <a:pt x="4062" y="918"/>
                  </a:cubicBezTo>
                  <a:lnTo>
                    <a:pt x="4062" y="918"/>
                  </a:lnTo>
                  <a:cubicBezTo>
                    <a:pt x="4040" y="1031"/>
                    <a:pt x="3989" y="1131"/>
                    <a:pt x="3921" y="1192"/>
                  </a:cubicBezTo>
                  <a:lnTo>
                    <a:pt x="3921" y="1192"/>
                  </a:lnTo>
                  <a:cubicBezTo>
                    <a:pt x="3758" y="1339"/>
                    <a:pt x="3453" y="1357"/>
                    <a:pt x="3161" y="1237"/>
                  </a:cubicBezTo>
                  <a:lnTo>
                    <a:pt x="3161" y="1237"/>
                  </a:lnTo>
                  <a:cubicBezTo>
                    <a:pt x="2870" y="1118"/>
                    <a:pt x="2785" y="939"/>
                    <a:pt x="2948" y="792"/>
                  </a:cubicBezTo>
                  <a:lnTo>
                    <a:pt x="2948" y="792"/>
                  </a:lnTo>
                  <a:cubicBezTo>
                    <a:pt x="3015" y="732"/>
                    <a:pt x="3150" y="667"/>
                    <a:pt x="3320" y="613"/>
                  </a:cubicBezTo>
                  <a:lnTo>
                    <a:pt x="3320" y="613"/>
                  </a:lnTo>
                  <a:cubicBezTo>
                    <a:pt x="3357" y="601"/>
                    <a:pt x="3380" y="579"/>
                    <a:pt x="3380" y="553"/>
                  </a:cubicBezTo>
                  <a:lnTo>
                    <a:pt x="3380" y="553"/>
                  </a:lnTo>
                  <a:cubicBezTo>
                    <a:pt x="3381" y="527"/>
                    <a:pt x="3359" y="503"/>
                    <a:pt x="3322" y="487"/>
                  </a:cubicBezTo>
                  <a:lnTo>
                    <a:pt x="2139" y="0"/>
                  </a:lnTo>
                  <a:lnTo>
                    <a:pt x="1383" y="678"/>
                  </a:lnTo>
                </a:path>
              </a:pathLst>
            </a:custGeom>
            <a:solidFill>
              <a:srgbClr val="4A7729"/>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101820"/>
                </a:solidFill>
                <a:effectLst/>
                <a:uLnTx/>
                <a:uFillTx/>
              </a:endParaRPr>
            </a:p>
          </p:txBody>
        </p:sp>
        <p:sp>
          <p:nvSpPr>
            <p:cNvPr id="6" name="Freeform 41">
              <a:extLst>
                <a:ext uri="{FF2B5EF4-FFF2-40B4-BE49-F238E27FC236}">
                  <a16:creationId xmlns:a16="http://schemas.microsoft.com/office/drawing/2014/main" id="{465392EE-6E1E-465B-BBC2-EF5FAD5DA039}"/>
                </a:ext>
              </a:extLst>
            </p:cNvPr>
            <p:cNvSpPr>
              <a:spLocks noChangeArrowheads="1"/>
            </p:cNvSpPr>
            <p:nvPr/>
          </p:nvSpPr>
          <p:spPr bwMode="auto">
            <a:xfrm>
              <a:off x="6120721" y="2514314"/>
              <a:ext cx="3364843" cy="2021652"/>
            </a:xfrm>
            <a:custGeom>
              <a:avLst/>
              <a:gdLst>
                <a:gd name="T0" fmla="*/ 1185 w 5404"/>
                <a:gd name="T1" fmla="*/ 2376 h 3247"/>
                <a:gd name="T2" fmla="*/ 1278 w 5404"/>
                <a:gd name="T3" fmla="*/ 2482 h 3247"/>
                <a:gd name="T4" fmla="*/ 1180 w 5404"/>
                <a:gd name="T5" fmla="*/ 2579 h 3247"/>
                <a:gd name="T6" fmla="*/ 834 w 5404"/>
                <a:gd name="T7" fmla="*/ 2745 h 3247"/>
                <a:gd name="T8" fmla="*/ 1023 w 5404"/>
                <a:gd name="T9" fmla="*/ 3126 h 3247"/>
                <a:gd name="T10" fmla="*/ 1677 w 5404"/>
                <a:gd name="T11" fmla="*/ 3092 h 3247"/>
                <a:gd name="T12" fmla="*/ 1807 w 5404"/>
                <a:gd name="T13" fmla="*/ 2836 h 3247"/>
                <a:gd name="T14" fmla="*/ 1921 w 5404"/>
                <a:gd name="T15" fmla="*/ 2745 h 3247"/>
                <a:gd name="T16" fmla="*/ 1944 w 5404"/>
                <a:gd name="T17" fmla="*/ 2740 h 3247"/>
                <a:gd name="T18" fmla="*/ 1951 w 5404"/>
                <a:gd name="T19" fmla="*/ 2739 h 3247"/>
                <a:gd name="T20" fmla="*/ 1964 w 5404"/>
                <a:gd name="T21" fmla="*/ 2737 h 3247"/>
                <a:gd name="T22" fmla="*/ 1967 w 5404"/>
                <a:gd name="T23" fmla="*/ 2737 h 3247"/>
                <a:gd name="T24" fmla="*/ 1974 w 5404"/>
                <a:gd name="T25" fmla="*/ 2737 h 3247"/>
                <a:gd name="T26" fmla="*/ 1990 w 5404"/>
                <a:gd name="T27" fmla="*/ 2736 h 3247"/>
                <a:gd name="T28" fmla="*/ 1998 w 5404"/>
                <a:gd name="T29" fmla="*/ 2736 h 3247"/>
                <a:gd name="T30" fmla="*/ 2015 w 5404"/>
                <a:gd name="T31" fmla="*/ 2737 h 3247"/>
                <a:gd name="T32" fmla="*/ 2020 w 5404"/>
                <a:gd name="T33" fmla="*/ 2737 h 3247"/>
                <a:gd name="T34" fmla="*/ 2043 w 5404"/>
                <a:gd name="T35" fmla="*/ 2739 h 3247"/>
                <a:gd name="T36" fmla="*/ 2048 w 5404"/>
                <a:gd name="T37" fmla="*/ 2740 h 3247"/>
                <a:gd name="T38" fmla="*/ 2065 w 5404"/>
                <a:gd name="T39" fmla="*/ 2743 h 3247"/>
                <a:gd name="T40" fmla="*/ 2072 w 5404"/>
                <a:gd name="T41" fmla="*/ 2745 h 3247"/>
                <a:gd name="T42" fmla="*/ 2087 w 5404"/>
                <a:gd name="T43" fmla="*/ 2749 h 3247"/>
                <a:gd name="T44" fmla="*/ 2094 w 5404"/>
                <a:gd name="T45" fmla="*/ 2751 h 3247"/>
                <a:gd name="T46" fmla="*/ 3299 w 5404"/>
                <a:gd name="T47" fmla="*/ 3246 h 3247"/>
                <a:gd name="T48" fmla="*/ 2103 w 5404"/>
                <a:gd name="T49" fmla="*/ 0 h 3247"/>
                <a:gd name="T50" fmla="*/ 1348 w 5404"/>
                <a:gd name="T51" fmla="*/ 679 h 3247"/>
                <a:gd name="T52" fmla="*/ 1328 w 5404"/>
                <a:gd name="T53" fmla="*/ 711 h 3247"/>
                <a:gd name="T54" fmla="*/ 1340 w 5404"/>
                <a:gd name="T55" fmla="*/ 749 h 3247"/>
                <a:gd name="T56" fmla="*/ 1381 w 5404"/>
                <a:gd name="T57" fmla="*/ 779 h 3247"/>
                <a:gd name="T58" fmla="*/ 1441 w 5404"/>
                <a:gd name="T59" fmla="*/ 794 h 3247"/>
                <a:gd name="T60" fmla="*/ 1909 w 5404"/>
                <a:gd name="T61" fmla="*/ 894 h 3247"/>
                <a:gd name="T62" fmla="*/ 2031 w 5404"/>
                <a:gd name="T63" fmla="*/ 961 h 3247"/>
                <a:gd name="T64" fmla="*/ 2062 w 5404"/>
                <a:gd name="T65" fmla="*/ 986 h 3247"/>
                <a:gd name="T66" fmla="*/ 2028 w 5404"/>
                <a:gd name="T67" fmla="*/ 1348 h 3247"/>
                <a:gd name="T68" fmla="*/ 1701 w 5404"/>
                <a:gd name="T69" fmla="*/ 1498 h 3247"/>
                <a:gd name="T70" fmla="*/ 1623 w 5404"/>
                <a:gd name="T71" fmla="*/ 1507 h 3247"/>
                <a:gd name="T72" fmla="*/ 1604 w 5404"/>
                <a:gd name="T73" fmla="*/ 1507 h 3247"/>
                <a:gd name="T74" fmla="*/ 1598 w 5404"/>
                <a:gd name="T75" fmla="*/ 1508 h 3247"/>
                <a:gd name="T76" fmla="*/ 1289 w 5404"/>
                <a:gd name="T77" fmla="*/ 1451 h 3247"/>
                <a:gd name="T78" fmla="*/ 1193 w 5404"/>
                <a:gd name="T79" fmla="*/ 1402 h 3247"/>
                <a:gd name="T80" fmla="*/ 967 w 5404"/>
                <a:gd name="T81" fmla="*/ 1219 h 3247"/>
                <a:gd name="T82" fmla="*/ 938 w 5404"/>
                <a:gd name="T83" fmla="*/ 1199 h 3247"/>
                <a:gd name="T84" fmla="*/ 936 w 5404"/>
                <a:gd name="T85" fmla="*/ 1197 h 3247"/>
                <a:gd name="T86" fmla="*/ 933 w 5404"/>
                <a:gd name="T87" fmla="*/ 1196 h 3247"/>
                <a:gd name="T88" fmla="*/ 863 w 5404"/>
                <a:gd name="T89" fmla="*/ 1180 h 3247"/>
                <a:gd name="T90" fmla="*/ 0 w 5404"/>
                <a:gd name="T91" fmla="*/ 1889 h 3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404" h="3247">
                  <a:moveTo>
                    <a:pt x="1185" y="2376"/>
                  </a:moveTo>
                  <a:lnTo>
                    <a:pt x="1185" y="2376"/>
                  </a:lnTo>
                  <a:cubicBezTo>
                    <a:pt x="1245" y="2400"/>
                    <a:pt x="1280" y="2440"/>
                    <a:pt x="1278" y="2482"/>
                  </a:cubicBezTo>
                  <a:lnTo>
                    <a:pt x="1278" y="2482"/>
                  </a:lnTo>
                  <a:cubicBezTo>
                    <a:pt x="1277" y="2524"/>
                    <a:pt x="1241" y="2560"/>
                    <a:pt x="1180" y="2579"/>
                  </a:cubicBezTo>
                  <a:lnTo>
                    <a:pt x="1180" y="2579"/>
                  </a:lnTo>
                  <a:cubicBezTo>
                    <a:pt x="1023" y="2629"/>
                    <a:pt x="893" y="2691"/>
                    <a:pt x="834" y="2745"/>
                  </a:cubicBezTo>
                  <a:lnTo>
                    <a:pt x="834" y="2745"/>
                  </a:lnTo>
                  <a:cubicBezTo>
                    <a:pt x="693" y="2871"/>
                    <a:pt x="768" y="3021"/>
                    <a:pt x="1023" y="3126"/>
                  </a:cubicBezTo>
                  <a:lnTo>
                    <a:pt x="1023" y="3126"/>
                  </a:lnTo>
                  <a:cubicBezTo>
                    <a:pt x="1280" y="3231"/>
                    <a:pt x="1536" y="3218"/>
                    <a:pt x="1677" y="3092"/>
                  </a:cubicBezTo>
                  <a:lnTo>
                    <a:pt x="1677" y="3092"/>
                  </a:lnTo>
                  <a:cubicBezTo>
                    <a:pt x="1738" y="3036"/>
                    <a:pt x="1787" y="2941"/>
                    <a:pt x="1807" y="2836"/>
                  </a:cubicBezTo>
                  <a:lnTo>
                    <a:pt x="1807" y="2836"/>
                  </a:lnTo>
                  <a:cubicBezTo>
                    <a:pt x="1815" y="2795"/>
                    <a:pt x="1857" y="2761"/>
                    <a:pt x="1921" y="2745"/>
                  </a:cubicBezTo>
                  <a:lnTo>
                    <a:pt x="1921" y="2745"/>
                  </a:lnTo>
                  <a:cubicBezTo>
                    <a:pt x="1929" y="2743"/>
                    <a:pt x="1936" y="2742"/>
                    <a:pt x="1944" y="2740"/>
                  </a:cubicBezTo>
                  <a:lnTo>
                    <a:pt x="1944" y="2740"/>
                  </a:lnTo>
                  <a:cubicBezTo>
                    <a:pt x="1946" y="2740"/>
                    <a:pt x="1949" y="2739"/>
                    <a:pt x="1951" y="2739"/>
                  </a:cubicBezTo>
                  <a:lnTo>
                    <a:pt x="1951" y="2739"/>
                  </a:lnTo>
                  <a:cubicBezTo>
                    <a:pt x="1955" y="2739"/>
                    <a:pt x="1960" y="2738"/>
                    <a:pt x="1964" y="2737"/>
                  </a:cubicBezTo>
                  <a:lnTo>
                    <a:pt x="1964" y="2737"/>
                  </a:lnTo>
                  <a:cubicBezTo>
                    <a:pt x="1965" y="2737"/>
                    <a:pt x="1966" y="2737"/>
                    <a:pt x="1967" y="2737"/>
                  </a:cubicBezTo>
                  <a:lnTo>
                    <a:pt x="1967" y="2737"/>
                  </a:lnTo>
                  <a:cubicBezTo>
                    <a:pt x="1970" y="2737"/>
                    <a:pt x="1972" y="2737"/>
                    <a:pt x="1974" y="2737"/>
                  </a:cubicBezTo>
                  <a:lnTo>
                    <a:pt x="1974" y="2737"/>
                  </a:lnTo>
                  <a:cubicBezTo>
                    <a:pt x="1979" y="2736"/>
                    <a:pt x="1985" y="2736"/>
                    <a:pt x="1990" y="2736"/>
                  </a:cubicBezTo>
                  <a:lnTo>
                    <a:pt x="1990" y="2736"/>
                  </a:lnTo>
                  <a:cubicBezTo>
                    <a:pt x="1993" y="2736"/>
                    <a:pt x="1995" y="2736"/>
                    <a:pt x="1998" y="2736"/>
                  </a:cubicBezTo>
                  <a:lnTo>
                    <a:pt x="1998" y="2736"/>
                  </a:lnTo>
                  <a:cubicBezTo>
                    <a:pt x="2004" y="2736"/>
                    <a:pt x="2009" y="2736"/>
                    <a:pt x="2015" y="2737"/>
                  </a:cubicBezTo>
                  <a:lnTo>
                    <a:pt x="2015" y="2737"/>
                  </a:lnTo>
                  <a:cubicBezTo>
                    <a:pt x="2017" y="2737"/>
                    <a:pt x="2019" y="2737"/>
                    <a:pt x="2020" y="2737"/>
                  </a:cubicBezTo>
                  <a:lnTo>
                    <a:pt x="2020" y="2737"/>
                  </a:lnTo>
                  <a:cubicBezTo>
                    <a:pt x="2028" y="2737"/>
                    <a:pt x="2035" y="2738"/>
                    <a:pt x="2043" y="2739"/>
                  </a:cubicBezTo>
                  <a:lnTo>
                    <a:pt x="2043" y="2739"/>
                  </a:lnTo>
                  <a:cubicBezTo>
                    <a:pt x="2045" y="2739"/>
                    <a:pt x="2046" y="2740"/>
                    <a:pt x="2048" y="2740"/>
                  </a:cubicBezTo>
                  <a:lnTo>
                    <a:pt x="2048" y="2740"/>
                  </a:lnTo>
                  <a:cubicBezTo>
                    <a:pt x="2054" y="2741"/>
                    <a:pt x="2059" y="2742"/>
                    <a:pt x="2065" y="2743"/>
                  </a:cubicBezTo>
                  <a:lnTo>
                    <a:pt x="2065" y="2743"/>
                  </a:lnTo>
                  <a:cubicBezTo>
                    <a:pt x="2067" y="2743"/>
                    <a:pt x="2070" y="2744"/>
                    <a:pt x="2072" y="2745"/>
                  </a:cubicBezTo>
                  <a:lnTo>
                    <a:pt x="2072" y="2745"/>
                  </a:lnTo>
                  <a:cubicBezTo>
                    <a:pt x="2078" y="2746"/>
                    <a:pt x="2083" y="2747"/>
                    <a:pt x="2087" y="2749"/>
                  </a:cubicBezTo>
                  <a:lnTo>
                    <a:pt x="2087" y="2749"/>
                  </a:lnTo>
                  <a:cubicBezTo>
                    <a:pt x="2090" y="2750"/>
                    <a:pt x="2092" y="2750"/>
                    <a:pt x="2094" y="2751"/>
                  </a:cubicBezTo>
                  <a:lnTo>
                    <a:pt x="2094" y="2751"/>
                  </a:lnTo>
                  <a:cubicBezTo>
                    <a:pt x="2101" y="2753"/>
                    <a:pt x="2108" y="2756"/>
                    <a:pt x="2114" y="2758"/>
                  </a:cubicBezTo>
                  <a:lnTo>
                    <a:pt x="3299" y="3246"/>
                  </a:lnTo>
                  <a:lnTo>
                    <a:pt x="5403" y="1357"/>
                  </a:lnTo>
                  <a:lnTo>
                    <a:pt x="2103" y="0"/>
                  </a:lnTo>
                  <a:lnTo>
                    <a:pt x="1348" y="679"/>
                  </a:lnTo>
                  <a:lnTo>
                    <a:pt x="1348" y="679"/>
                  </a:lnTo>
                  <a:cubicBezTo>
                    <a:pt x="1337" y="688"/>
                    <a:pt x="1330" y="699"/>
                    <a:pt x="1328" y="711"/>
                  </a:cubicBezTo>
                  <a:lnTo>
                    <a:pt x="1328" y="711"/>
                  </a:lnTo>
                  <a:cubicBezTo>
                    <a:pt x="1327" y="723"/>
                    <a:pt x="1330" y="737"/>
                    <a:pt x="1340" y="749"/>
                  </a:cubicBezTo>
                  <a:lnTo>
                    <a:pt x="1340" y="749"/>
                  </a:lnTo>
                  <a:cubicBezTo>
                    <a:pt x="1350" y="761"/>
                    <a:pt x="1364" y="772"/>
                    <a:pt x="1381" y="779"/>
                  </a:cubicBezTo>
                  <a:lnTo>
                    <a:pt x="1381" y="779"/>
                  </a:lnTo>
                  <a:cubicBezTo>
                    <a:pt x="1398" y="787"/>
                    <a:pt x="1419" y="792"/>
                    <a:pt x="1441" y="794"/>
                  </a:cubicBezTo>
                  <a:lnTo>
                    <a:pt x="1441" y="794"/>
                  </a:lnTo>
                  <a:cubicBezTo>
                    <a:pt x="1632" y="814"/>
                    <a:pt x="1803" y="850"/>
                    <a:pt x="1909" y="894"/>
                  </a:cubicBezTo>
                  <a:lnTo>
                    <a:pt x="1909" y="894"/>
                  </a:lnTo>
                  <a:cubicBezTo>
                    <a:pt x="1958" y="914"/>
                    <a:pt x="1998" y="936"/>
                    <a:pt x="2031" y="961"/>
                  </a:cubicBezTo>
                  <a:lnTo>
                    <a:pt x="2031" y="961"/>
                  </a:lnTo>
                  <a:cubicBezTo>
                    <a:pt x="2043" y="968"/>
                    <a:pt x="2053" y="977"/>
                    <a:pt x="2062" y="986"/>
                  </a:cubicBezTo>
                  <a:lnTo>
                    <a:pt x="2062" y="986"/>
                  </a:lnTo>
                  <a:cubicBezTo>
                    <a:pt x="2175" y="1090"/>
                    <a:pt x="2167" y="1224"/>
                    <a:pt x="2028" y="1348"/>
                  </a:cubicBezTo>
                  <a:lnTo>
                    <a:pt x="2028" y="1348"/>
                  </a:lnTo>
                  <a:cubicBezTo>
                    <a:pt x="1943" y="1426"/>
                    <a:pt x="1826" y="1478"/>
                    <a:pt x="1701" y="1498"/>
                  </a:cubicBezTo>
                  <a:lnTo>
                    <a:pt x="1701" y="1498"/>
                  </a:lnTo>
                  <a:cubicBezTo>
                    <a:pt x="1675" y="1503"/>
                    <a:pt x="1650" y="1506"/>
                    <a:pt x="1623" y="1507"/>
                  </a:cubicBezTo>
                  <a:lnTo>
                    <a:pt x="1623" y="1507"/>
                  </a:lnTo>
                  <a:cubicBezTo>
                    <a:pt x="1617" y="1507"/>
                    <a:pt x="1610" y="1507"/>
                    <a:pt x="1604" y="1507"/>
                  </a:cubicBezTo>
                  <a:lnTo>
                    <a:pt x="1604" y="1507"/>
                  </a:lnTo>
                  <a:cubicBezTo>
                    <a:pt x="1602" y="1507"/>
                    <a:pt x="1599" y="1508"/>
                    <a:pt x="1598" y="1508"/>
                  </a:cubicBezTo>
                  <a:lnTo>
                    <a:pt x="1598" y="1508"/>
                  </a:lnTo>
                  <a:cubicBezTo>
                    <a:pt x="1493" y="1510"/>
                    <a:pt x="1389" y="1490"/>
                    <a:pt x="1289" y="1451"/>
                  </a:cubicBezTo>
                  <a:lnTo>
                    <a:pt x="1289" y="1451"/>
                  </a:lnTo>
                  <a:cubicBezTo>
                    <a:pt x="1258" y="1438"/>
                    <a:pt x="1226" y="1422"/>
                    <a:pt x="1193" y="1402"/>
                  </a:cubicBezTo>
                  <a:lnTo>
                    <a:pt x="1193" y="1402"/>
                  </a:lnTo>
                  <a:cubicBezTo>
                    <a:pt x="1116" y="1356"/>
                    <a:pt x="1037" y="1293"/>
                    <a:pt x="967" y="1219"/>
                  </a:cubicBezTo>
                  <a:lnTo>
                    <a:pt x="967" y="1219"/>
                  </a:lnTo>
                  <a:cubicBezTo>
                    <a:pt x="959" y="1211"/>
                    <a:pt x="949" y="1205"/>
                    <a:pt x="938" y="1199"/>
                  </a:cubicBezTo>
                  <a:lnTo>
                    <a:pt x="938" y="1199"/>
                  </a:lnTo>
                  <a:cubicBezTo>
                    <a:pt x="938" y="1198"/>
                    <a:pt x="937" y="1198"/>
                    <a:pt x="936" y="1197"/>
                  </a:cubicBezTo>
                  <a:lnTo>
                    <a:pt x="936" y="1197"/>
                  </a:lnTo>
                  <a:cubicBezTo>
                    <a:pt x="935" y="1197"/>
                    <a:pt x="934" y="1197"/>
                    <a:pt x="933" y="1196"/>
                  </a:cubicBezTo>
                  <a:lnTo>
                    <a:pt x="933" y="1196"/>
                  </a:lnTo>
                  <a:cubicBezTo>
                    <a:pt x="913" y="1187"/>
                    <a:pt x="889" y="1181"/>
                    <a:pt x="863" y="1180"/>
                  </a:cubicBezTo>
                  <a:lnTo>
                    <a:pt x="863" y="1180"/>
                  </a:lnTo>
                  <a:cubicBezTo>
                    <a:pt x="819" y="1178"/>
                    <a:pt x="779" y="1190"/>
                    <a:pt x="755" y="1211"/>
                  </a:cubicBezTo>
                  <a:lnTo>
                    <a:pt x="0" y="1889"/>
                  </a:lnTo>
                  <a:lnTo>
                    <a:pt x="1185" y="2376"/>
                  </a:lnTo>
                </a:path>
              </a:pathLst>
            </a:custGeom>
            <a:solidFill>
              <a:srgbClr val="ED9B33"/>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101820"/>
                </a:solidFill>
                <a:effectLst/>
                <a:uLnTx/>
                <a:uFillTx/>
              </a:endParaRPr>
            </a:p>
          </p:txBody>
        </p:sp>
        <p:sp>
          <p:nvSpPr>
            <p:cNvPr id="7" name="Freeform 42">
              <a:extLst>
                <a:ext uri="{FF2B5EF4-FFF2-40B4-BE49-F238E27FC236}">
                  <a16:creationId xmlns:a16="http://schemas.microsoft.com/office/drawing/2014/main" id="{38165A64-9743-4029-A0C1-BE4443D20E8B}"/>
                </a:ext>
              </a:extLst>
            </p:cNvPr>
            <p:cNvSpPr>
              <a:spLocks noChangeArrowheads="1"/>
            </p:cNvSpPr>
            <p:nvPr/>
          </p:nvSpPr>
          <p:spPr bwMode="auto">
            <a:xfrm>
              <a:off x="4032808" y="1669442"/>
              <a:ext cx="3386815" cy="2021652"/>
            </a:xfrm>
            <a:custGeom>
              <a:avLst/>
              <a:gdLst>
                <a:gd name="T0" fmla="*/ 4054 w 5439"/>
                <a:gd name="T1" fmla="*/ 2568 h 3246"/>
                <a:gd name="T2" fmla="*/ 4088 w 5439"/>
                <a:gd name="T3" fmla="*/ 2545 h 3246"/>
                <a:gd name="T4" fmla="*/ 4090 w 5439"/>
                <a:gd name="T5" fmla="*/ 2544 h 3246"/>
                <a:gd name="T6" fmla="*/ 4153 w 5439"/>
                <a:gd name="T7" fmla="*/ 2523 h 3246"/>
                <a:gd name="T8" fmla="*/ 4177 w 5439"/>
                <a:gd name="T9" fmla="*/ 2519 h 3246"/>
                <a:gd name="T10" fmla="*/ 4203 w 5439"/>
                <a:gd name="T11" fmla="*/ 2517 h 3246"/>
                <a:gd name="T12" fmla="*/ 4204 w 5439"/>
                <a:gd name="T13" fmla="*/ 2517 h 3246"/>
                <a:gd name="T14" fmla="*/ 4304 w 5439"/>
                <a:gd name="T15" fmla="*/ 2529 h 3246"/>
                <a:gd name="T16" fmla="*/ 4379 w 5439"/>
                <a:gd name="T17" fmla="*/ 2566 h 3246"/>
                <a:gd name="T18" fmla="*/ 4603 w 5439"/>
                <a:gd name="T19" fmla="*/ 2749 h 3246"/>
                <a:gd name="T20" fmla="*/ 4695 w 5439"/>
                <a:gd name="T21" fmla="*/ 2797 h 3246"/>
                <a:gd name="T22" fmla="*/ 5327 w 5439"/>
                <a:gd name="T23" fmla="*/ 2705 h 3246"/>
                <a:gd name="T24" fmla="*/ 5425 w 5439"/>
                <a:gd name="T25" fmla="*/ 2494 h 3246"/>
                <a:gd name="T26" fmla="*/ 5404 w 5439"/>
                <a:gd name="T27" fmla="*/ 2441 h 3246"/>
                <a:gd name="T28" fmla="*/ 5399 w 5439"/>
                <a:gd name="T29" fmla="*/ 2434 h 3246"/>
                <a:gd name="T30" fmla="*/ 5392 w 5439"/>
                <a:gd name="T31" fmla="*/ 2424 h 3246"/>
                <a:gd name="T32" fmla="*/ 5385 w 5439"/>
                <a:gd name="T33" fmla="*/ 2415 h 3246"/>
                <a:gd name="T34" fmla="*/ 5253 w 5439"/>
                <a:gd name="T35" fmla="*/ 2323 h 3246"/>
                <a:gd name="T36" fmla="*/ 5232 w 5439"/>
                <a:gd name="T37" fmla="*/ 2314 h 3246"/>
                <a:gd name="T38" fmla="*/ 4745 w 5439"/>
                <a:gd name="T39" fmla="*/ 2213 h 3246"/>
                <a:gd name="T40" fmla="*/ 4701 w 5439"/>
                <a:gd name="T41" fmla="*/ 2198 h 3246"/>
                <a:gd name="T42" fmla="*/ 4618 w 5439"/>
                <a:gd name="T43" fmla="*/ 2080 h 3246"/>
                <a:gd name="T44" fmla="*/ 4619 w 5439"/>
                <a:gd name="T45" fmla="*/ 2076 h 3246"/>
                <a:gd name="T46" fmla="*/ 4647 w 5439"/>
                <a:gd name="T47" fmla="*/ 2035 h 3246"/>
                <a:gd name="T48" fmla="*/ 0 w 5439"/>
                <a:gd name="T49" fmla="*/ 1889 h 3246"/>
                <a:gd name="T50" fmla="*/ 1186 w 5439"/>
                <a:gd name="T51" fmla="*/ 2377 h 3246"/>
                <a:gd name="T52" fmla="*/ 1229 w 5439"/>
                <a:gd name="T53" fmla="*/ 2388 h 3246"/>
                <a:gd name="T54" fmla="*/ 1242 w 5439"/>
                <a:gd name="T55" fmla="*/ 2390 h 3246"/>
                <a:gd name="T56" fmla="*/ 1302 w 5439"/>
                <a:gd name="T57" fmla="*/ 2385 h 3246"/>
                <a:gd name="T58" fmla="*/ 1305 w 5439"/>
                <a:gd name="T59" fmla="*/ 2385 h 3246"/>
                <a:gd name="T60" fmla="*/ 1376 w 5439"/>
                <a:gd name="T61" fmla="*/ 2328 h 3246"/>
                <a:gd name="T62" fmla="*/ 1480 w 5439"/>
                <a:gd name="T63" fmla="*/ 2092 h 3246"/>
                <a:gd name="T64" fmla="*/ 1532 w 5439"/>
                <a:gd name="T65" fmla="*/ 2041 h 3246"/>
                <a:gd name="T66" fmla="*/ 1537 w 5439"/>
                <a:gd name="T67" fmla="*/ 2037 h 3246"/>
                <a:gd name="T68" fmla="*/ 1554 w 5439"/>
                <a:gd name="T69" fmla="*/ 2024 h 3246"/>
                <a:gd name="T70" fmla="*/ 1565 w 5439"/>
                <a:gd name="T71" fmla="*/ 2017 h 3246"/>
                <a:gd name="T72" fmla="*/ 1583 w 5439"/>
                <a:gd name="T73" fmla="*/ 2005 h 3246"/>
                <a:gd name="T74" fmla="*/ 1590 w 5439"/>
                <a:gd name="T75" fmla="*/ 2002 h 3246"/>
                <a:gd name="T76" fmla="*/ 1609 w 5439"/>
                <a:gd name="T77" fmla="*/ 1991 h 3246"/>
                <a:gd name="T78" fmla="*/ 1621 w 5439"/>
                <a:gd name="T79" fmla="*/ 1985 h 3246"/>
                <a:gd name="T80" fmla="*/ 1643 w 5439"/>
                <a:gd name="T81" fmla="*/ 1976 h 3246"/>
                <a:gd name="T82" fmla="*/ 1648 w 5439"/>
                <a:gd name="T83" fmla="*/ 1974 h 3246"/>
                <a:gd name="T84" fmla="*/ 1671 w 5439"/>
                <a:gd name="T85" fmla="*/ 1965 h 3246"/>
                <a:gd name="T86" fmla="*/ 1690 w 5439"/>
                <a:gd name="T87" fmla="*/ 1959 h 3246"/>
                <a:gd name="T88" fmla="*/ 1712 w 5439"/>
                <a:gd name="T89" fmla="*/ 1953 h 3246"/>
                <a:gd name="T90" fmla="*/ 1720 w 5439"/>
                <a:gd name="T91" fmla="*/ 1950 h 3246"/>
                <a:gd name="T92" fmla="*/ 1743 w 5439"/>
                <a:gd name="T93" fmla="*/ 1945 h 3246"/>
                <a:gd name="T94" fmla="*/ 1757 w 5439"/>
                <a:gd name="T95" fmla="*/ 1942 h 3246"/>
                <a:gd name="T96" fmla="*/ 1781 w 5439"/>
                <a:gd name="T97" fmla="*/ 1938 h 3246"/>
                <a:gd name="T98" fmla="*/ 1790 w 5439"/>
                <a:gd name="T99" fmla="*/ 1937 h 3246"/>
                <a:gd name="T100" fmla="*/ 1815 w 5439"/>
                <a:gd name="T101" fmla="*/ 1934 h 3246"/>
                <a:gd name="T102" fmla="*/ 1817 w 5439"/>
                <a:gd name="T103" fmla="*/ 1934 h 3246"/>
                <a:gd name="T104" fmla="*/ 1840 w 5439"/>
                <a:gd name="T105" fmla="*/ 1932 h 3246"/>
                <a:gd name="T106" fmla="*/ 1866 w 5439"/>
                <a:gd name="T107" fmla="*/ 1930 h 3246"/>
                <a:gd name="T108" fmla="*/ 2276 w 5439"/>
                <a:gd name="T109" fmla="*/ 2008 h 3246"/>
                <a:gd name="T110" fmla="*/ 2549 w 5439"/>
                <a:gd name="T111" fmla="*/ 2212 h 3246"/>
                <a:gd name="T112" fmla="*/ 2445 w 5439"/>
                <a:gd name="T113" fmla="*/ 2488 h 3246"/>
                <a:gd name="T114" fmla="*/ 2117 w 5439"/>
                <a:gd name="T115" fmla="*/ 2633 h 3246"/>
                <a:gd name="T116" fmla="*/ 2115 w 5439"/>
                <a:gd name="T117" fmla="*/ 2759 h 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39" h="3246">
                  <a:moveTo>
                    <a:pt x="3523" y="3044"/>
                  </a:moveTo>
                  <a:lnTo>
                    <a:pt x="4054" y="2568"/>
                  </a:lnTo>
                  <a:lnTo>
                    <a:pt x="4054" y="2568"/>
                  </a:lnTo>
                  <a:cubicBezTo>
                    <a:pt x="4064" y="2559"/>
                    <a:pt x="4075" y="2552"/>
                    <a:pt x="4088" y="2545"/>
                  </a:cubicBezTo>
                  <a:lnTo>
                    <a:pt x="4088" y="2545"/>
                  </a:lnTo>
                  <a:lnTo>
                    <a:pt x="4088" y="2545"/>
                  </a:lnTo>
                  <a:lnTo>
                    <a:pt x="4088" y="2545"/>
                  </a:lnTo>
                  <a:cubicBezTo>
                    <a:pt x="4088" y="2544"/>
                    <a:pt x="4089" y="2544"/>
                    <a:pt x="4090" y="2544"/>
                  </a:cubicBezTo>
                  <a:lnTo>
                    <a:pt x="4090" y="2544"/>
                  </a:lnTo>
                  <a:cubicBezTo>
                    <a:pt x="4108" y="2534"/>
                    <a:pt x="4129" y="2528"/>
                    <a:pt x="4153" y="2523"/>
                  </a:cubicBezTo>
                  <a:lnTo>
                    <a:pt x="4153" y="2523"/>
                  </a:lnTo>
                  <a:lnTo>
                    <a:pt x="4153" y="2523"/>
                  </a:lnTo>
                  <a:lnTo>
                    <a:pt x="4153" y="2523"/>
                  </a:lnTo>
                  <a:cubicBezTo>
                    <a:pt x="4160" y="2522"/>
                    <a:pt x="4169" y="2520"/>
                    <a:pt x="4177" y="2519"/>
                  </a:cubicBezTo>
                  <a:lnTo>
                    <a:pt x="4177" y="2519"/>
                  </a:lnTo>
                  <a:cubicBezTo>
                    <a:pt x="4180" y="2519"/>
                    <a:pt x="4182" y="2519"/>
                    <a:pt x="4184" y="2518"/>
                  </a:cubicBezTo>
                  <a:lnTo>
                    <a:pt x="4184" y="2518"/>
                  </a:lnTo>
                  <a:cubicBezTo>
                    <a:pt x="4191" y="2518"/>
                    <a:pt x="4197" y="2518"/>
                    <a:pt x="4203" y="2517"/>
                  </a:cubicBezTo>
                  <a:lnTo>
                    <a:pt x="4203" y="2517"/>
                  </a:lnTo>
                  <a:lnTo>
                    <a:pt x="4204" y="2517"/>
                  </a:lnTo>
                  <a:lnTo>
                    <a:pt x="4204" y="2517"/>
                  </a:lnTo>
                  <a:cubicBezTo>
                    <a:pt x="4213" y="2517"/>
                    <a:pt x="4220" y="2517"/>
                    <a:pt x="4229" y="2518"/>
                  </a:cubicBezTo>
                  <a:lnTo>
                    <a:pt x="4229" y="2518"/>
                  </a:lnTo>
                  <a:cubicBezTo>
                    <a:pt x="4255" y="2518"/>
                    <a:pt x="4280" y="2523"/>
                    <a:pt x="4304" y="2529"/>
                  </a:cubicBezTo>
                  <a:lnTo>
                    <a:pt x="4304" y="2529"/>
                  </a:lnTo>
                  <a:cubicBezTo>
                    <a:pt x="4332" y="2537"/>
                    <a:pt x="4359" y="2550"/>
                    <a:pt x="4379" y="2566"/>
                  </a:cubicBezTo>
                  <a:lnTo>
                    <a:pt x="4379" y="2566"/>
                  </a:lnTo>
                  <a:cubicBezTo>
                    <a:pt x="4386" y="2570"/>
                    <a:pt x="4392" y="2575"/>
                    <a:pt x="4397" y="2581"/>
                  </a:cubicBezTo>
                  <a:lnTo>
                    <a:pt x="4397" y="2581"/>
                  </a:lnTo>
                  <a:cubicBezTo>
                    <a:pt x="4461" y="2648"/>
                    <a:pt x="4534" y="2707"/>
                    <a:pt x="4603" y="2749"/>
                  </a:cubicBezTo>
                  <a:lnTo>
                    <a:pt x="4603" y="2749"/>
                  </a:lnTo>
                  <a:cubicBezTo>
                    <a:pt x="4634" y="2769"/>
                    <a:pt x="4666" y="2785"/>
                    <a:pt x="4695" y="2797"/>
                  </a:cubicBezTo>
                  <a:lnTo>
                    <a:pt x="4695" y="2797"/>
                  </a:lnTo>
                  <a:cubicBezTo>
                    <a:pt x="4806" y="2843"/>
                    <a:pt x="4926" y="2856"/>
                    <a:pt x="5041" y="2838"/>
                  </a:cubicBezTo>
                  <a:lnTo>
                    <a:pt x="5041" y="2838"/>
                  </a:lnTo>
                  <a:cubicBezTo>
                    <a:pt x="5150" y="2821"/>
                    <a:pt x="5251" y="2773"/>
                    <a:pt x="5327" y="2705"/>
                  </a:cubicBezTo>
                  <a:lnTo>
                    <a:pt x="5327" y="2705"/>
                  </a:lnTo>
                  <a:cubicBezTo>
                    <a:pt x="5403" y="2637"/>
                    <a:pt x="5438" y="2562"/>
                    <a:pt x="5425" y="2494"/>
                  </a:cubicBezTo>
                  <a:lnTo>
                    <a:pt x="5425" y="2494"/>
                  </a:lnTo>
                  <a:cubicBezTo>
                    <a:pt x="5421" y="2477"/>
                    <a:pt x="5414" y="2460"/>
                    <a:pt x="5405" y="2444"/>
                  </a:cubicBezTo>
                  <a:lnTo>
                    <a:pt x="5405" y="2444"/>
                  </a:lnTo>
                  <a:cubicBezTo>
                    <a:pt x="5404" y="2443"/>
                    <a:pt x="5404" y="2442"/>
                    <a:pt x="5404" y="2441"/>
                  </a:cubicBezTo>
                  <a:lnTo>
                    <a:pt x="5404" y="2441"/>
                  </a:lnTo>
                  <a:cubicBezTo>
                    <a:pt x="5402" y="2438"/>
                    <a:pt x="5400" y="2436"/>
                    <a:pt x="5399" y="2434"/>
                  </a:cubicBezTo>
                  <a:lnTo>
                    <a:pt x="5399" y="2434"/>
                  </a:lnTo>
                  <a:cubicBezTo>
                    <a:pt x="5398" y="2432"/>
                    <a:pt x="5397" y="2430"/>
                    <a:pt x="5395" y="2428"/>
                  </a:cubicBezTo>
                  <a:lnTo>
                    <a:pt x="5395" y="2428"/>
                  </a:lnTo>
                  <a:cubicBezTo>
                    <a:pt x="5394" y="2427"/>
                    <a:pt x="5393" y="2426"/>
                    <a:pt x="5392" y="2424"/>
                  </a:cubicBezTo>
                  <a:lnTo>
                    <a:pt x="5392" y="2424"/>
                  </a:lnTo>
                  <a:cubicBezTo>
                    <a:pt x="5390" y="2421"/>
                    <a:pt x="5387" y="2418"/>
                    <a:pt x="5385" y="2415"/>
                  </a:cubicBezTo>
                  <a:lnTo>
                    <a:pt x="5385" y="2415"/>
                  </a:lnTo>
                  <a:cubicBezTo>
                    <a:pt x="5385" y="2415"/>
                    <a:pt x="5385" y="2415"/>
                    <a:pt x="5384" y="2414"/>
                  </a:cubicBezTo>
                  <a:lnTo>
                    <a:pt x="5384" y="2414"/>
                  </a:lnTo>
                  <a:cubicBezTo>
                    <a:pt x="5355" y="2380"/>
                    <a:pt x="5311" y="2349"/>
                    <a:pt x="5253" y="2323"/>
                  </a:cubicBezTo>
                  <a:lnTo>
                    <a:pt x="5253" y="2323"/>
                  </a:lnTo>
                  <a:cubicBezTo>
                    <a:pt x="5246" y="2320"/>
                    <a:pt x="5239" y="2317"/>
                    <a:pt x="5232" y="2314"/>
                  </a:cubicBezTo>
                  <a:lnTo>
                    <a:pt x="5232" y="2314"/>
                  </a:lnTo>
                  <a:cubicBezTo>
                    <a:pt x="5137" y="2275"/>
                    <a:pt x="4973" y="2240"/>
                    <a:pt x="4795" y="2223"/>
                  </a:cubicBezTo>
                  <a:lnTo>
                    <a:pt x="4795" y="2223"/>
                  </a:lnTo>
                  <a:cubicBezTo>
                    <a:pt x="4778" y="2221"/>
                    <a:pt x="4761" y="2218"/>
                    <a:pt x="4745" y="2213"/>
                  </a:cubicBezTo>
                  <a:lnTo>
                    <a:pt x="4745" y="2213"/>
                  </a:lnTo>
                  <a:cubicBezTo>
                    <a:pt x="4729" y="2210"/>
                    <a:pt x="4714" y="2204"/>
                    <a:pt x="4701" y="2198"/>
                  </a:cubicBezTo>
                  <a:lnTo>
                    <a:pt x="4701" y="2198"/>
                  </a:lnTo>
                  <a:cubicBezTo>
                    <a:pt x="4673" y="2185"/>
                    <a:pt x="4650" y="2169"/>
                    <a:pt x="4635" y="2150"/>
                  </a:cubicBezTo>
                  <a:lnTo>
                    <a:pt x="4635" y="2150"/>
                  </a:lnTo>
                  <a:cubicBezTo>
                    <a:pt x="4617" y="2127"/>
                    <a:pt x="4612" y="2103"/>
                    <a:pt x="4618" y="2080"/>
                  </a:cubicBezTo>
                  <a:lnTo>
                    <a:pt x="4618" y="2080"/>
                  </a:lnTo>
                  <a:cubicBezTo>
                    <a:pt x="4618" y="2078"/>
                    <a:pt x="4618" y="2077"/>
                    <a:pt x="4619" y="2076"/>
                  </a:cubicBezTo>
                  <a:lnTo>
                    <a:pt x="4619" y="2076"/>
                  </a:lnTo>
                  <a:cubicBezTo>
                    <a:pt x="4619" y="2075"/>
                    <a:pt x="4620" y="2074"/>
                    <a:pt x="4620" y="2073"/>
                  </a:cubicBezTo>
                  <a:lnTo>
                    <a:pt x="4620" y="2073"/>
                  </a:lnTo>
                  <a:cubicBezTo>
                    <a:pt x="4625" y="2060"/>
                    <a:pt x="4634" y="2047"/>
                    <a:pt x="4647" y="2035"/>
                  </a:cubicBezTo>
                  <a:lnTo>
                    <a:pt x="5403" y="1357"/>
                  </a:lnTo>
                  <a:lnTo>
                    <a:pt x="2104" y="0"/>
                  </a:lnTo>
                  <a:lnTo>
                    <a:pt x="0" y="1889"/>
                  </a:lnTo>
                  <a:lnTo>
                    <a:pt x="1186" y="2377"/>
                  </a:lnTo>
                  <a:lnTo>
                    <a:pt x="1186" y="2377"/>
                  </a:lnTo>
                  <a:lnTo>
                    <a:pt x="1186" y="2377"/>
                  </a:lnTo>
                  <a:cubicBezTo>
                    <a:pt x="1199" y="2382"/>
                    <a:pt x="1214" y="2386"/>
                    <a:pt x="1228" y="2388"/>
                  </a:cubicBezTo>
                  <a:lnTo>
                    <a:pt x="1228" y="2388"/>
                  </a:lnTo>
                  <a:lnTo>
                    <a:pt x="1229" y="2388"/>
                  </a:lnTo>
                  <a:lnTo>
                    <a:pt x="1229" y="2388"/>
                  </a:lnTo>
                  <a:cubicBezTo>
                    <a:pt x="1233" y="2389"/>
                    <a:pt x="1238" y="2390"/>
                    <a:pt x="1242" y="2390"/>
                  </a:cubicBezTo>
                  <a:lnTo>
                    <a:pt x="1242" y="2390"/>
                  </a:lnTo>
                  <a:cubicBezTo>
                    <a:pt x="1243" y="2390"/>
                    <a:pt x="1244" y="2390"/>
                    <a:pt x="1244" y="2390"/>
                  </a:cubicBezTo>
                  <a:lnTo>
                    <a:pt x="1244" y="2390"/>
                  </a:lnTo>
                  <a:cubicBezTo>
                    <a:pt x="1264" y="2391"/>
                    <a:pt x="1283" y="2390"/>
                    <a:pt x="1302" y="2385"/>
                  </a:cubicBezTo>
                  <a:lnTo>
                    <a:pt x="1302" y="2385"/>
                  </a:lnTo>
                  <a:cubicBezTo>
                    <a:pt x="1303" y="2385"/>
                    <a:pt x="1304" y="2385"/>
                    <a:pt x="1305" y="2385"/>
                  </a:cubicBezTo>
                  <a:lnTo>
                    <a:pt x="1305" y="2385"/>
                  </a:lnTo>
                  <a:cubicBezTo>
                    <a:pt x="1329" y="2379"/>
                    <a:pt x="1349" y="2368"/>
                    <a:pt x="1361" y="2355"/>
                  </a:cubicBezTo>
                  <a:lnTo>
                    <a:pt x="1361" y="2355"/>
                  </a:lnTo>
                  <a:cubicBezTo>
                    <a:pt x="1368" y="2347"/>
                    <a:pt x="1373" y="2338"/>
                    <a:pt x="1376" y="2328"/>
                  </a:cubicBezTo>
                  <a:lnTo>
                    <a:pt x="1376" y="2328"/>
                  </a:lnTo>
                  <a:cubicBezTo>
                    <a:pt x="1393" y="2236"/>
                    <a:pt x="1431" y="2153"/>
                    <a:pt x="1480" y="2092"/>
                  </a:cubicBezTo>
                  <a:lnTo>
                    <a:pt x="1480" y="2092"/>
                  </a:lnTo>
                  <a:cubicBezTo>
                    <a:pt x="1492" y="2078"/>
                    <a:pt x="1504" y="2065"/>
                    <a:pt x="1517" y="2054"/>
                  </a:cubicBezTo>
                  <a:lnTo>
                    <a:pt x="1517" y="2054"/>
                  </a:lnTo>
                  <a:cubicBezTo>
                    <a:pt x="1522" y="2050"/>
                    <a:pt x="1527" y="2045"/>
                    <a:pt x="1532" y="2041"/>
                  </a:cubicBezTo>
                  <a:lnTo>
                    <a:pt x="1532" y="2041"/>
                  </a:lnTo>
                  <a:cubicBezTo>
                    <a:pt x="1534" y="2040"/>
                    <a:pt x="1535" y="2039"/>
                    <a:pt x="1537" y="2037"/>
                  </a:cubicBezTo>
                  <a:lnTo>
                    <a:pt x="1537" y="2037"/>
                  </a:lnTo>
                  <a:cubicBezTo>
                    <a:pt x="1541" y="2034"/>
                    <a:pt x="1545" y="2031"/>
                    <a:pt x="1548" y="2029"/>
                  </a:cubicBezTo>
                  <a:lnTo>
                    <a:pt x="1548" y="2029"/>
                  </a:lnTo>
                  <a:cubicBezTo>
                    <a:pt x="1551" y="2027"/>
                    <a:pt x="1553" y="2026"/>
                    <a:pt x="1554" y="2024"/>
                  </a:cubicBezTo>
                  <a:lnTo>
                    <a:pt x="1554" y="2024"/>
                  </a:lnTo>
                  <a:cubicBezTo>
                    <a:pt x="1558" y="2021"/>
                    <a:pt x="1562" y="2019"/>
                    <a:pt x="1565" y="2017"/>
                  </a:cubicBezTo>
                  <a:lnTo>
                    <a:pt x="1565" y="2017"/>
                  </a:lnTo>
                  <a:cubicBezTo>
                    <a:pt x="1568" y="2015"/>
                    <a:pt x="1570" y="2014"/>
                    <a:pt x="1572" y="2012"/>
                  </a:cubicBezTo>
                  <a:lnTo>
                    <a:pt x="1572" y="2012"/>
                  </a:lnTo>
                  <a:cubicBezTo>
                    <a:pt x="1576" y="2010"/>
                    <a:pt x="1580" y="2008"/>
                    <a:pt x="1583" y="2005"/>
                  </a:cubicBezTo>
                  <a:lnTo>
                    <a:pt x="1583" y="2005"/>
                  </a:lnTo>
                  <a:cubicBezTo>
                    <a:pt x="1586" y="2004"/>
                    <a:pt x="1587" y="2003"/>
                    <a:pt x="1590" y="2002"/>
                  </a:cubicBezTo>
                  <a:lnTo>
                    <a:pt x="1590" y="2002"/>
                  </a:lnTo>
                  <a:cubicBezTo>
                    <a:pt x="1594" y="1999"/>
                    <a:pt x="1598" y="1997"/>
                    <a:pt x="1602" y="1995"/>
                  </a:cubicBezTo>
                  <a:lnTo>
                    <a:pt x="1602" y="1995"/>
                  </a:lnTo>
                  <a:cubicBezTo>
                    <a:pt x="1604" y="1994"/>
                    <a:pt x="1606" y="1993"/>
                    <a:pt x="1609" y="1991"/>
                  </a:cubicBezTo>
                  <a:lnTo>
                    <a:pt x="1609" y="1991"/>
                  </a:lnTo>
                  <a:cubicBezTo>
                    <a:pt x="1613" y="1989"/>
                    <a:pt x="1617" y="1987"/>
                    <a:pt x="1621" y="1985"/>
                  </a:cubicBezTo>
                  <a:lnTo>
                    <a:pt x="1621" y="1985"/>
                  </a:lnTo>
                  <a:cubicBezTo>
                    <a:pt x="1623" y="1984"/>
                    <a:pt x="1626" y="1983"/>
                    <a:pt x="1628" y="1982"/>
                  </a:cubicBezTo>
                  <a:lnTo>
                    <a:pt x="1628" y="1982"/>
                  </a:lnTo>
                  <a:cubicBezTo>
                    <a:pt x="1633" y="1980"/>
                    <a:pt x="1638" y="1978"/>
                    <a:pt x="1643" y="1976"/>
                  </a:cubicBezTo>
                  <a:lnTo>
                    <a:pt x="1643" y="1976"/>
                  </a:lnTo>
                  <a:cubicBezTo>
                    <a:pt x="1645" y="1975"/>
                    <a:pt x="1646" y="1974"/>
                    <a:pt x="1648" y="1974"/>
                  </a:cubicBezTo>
                  <a:lnTo>
                    <a:pt x="1648" y="1974"/>
                  </a:lnTo>
                  <a:cubicBezTo>
                    <a:pt x="1655" y="1971"/>
                    <a:pt x="1661" y="1968"/>
                    <a:pt x="1669" y="1966"/>
                  </a:cubicBezTo>
                  <a:lnTo>
                    <a:pt x="1669" y="1966"/>
                  </a:lnTo>
                  <a:cubicBezTo>
                    <a:pt x="1669" y="1966"/>
                    <a:pt x="1670" y="1966"/>
                    <a:pt x="1671" y="1965"/>
                  </a:cubicBezTo>
                  <a:lnTo>
                    <a:pt x="1671" y="1965"/>
                  </a:lnTo>
                  <a:cubicBezTo>
                    <a:pt x="1677" y="1963"/>
                    <a:pt x="1684" y="1961"/>
                    <a:pt x="1690" y="1959"/>
                  </a:cubicBezTo>
                  <a:lnTo>
                    <a:pt x="1690" y="1959"/>
                  </a:lnTo>
                  <a:cubicBezTo>
                    <a:pt x="1692" y="1958"/>
                    <a:pt x="1695" y="1958"/>
                    <a:pt x="1697" y="1957"/>
                  </a:cubicBezTo>
                  <a:lnTo>
                    <a:pt x="1697" y="1957"/>
                  </a:lnTo>
                  <a:cubicBezTo>
                    <a:pt x="1702" y="1955"/>
                    <a:pt x="1707" y="1954"/>
                    <a:pt x="1712" y="1953"/>
                  </a:cubicBezTo>
                  <a:lnTo>
                    <a:pt x="1712" y="1953"/>
                  </a:lnTo>
                  <a:cubicBezTo>
                    <a:pt x="1714" y="1952"/>
                    <a:pt x="1717" y="1951"/>
                    <a:pt x="1720" y="1950"/>
                  </a:cubicBezTo>
                  <a:lnTo>
                    <a:pt x="1720" y="1950"/>
                  </a:lnTo>
                  <a:cubicBezTo>
                    <a:pt x="1724" y="1949"/>
                    <a:pt x="1729" y="1948"/>
                    <a:pt x="1734" y="1947"/>
                  </a:cubicBezTo>
                  <a:lnTo>
                    <a:pt x="1734" y="1947"/>
                  </a:lnTo>
                  <a:cubicBezTo>
                    <a:pt x="1737" y="1946"/>
                    <a:pt x="1740" y="1945"/>
                    <a:pt x="1743" y="1945"/>
                  </a:cubicBezTo>
                  <a:lnTo>
                    <a:pt x="1743" y="1945"/>
                  </a:lnTo>
                  <a:cubicBezTo>
                    <a:pt x="1748" y="1944"/>
                    <a:pt x="1753" y="1943"/>
                    <a:pt x="1757" y="1942"/>
                  </a:cubicBezTo>
                  <a:lnTo>
                    <a:pt x="1757" y="1942"/>
                  </a:lnTo>
                  <a:cubicBezTo>
                    <a:pt x="1760" y="1942"/>
                    <a:pt x="1764" y="1941"/>
                    <a:pt x="1766" y="1941"/>
                  </a:cubicBezTo>
                  <a:lnTo>
                    <a:pt x="1766" y="1941"/>
                  </a:lnTo>
                  <a:cubicBezTo>
                    <a:pt x="1771" y="1940"/>
                    <a:pt x="1776" y="1939"/>
                    <a:pt x="1781" y="1938"/>
                  </a:cubicBezTo>
                  <a:lnTo>
                    <a:pt x="1781" y="1938"/>
                  </a:lnTo>
                  <a:cubicBezTo>
                    <a:pt x="1784" y="1937"/>
                    <a:pt x="1787" y="1937"/>
                    <a:pt x="1790" y="1937"/>
                  </a:cubicBezTo>
                  <a:lnTo>
                    <a:pt x="1790" y="1937"/>
                  </a:lnTo>
                  <a:cubicBezTo>
                    <a:pt x="1795" y="1936"/>
                    <a:pt x="1801" y="1936"/>
                    <a:pt x="1806" y="1935"/>
                  </a:cubicBezTo>
                  <a:lnTo>
                    <a:pt x="1806" y="1935"/>
                  </a:lnTo>
                  <a:cubicBezTo>
                    <a:pt x="1809" y="1935"/>
                    <a:pt x="1812" y="1935"/>
                    <a:pt x="1815" y="1934"/>
                  </a:cubicBezTo>
                  <a:lnTo>
                    <a:pt x="1815" y="1934"/>
                  </a:lnTo>
                  <a:cubicBezTo>
                    <a:pt x="1816" y="1934"/>
                    <a:pt x="1816" y="1934"/>
                    <a:pt x="1817" y="1934"/>
                  </a:cubicBezTo>
                  <a:lnTo>
                    <a:pt x="1817" y="1934"/>
                  </a:lnTo>
                  <a:cubicBezTo>
                    <a:pt x="1822" y="1933"/>
                    <a:pt x="1827" y="1933"/>
                    <a:pt x="1831" y="1933"/>
                  </a:cubicBezTo>
                  <a:lnTo>
                    <a:pt x="1831" y="1933"/>
                  </a:lnTo>
                  <a:cubicBezTo>
                    <a:pt x="1834" y="1932"/>
                    <a:pt x="1837" y="1932"/>
                    <a:pt x="1840" y="1932"/>
                  </a:cubicBezTo>
                  <a:lnTo>
                    <a:pt x="1840" y="1932"/>
                  </a:lnTo>
                  <a:cubicBezTo>
                    <a:pt x="1849" y="1931"/>
                    <a:pt x="1857" y="1931"/>
                    <a:pt x="1866" y="1930"/>
                  </a:cubicBezTo>
                  <a:lnTo>
                    <a:pt x="1866" y="1930"/>
                  </a:lnTo>
                  <a:cubicBezTo>
                    <a:pt x="1988" y="1926"/>
                    <a:pt x="2124" y="1950"/>
                    <a:pt x="2251" y="1999"/>
                  </a:cubicBezTo>
                  <a:lnTo>
                    <a:pt x="2251" y="1999"/>
                  </a:lnTo>
                  <a:cubicBezTo>
                    <a:pt x="2259" y="2002"/>
                    <a:pt x="2268" y="2005"/>
                    <a:pt x="2276" y="2008"/>
                  </a:cubicBezTo>
                  <a:lnTo>
                    <a:pt x="2276" y="2008"/>
                  </a:lnTo>
                  <a:cubicBezTo>
                    <a:pt x="2411" y="2064"/>
                    <a:pt x="2507" y="2136"/>
                    <a:pt x="2549" y="2212"/>
                  </a:cubicBezTo>
                  <a:lnTo>
                    <a:pt x="2549" y="2212"/>
                  </a:lnTo>
                  <a:cubicBezTo>
                    <a:pt x="2594" y="2295"/>
                    <a:pt x="2574" y="2379"/>
                    <a:pt x="2490" y="2454"/>
                  </a:cubicBezTo>
                  <a:lnTo>
                    <a:pt x="2490" y="2454"/>
                  </a:lnTo>
                  <a:cubicBezTo>
                    <a:pt x="2477" y="2465"/>
                    <a:pt x="2463" y="2476"/>
                    <a:pt x="2445" y="2488"/>
                  </a:cubicBezTo>
                  <a:lnTo>
                    <a:pt x="2445" y="2488"/>
                  </a:lnTo>
                  <a:cubicBezTo>
                    <a:pt x="2372" y="2538"/>
                    <a:pt x="2256" y="2590"/>
                    <a:pt x="2117" y="2633"/>
                  </a:cubicBezTo>
                  <a:lnTo>
                    <a:pt x="2117" y="2633"/>
                  </a:lnTo>
                  <a:cubicBezTo>
                    <a:pt x="2080" y="2645"/>
                    <a:pt x="2058" y="2667"/>
                    <a:pt x="2057" y="2693"/>
                  </a:cubicBezTo>
                  <a:lnTo>
                    <a:pt x="2057" y="2693"/>
                  </a:lnTo>
                  <a:cubicBezTo>
                    <a:pt x="2057" y="2719"/>
                    <a:pt x="2079" y="2743"/>
                    <a:pt x="2115" y="2759"/>
                  </a:cubicBezTo>
                  <a:lnTo>
                    <a:pt x="3300" y="3245"/>
                  </a:lnTo>
                  <a:lnTo>
                    <a:pt x="3523" y="3044"/>
                  </a:lnTo>
                </a:path>
              </a:pathLst>
            </a:custGeom>
            <a:solidFill>
              <a:srgbClr val="41B6E6"/>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101820"/>
                </a:solidFill>
                <a:effectLst/>
                <a:uLnTx/>
                <a:uFillTx/>
              </a:endParaRPr>
            </a:p>
          </p:txBody>
        </p:sp>
        <p:sp>
          <p:nvSpPr>
            <p:cNvPr id="8" name="Freeform 43">
              <a:extLst>
                <a:ext uri="{FF2B5EF4-FFF2-40B4-BE49-F238E27FC236}">
                  <a16:creationId xmlns:a16="http://schemas.microsoft.com/office/drawing/2014/main" id="{61F056FD-2229-4A27-8155-0B97969528DF}"/>
                </a:ext>
              </a:extLst>
            </p:cNvPr>
            <p:cNvSpPr>
              <a:spLocks noChangeArrowheads="1"/>
            </p:cNvSpPr>
            <p:nvPr/>
          </p:nvSpPr>
          <p:spPr bwMode="auto">
            <a:xfrm>
              <a:off x="2702031" y="2865562"/>
              <a:ext cx="3364841" cy="2021652"/>
            </a:xfrm>
            <a:custGeom>
              <a:avLst/>
              <a:gdLst>
                <a:gd name="T0" fmla="*/ 5403 w 5404"/>
                <a:gd name="T1" fmla="*/ 1356 h 3247"/>
                <a:gd name="T2" fmla="*/ 4218 w 5404"/>
                <a:gd name="T3" fmla="*/ 870 h 3247"/>
                <a:gd name="T4" fmla="*/ 4197 w 5404"/>
                <a:gd name="T5" fmla="*/ 860 h 3247"/>
                <a:gd name="T6" fmla="*/ 4125 w 5404"/>
                <a:gd name="T7" fmla="*/ 763 h 3247"/>
                <a:gd name="T8" fmla="*/ 4201 w 5404"/>
                <a:gd name="T9" fmla="*/ 674 h 3247"/>
                <a:gd name="T10" fmla="*/ 4222 w 5404"/>
                <a:gd name="T11" fmla="*/ 666 h 3247"/>
                <a:gd name="T12" fmla="*/ 4280 w 5404"/>
                <a:gd name="T13" fmla="*/ 647 h 3247"/>
                <a:gd name="T14" fmla="*/ 4569 w 5404"/>
                <a:gd name="T15" fmla="*/ 501 h 3247"/>
                <a:gd name="T16" fmla="*/ 4620 w 5404"/>
                <a:gd name="T17" fmla="*/ 297 h 3247"/>
                <a:gd name="T18" fmla="*/ 4379 w 5404"/>
                <a:gd name="T19" fmla="*/ 120 h 3247"/>
                <a:gd name="T20" fmla="*/ 4018 w 5404"/>
                <a:gd name="T21" fmla="*/ 50 h 3247"/>
                <a:gd name="T22" fmla="*/ 3726 w 5404"/>
                <a:gd name="T23" fmla="*/ 155 h 3247"/>
                <a:gd name="T24" fmla="*/ 3596 w 5404"/>
                <a:gd name="T25" fmla="*/ 410 h 3247"/>
                <a:gd name="T26" fmla="*/ 3482 w 5404"/>
                <a:gd name="T27" fmla="*/ 501 h 3247"/>
                <a:gd name="T28" fmla="*/ 3433 w 5404"/>
                <a:gd name="T29" fmla="*/ 509 h 3247"/>
                <a:gd name="T30" fmla="*/ 3288 w 5404"/>
                <a:gd name="T31" fmla="*/ 487 h 3247"/>
                <a:gd name="T32" fmla="*/ 0 w 5404"/>
                <a:gd name="T33" fmla="*/ 1889 h 3247"/>
                <a:gd name="T34" fmla="*/ 4055 w 5404"/>
                <a:gd name="T35" fmla="*/ 2567 h 3247"/>
                <a:gd name="T36" fmla="*/ 4062 w 5404"/>
                <a:gd name="T37" fmla="*/ 2497 h 3247"/>
                <a:gd name="T38" fmla="*/ 3962 w 5404"/>
                <a:gd name="T39" fmla="*/ 2451 h 3247"/>
                <a:gd name="T40" fmla="*/ 3522 w 5404"/>
                <a:gd name="T41" fmla="*/ 2363 h 3247"/>
                <a:gd name="T42" fmla="*/ 3493 w 5404"/>
                <a:gd name="T43" fmla="*/ 2352 h 3247"/>
                <a:gd name="T44" fmla="*/ 3266 w 5404"/>
                <a:gd name="T45" fmla="*/ 2137 h 3247"/>
                <a:gd name="T46" fmla="*/ 3265 w 5404"/>
                <a:gd name="T47" fmla="*/ 2134 h 3247"/>
                <a:gd name="T48" fmla="*/ 3265 w 5404"/>
                <a:gd name="T49" fmla="*/ 2130 h 3247"/>
                <a:gd name="T50" fmla="*/ 3264 w 5404"/>
                <a:gd name="T51" fmla="*/ 2120 h 3247"/>
                <a:gd name="T52" fmla="*/ 3263 w 5404"/>
                <a:gd name="T53" fmla="*/ 2109 h 3247"/>
                <a:gd name="T54" fmla="*/ 3263 w 5404"/>
                <a:gd name="T55" fmla="*/ 2108 h 3247"/>
                <a:gd name="T56" fmla="*/ 3359 w 5404"/>
                <a:gd name="T57" fmla="*/ 1912 h 3247"/>
                <a:gd name="T58" fmla="*/ 3375 w 5404"/>
                <a:gd name="T59" fmla="*/ 1897 h 3247"/>
                <a:gd name="T60" fmla="*/ 4065 w 5404"/>
                <a:gd name="T61" fmla="*/ 1777 h 3247"/>
                <a:gd name="T62" fmla="*/ 4113 w 5404"/>
                <a:gd name="T63" fmla="*/ 1795 h 3247"/>
                <a:gd name="T64" fmla="*/ 4436 w 5404"/>
                <a:gd name="T65" fmla="*/ 2027 h 3247"/>
                <a:gd name="T66" fmla="*/ 4539 w 5404"/>
                <a:gd name="T67" fmla="*/ 2066 h 3247"/>
                <a:gd name="T68" fmla="*/ 4648 w 5404"/>
                <a:gd name="T69" fmla="*/ 2035 h 3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04" h="3247">
                  <a:moveTo>
                    <a:pt x="4648" y="2035"/>
                  </a:moveTo>
                  <a:lnTo>
                    <a:pt x="5403" y="1356"/>
                  </a:lnTo>
                  <a:lnTo>
                    <a:pt x="4218" y="870"/>
                  </a:lnTo>
                  <a:lnTo>
                    <a:pt x="4218" y="870"/>
                  </a:lnTo>
                  <a:cubicBezTo>
                    <a:pt x="4210" y="867"/>
                    <a:pt x="4203" y="863"/>
                    <a:pt x="4197" y="860"/>
                  </a:cubicBezTo>
                  <a:lnTo>
                    <a:pt x="4197" y="860"/>
                  </a:lnTo>
                  <a:cubicBezTo>
                    <a:pt x="4150" y="835"/>
                    <a:pt x="4123" y="800"/>
                    <a:pt x="4125" y="763"/>
                  </a:cubicBezTo>
                  <a:lnTo>
                    <a:pt x="4125" y="763"/>
                  </a:lnTo>
                  <a:cubicBezTo>
                    <a:pt x="4125" y="727"/>
                    <a:pt x="4153" y="695"/>
                    <a:pt x="4201" y="674"/>
                  </a:cubicBezTo>
                  <a:lnTo>
                    <a:pt x="4201" y="674"/>
                  </a:lnTo>
                  <a:cubicBezTo>
                    <a:pt x="4208" y="671"/>
                    <a:pt x="4214" y="669"/>
                    <a:pt x="4222" y="666"/>
                  </a:cubicBezTo>
                  <a:lnTo>
                    <a:pt x="4222" y="666"/>
                  </a:lnTo>
                  <a:cubicBezTo>
                    <a:pt x="4242" y="660"/>
                    <a:pt x="4261" y="654"/>
                    <a:pt x="4280" y="647"/>
                  </a:cubicBezTo>
                  <a:lnTo>
                    <a:pt x="4280" y="647"/>
                  </a:lnTo>
                  <a:cubicBezTo>
                    <a:pt x="4412" y="601"/>
                    <a:pt x="4517" y="548"/>
                    <a:pt x="4569" y="501"/>
                  </a:cubicBezTo>
                  <a:lnTo>
                    <a:pt x="4569" y="501"/>
                  </a:lnTo>
                  <a:cubicBezTo>
                    <a:pt x="4640" y="437"/>
                    <a:pt x="4658" y="367"/>
                    <a:pt x="4620" y="297"/>
                  </a:cubicBezTo>
                  <a:lnTo>
                    <a:pt x="4620" y="297"/>
                  </a:lnTo>
                  <a:cubicBezTo>
                    <a:pt x="4583" y="232"/>
                    <a:pt x="4498" y="169"/>
                    <a:pt x="4379" y="120"/>
                  </a:cubicBezTo>
                  <a:lnTo>
                    <a:pt x="4379" y="120"/>
                  </a:lnTo>
                  <a:cubicBezTo>
                    <a:pt x="4260" y="71"/>
                    <a:pt x="4132" y="46"/>
                    <a:pt x="4018" y="50"/>
                  </a:cubicBezTo>
                  <a:lnTo>
                    <a:pt x="4018" y="50"/>
                  </a:lnTo>
                  <a:cubicBezTo>
                    <a:pt x="3898" y="54"/>
                    <a:pt x="3797" y="91"/>
                    <a:pt x="3726" y="155"/>
                  </a:cubicBezTo>
                  <a:lnTo>
                    <a:pt x="3726" y="155"/>
                  </a:lnTo>
                  <a:cubicBezTo>
                    <a:pt x="3665" y="209"/>
                    <a:pt x="3616" y="304"/>
                    <a:pt x="3596" y="410"/>
                  </a:cubicBezTo>
                  <a:lnTo>
                    <a:pt x="3596" y="410"/>
                  </a:lnTo>
                  <a:cubicBezTo>
                    <a:pt x="3588" y="451"/>
                    <a:pt x="3545" y="485"/>
                    <a:pt x="3482" y="501"/>
                  </a:cubicBezTo>
                  <a:lnTo>
                    <a:pt x="3482" y="501"/>
                  </a:lnTo>
                  <a:cubicBezTo>
                    <a:pt x="3466" y="505"/>
                    <a:pt x="3450" y="507"/>
                    <a:pt x="3433" y="509"/>
                  </a:cubicBezTo>
                  <a:lnTo>
                    <a:pt x="3433" y="509"/>
                  </a:lnTo>
                  <a:cubicBezTo>
                    <a:pt x="3384" y="513"/>
                    <a:pt x="3332" y="506"/>
                    <a:pt x="3288" y="487"/>
                  </a:cubicBezTo>
                  <a:lnTo>
                    <a:pt x="3288" y="487"/>
                  </a:lnTo>
                  <a:lnTo>
                    <a:pt x="2103" y="0"/>
                  </a:lnTo>
                  <a:lnTo>
                    <a:pt x="0" y="1889"/>
                  </a:lnTo>
                  <a:lnTo>
                    <a:pt x="3300" y="3246"/>
                  </a:lnTo>
                  <a:lnTo>
                    <a:pt x="4055" y="2567"/>
                  </a:lnTo>
                  <a:lnTo>
                    <a:pt x="4055" y="2567"/>
                  </a:lnTo>
                  <a:cubicBezTo>
                    <a:pt x="4078" y="2546"/>
                    <a:pt x="4081" y="2520"/>
                    <a:pt x="4062" y="2497"/>
                  </a:cubicBezTo>
                  <a:lnTo>
                    <a:pt x="4062" y="2497"/>
                  </a:lnTo>
                  <a:cubicBezTo>
                    <a:pt x="4043" y="2473"/>
                    <a:pt x="4006" y="2456"/>
                    <a:pt x="3962" y="2451"/>
                  </a:cubicBezTo>
                  <a:lnTo>
                    <a:pt x="3962" y="2451"/>
                  </a:lnTo>
                  <a:cubicBezTo>
                    <a:pt x="3787" y="2434"/>
                    <a:pt x="3630" y="2402"/>
                    <a:pt x="3522" y="2363"/>
                  </a:cubicBezTo>
                  <a:lnTo>
                    <a:pt x="3522" y="2363"/>
                  </a:lnTo>
                  <a:cubicBezTo>
                    <a:pt x="3512" y="2360"/>
                    <a:pt x="3502" y="2356"/>
                    <a:pt x="3493" y="2352"/>
                  </a:cubicBezTo>
                  <a:lnTo>
                    <a:pt x="3493" y="2352"/>
                  </a:lnTo>
                  <a:cubicBezTo>
                    <a:pt x="3362" y="2298"/>
                    <a:pt x="3283" y="2224"/>
                    <a:pt x="3266" y="2137"/>
                  </a:cubicBezTo>
                  <a:lnTo>
                    <a:pt x="3266" y="2137"/>
                  </a:lnTo>
                  <a:cubicBezTo>
                    <a:pt x="3266" y="2136"/>
                    <a:pt x="3265" y="2135"/>
                    <a:pt x="3265" y="2134"/>
                  </a:cubicBezTo>
                  <a:lnTo>
                    <a:pt x="3265" y="2134"/>
                  </a:lnTo>
                  <a:cubicBezTo>
                    <a:pt x="3265" y="2133"/>
                    <a:pt x="3265" y="2131"/>
                    <a:pt x="3265" y="2130"/>
                  </a:cubicBezTo>
                  <a:lnTo>
                    <a:pt x="3265" y="2130"/>
                  </a:lnTo>
                  <a:cubicBezTo>
                    <a:pt x="3264" y="2126"/>
                    <a:pt x="3264" y="2124"/>
                    <a:pt x="3264" y="2120"/>
                  </a:cubicBezTo>
                  <a:lnTo>
                    <a:pt x="3264" y="2120"/>
                  </a:lnTo>
                  <a:cubicBezTo>
                    <a:pt x="3263" y="2117"/>
                    <a:pt x="3263" y="2113"/>
                    <a:pt x="3263" y="2109"/>
                  </a:cubicBezTo>
                  <a:lnTo>
                    <a:pt x="3263" y="2109"/>
                  </a:lnTo>
                  <a:lnTo>
                    <a:pt x="3263" y="2108"/>
                  </a:lnTo>
                  <a:lnTo>
                    <a:pt x="3263" y="2108"/>
                  </a:lnTo>
                  <a:cubicBezTo>
                    <a:pt x="3261" y="2044"/>
                    <a:pt x="3293" y="1977"/>
                    <a:pt x="3359" y="1912"/>
                  </a:cubicBezTo>
                  <a:lnTo>
                    <a:pt x="3359" y="1912"/>
                  </a:lnTo>
                  <a:cubicBezTo>
                    <a:pt x="3364" y="1907"/>
                    <a:pt x="3369" y="1902"/>
                    <a:pt x="3375" y="1897"/>
                  </a:cubicBezTo>
                  <a:lnTo>
                    <a:pt x="3375" y="1897"/>
                  </a:lnTo>
                  <a:cubicBezTo>
                    <a:pt x="3548" y="1741"/>
                    <a:pt x="3821" y="1695"/>
                    <a:pt x="4065" y="1777"/>
                  </a:cubicBezTo>
                  <a:lnTo>
                    <a:pt x="4065" y="1777"/>
                  </a:lnTo>
                  <a:cubicBezTo>
                    <a:pt x="4081" y="1782"/>
                    <a:pt x="4097" y="1788"/>
                    <a:pt x="4113" y="1795"/>
                  </a:cubicBezTo>
                  <a:lnTo>
                    <a:pt x="4113" y="1795"/>
                  </a:lnTo>
                  <a:cubicBezTo>
                    <a:pt x="4218" y="1838"/>
                    <a:pt x="4335" y="1922"/>
                    <a:pt x="4436" y="2027"/>
                  </a:cubicBezTo>
                  <a:lnTo>
                    <a:pt x="4436" y="2027"/>
                  </a:lnTo>
                  <a:cubicBezTo>
                    <a:pt x="4457" y="2049"/>
                    <a:pt x="4496" y="2063"/>
                    <a:pt x="4539" y="2066"/>
                  </a:cubicBezTo>
                  <a:lnTo>
                    <a:pt x="4539" y="2066"/>
                  </a:lnTo>
                  <a:cubicBezTo>
                    <a:pt x="4583" y="2067"/>
                    <a:pt x="4624" y="2056"/>
                    <a:pt x="4648" y="2035"/>
                  </a:cubicBezTo>
                </a:path>
              </a:pathLst>
            </a:custGeom>
            <a:solidFill>
              <a:srgbClr val="78BE2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101820"/>
                </a:solidFill>
                <a:effectLst/>
                <a:uLnTx/>
                <a:uFillTx/>
              </a:endParaRPr>
            </a:p>
          </p:txBody>
        </p:sp>
        <p:sp>
          <p:nvSpPr>
            <p:cNvPr id="9" name="Freeform 44">
              <a:extLst>
                <a:ext uri="{FF2B5EF4-FFF2-40B4-BE49-F238E27FC236}">
                  <a16:creationId xmlns:a16="http://schemas.microsoft.com/office/drawing/2014/main" id="{668B09F3-8347-4A7D-BB4E-A4FD5E458C78}"/>
                </a:ext>
              </a:extLst>
            </p:cNvPr>
            <p:cNvSpPr>
              <a:spLocks noChangeArrowheads="1"/>
            </p:cNvSpPr>
            <p:nvPr/>
          </p:nvSpPr>
          <p:spPr bwMode="auto">
            <a:xfrm>
              <a:off x="2689956" y="4030554"/>
              <a:ext cx="4153176" cy="2419938"/>
            </a:xfrm>
            <a:custGeom>
              <a:avLst/>
              <a:gdLst>
                <a:gd name="T0" fmla="*/ 3279 w 6668"/>
                <a:gd name="T1" fmla="*/ 1348 h 3886"/>
                <a:gd name="T2" fmla="*/ 0 w 6668"/>
                <a:gd name="T3" fmla="*/ 0 h 3886"/>
                <a:gd name="T4" fmla="*/ 0 w 6668"/>
                <a:gd name="T5" fmla="*/ 1048 h 3886"/>
                <a:gd name="T6" fmla="*/ 6667 w 6668"/>
                <a:gd name="T7" fmla="*/ 3885 h 3886"/>
                <a:gd name="T8" fmla="*/ 6667 w 6668"/>
                <a:gd name="T9" fmla="*/ 2740 h 3886"/>
                <a:gd name="T10" fmla="*/ 3279 w 6668"/>
                <a:gd name="T11" fmla="*/ 1348 h 3886"/>
              </a:gdLst>
              <a:ahLst/>
              <a:cxnLst>
                <a:cxn ang="0">
                  <a:pos x="T0" y="T1"/>
                </a:cxn>
                <a:cxn ang="0">
                  <a:pos x="T2" y="T3"/>
                </a:cxn>
                <a:cxn ang="0">
                  <a:pos x="T4" y="T5"/>
                </a:cxn>
                <a:cxn ang="0">
                  <a:pos x="T6" y="T7"/>
                </a:cxn>
                <a:cxn ang="0">
                  <a:pos x="T8" y="T9"/>
                </a:cxn>
                <a:cxn ang="0">
                  <a:pos x="T10" y="T11"/>
                </a:cxn>
              </a:cxnLst>
              <a:rect l="0" t="0" r="r" b="b"/>
              <a:pathLst>
                <a:path w="6668" h="3886">
                  <a:moveTo>
                    <a:pt x="3279" y="1348"/>
                  </a:moveTo>
                  <a:lnTo>
                    <a:pt x="0" y="0"/>
                  </a:lnTo>
                  <a:lnTo>
                    <a:pt x="0" y="1048"/>
                  </a:lnTo>
                  <a:lnTo>
                    <a:pt x="6667" y="3885"/>
                  </a:lnTo>
                  <a:lnTo>
                    <a:pt x="6667" y="2740"/>
                  </a:lnTo>
                  <a:lnTo>
                    <a:pt x="3279" y="1348"/>
                  </a:lnTo>
                </a:path>
              </a:pathLst>
            </a:custGeom>
            <a:solidFill>
              <a:srgbClr val="B97000"/>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101820"/>
                </a:solidFill>
                <a:effectLst/>
                <a:uLnTx/>
                <a:uFillTx/>
              </a:endParaRPr>
            </a:p>
          </p:txBody>
        </p:sp>
        <p:sp>
          <p:nvSpPr>
            <p:cNvPr id="10" name="Freeform 45">
              <a:extLst>
                <a:ext uri="{FF2B5EF4-FFF2-40B4-BE49-F238E27FC236}">
                  <a16:creationId xmlns:a16="http://schemas.microsoft.com/office/drawing/2014/main" id="{4B2CAA0B-FEDE-4081-BFCA-29BA0A05C7F1}"/>
                </a:ext>
              </a:extLst>
            </p:cNvPr>
            <p:cNvSpPr>
              <a:spLocks noChangeArrowheads="1"/>
            </p:cNvSpPr>
            <p:nvPr/>
          </p:nvSpPr>
          <p:spPr bwMode="auto">
            <a:xfrm>
              <a:off x="6855545" y="3373267"/>
              <a:ext cx="2647925" cy="3090158"/>
            </a:xfrm>
            <a:custGeom>
              <a:avLst/>
              <a:gdLst>
                <a:gd name="T0" fmla="*/ 0 w 4250"/>
                <a:gd name="T1" fmla="*/ 3815 h 4961"/>
                <a:gd name="T2" fmla="*/ 0 w 4250"/>
                <a:gd name="T3" fmla="*/ 4960 h 4961"/>
                <a:gd name="T4" fmla="*/ 4249 w 4250"/>
                <a:gd name="T5" fmla="*/ 1086 h 4961"/>
                <a:gd name="T6" fmla="*/ 4244 w 4250"/>
                <a:gd name="T7" fmla="*/ 0 h 4961"/>
                <a:gd name="T8" fmla="*/ 0 w 4250"/>
                <a:gd name="T9" fmla="*/ 3815 h 4961"/>
              </a:gdLst>
              <a:ahLst/>
              <a:cxnLst>
                <a:cxn ang="0">
                  <a:pos x="T0" y="T1"/>
                </a:cxn>
                <a:cxn ang="0">
                  <a:pos x="T2" y="T3"/>
                </a:cxn>
                <a:cxn ang="0">
                  <a:pos x="T4" y="T5"/>
                </a:cxn>
                <a:cxn ang="0">
                  <a:pos x="T6" y="T7"/>
                </a:cxn>
                <a:cxn ang="0">
                  <a:pos x="T8" y="T9"/>
                </a:cxn>
              </a:cxnLst>
              <a:rect l="0" t="0" r="r" b="b"/>
              <a:pathLst>
                <a:path w="4250" h="4961">
                  <a:moveTo>
                    <a:pt x="0" y="3815"/>
                  </a:moveTo>
                  <a:lnTo>
                    <a:pt x="0" y="4960"/>
                  </a:lnTo>
                  <a:lnTo>
                    <a:pt x="4249" y="1086"/>
                  </a:lnTo>
                  <a:lnTo>
                    <a:pt x="4244" y="0"/>
                  </a:lnTo>
                  <a:lnTo>
                    <a:pt x="0" y="3815"/>
                  </a:lnTo>
                </a:path>
              </a:pathLst>
            </a:custGeom>
            <a:solidFill>
              <a:sysClr val="window" lastClr="FFFFFF">
                <a:lumMod val="95000"/>
              </a:sys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101820"/>
                </a:solidFill>
                <a:effectLst/>
                <a:uLnTx/>
                <a:uFillTx/>
              </a:endParaRPr>
            </a:p>
          </p:txBody>
        </p:sp>
        <p:sp>
          <p:nvSpPr>
            <p:cNvPr id="11" name="Freeform 46">
              <a:extLst>
                <a:ext uri="{FF2B5EF4-FFF2-40B4-BE49-F238E27FC236}">
                  <a16:creationId xmlns:a16="http://schemas.microsoft.com/office/drawing/2014/main" id="{FEE782FD-9034-4750-A293-43A24D106308}"/>
                </a:ext>
              </a:extLst>
            </p:cNvPr>
            <p:cNvSpPr>
              <a:spLocks noChangeArrowheads="1"/>
            </p:cNvSpPr>
            <p:nvPr/>
          </p:nvSpPr>
          <p:spPr bwMode="auto">
            <a:xfrm>
              <a:off x="758950" y="1522768"/>
              <a:ext cx="568591" cy="362579"/>
            </a:xfrm>
            <a:custGeom>
              <a:avLst/>
              <a:gdLst>
                <a:gd name="T0" fmla="*/ 343 w 911"/>
                <a:gd name="T1" fmla="*/ 318 h 581"/>
                <a:gd name="T2" fmla="*/ 358 w 911"/>
                <a:gd name="T3" fmla="*/ 329 h 581"/>
                <a:gd name="T4" fmla="*/ 348 w 911"/>
                <a:gd name="T5" fmla="*/ 291 h 581"/>
                <a:gd name="T6" fmla="*/ 398 w 911"/>
                <a:gd name="T7" fmla="*/ 372 h 581"/>
                <a:gd name="T8" fmla="*/ 383 w 911"/>
                <a:gd name="T9" fmla="*/ 418 h 581"/>
                <a:gd name="T10" fmla="*/ 407 w 911"/>
                <a:gd name="T11" fmla="*/ 390 h 581"/>
                <a:gd name="T12" fmla="*/ 398 w 911"/>
                <a:gd name="T13" fmla="*/ 372 h 581"/>
                <a:gd name="T14" fmla="*/ 538 w 911"/>
                <a:gd name="T15" fmla="*/ 477 h 581"/>
                <a:gd name="T16" fmla="*/ 579 w 911"/>
                <a:gd name="T17" fmla="*/ 477 h 581"/>
                <a:gd name="T18" fmla="*/ 418 w 911"/>
                <a:gd name="T19" fmla="*/ 426 h 581"/>
                <a:gd name="T20" fmla="*/ 383 w 911"/>
                <a:gd name="T21" fmla="*/ 440 h 581"/>
                <a:gd name="T22" fmla="*/ 362 w 911"/>
                <a:gd name="T23" fmla="*/ 440 h 581"/>
                <a:gd name="T24" fmla="*/ 326 w 911"/>
                <a:gd name="T25" fmla="*/ 425 h 581"/>
                <a:gd name="T26" fmla="*/ 337 w 911"/>
                <a:gd name="T27" fmla="*/ 385 h 581"/>
                <a:gd name="T28" fmla="*/ 362 w 911"/>
                <a:gd name="T29" fmla="*/ 418 h 581"/>
                <a:gd name="T30" fmla="*/ 348 w 911"/>
                <a:gd name="T31" fmla="*/ 356 h 581"/>
                <a:gd name="T32" fmla="*/ 318 w 911"/>
                <a:gd name="T33" fmla="*/ 332 h 581"/>
                <a:gd name="T34" fmla="*/ 318 w 911"/>
                <a:gd name="T35" fmla="*/ 290 h 581"/>
                <a:gd name="T36" fmla="*/ 347 w 911"/>
                <a:gd name="T37" fmla="*/ 268 h 581"/>
                <a:gd name="T38" fmla="*/ 383 w 911"/>
                <a:gd name="T39" fmla="*/ 264 h 581"/>
                <a:gd name="T40" fmla="*/ 415 w 911"/>
                <a:gd name="T41" fmla="*/ 275 h 581"/>
                <a:gd name="T42" fmla="*/ 430 w 911"/>
                <a:gd name="T43" fmla="*/ 310 h 581"/>
                <a:gd name="T44" fmla="*/ 396 w 911"/>
                <a:gd name="T45" fmla="*/ 292 h 581"/>
                <a:gd name="T46" fmla="*/ 399 w 911"/>
                <a:gd name="T47" fmla="*/ 342 h 581"/>
                <a:gd name="T48" fmla="*/ 430 w 911"/>
                <a:gd name="T49" fmla="*/ 366 h 581"/>
                <a:gd name="T50" fmla="*/ 430 w 911"/>
                <a:gd name="T51" fmla="*/ 410 h 581"/>
                <a:gd name="T52" fmla="*/ 227 w 911"/>
                <a:gd name="T53" fmla="*/ 353 h 581"/>
                <a:gd name="T54" fmla="*/ 517 w 911"/>
                <a:gd name="T55" fmla="*/ 353 h 581"/>
                <a:gd name="T56" fmla="*/ 206 w 911"/>
                <a:gd name="T57" fmla="*/ 0 h 581"/>
                <a:gd name="T58" fmla="*/ 186 w 911"/>
                <a:gd name="T59" fmla="*/ 84 h 581"/>
                <a:gd name="T60" fmla="*/ 869 w 911"/>
                <a:gd name="T61" fmla="*/ 42 h 581"/>
                <a:gd name="T62" fmla="*/ 786 w 911"/>
                <a:gd name="T63" fmla="*/ 435 h 581"/>
                <a:gd name="T64" fmla="*/ 869 w 911"/>
                <a:gd name="T65" fmla="*/ 456 h 581"/>
                <a:gd name="T66" fmla="*/ 869 w 911"/>
                <a:gd name="T67" fmla="*/ 0 h 581"/>
                <a:gd name="T68" fmla="*/ 662 w 911"/>
                <a:gd name="T69" fmla="*/ 187 h 581"/>
                <a:gd name="T70" fmla="*/ 704 w 911"/>
                <a:gd name="T71" fmla="*/ 187 h 581"/>
                <a:gd name="T72" fmla="*/ 683 w 911"/>
                <a:gd name="T73" fmla="*/ 456 h 581"/>
                <a:gd name="T74" fmla="*/ 625 w 911"/>
                <a:gd name="T75" fmla="*/ 539 h 581"/>
                <a:gd name="T76" fmla="*/ 124 w 911"/>
                <a:gd name="T77" fmla="*/ 518 h 581"/>
                <a:gd name="T78" fmla="*/ 41 w 911"/>
                <a:gd name="T79" fmla="*/ 245 h 581"/>
                <a:gd name="T80" fmla="*/ 124 w 911"/>
                <a:gd name="T81" fmla="*/ 187 h 581"/>
                <a:gd name="T82" fmla="*/ 625 w 911"/>
                <a:gd name="T83" fmla="*/ 166 h 581"/>
                <a:gd name="T84" fmla="*/ 683 w 911"/>
                <a:gd name="T85" fmla="*/ 249 h 581"/>
                <a:gd name="T86" fmla="*/ 683 w 911"/>
                <a:gd name="T87" fmla="*/ 539 h 581"/>
                <a:gd name="T88" fmla="*/ 683 w 911"/>
                <a:gd name="T89" fmla="*/ 498 h 581"/>
                <a:gd name="T90" fmla="*/ 61 w 911"/>
                <a:gd name="T91" fmla="*/ 539 h 581"/>
                <a:gd name="T92" fmla="*/ 61 w 911"/>
                <a:gd name="T93" fmla="*/ 498 h 581"/>
                <a:gd name="T94" fmla="*/ 61 w 911"/>
                <a:gd name="T95" fmla="*/ 539 h 581"/>
                <a:gd name="T96" fmla="*/ 82 w 911"/>
                <a:gd name="T97" fmla="*/ 187 h 581"/>
                <a:gd name="T98" fmla="*/ 41 w 911"/>
                <a:gd name="T99" fmla="*/ 187 h 581"/>
                <a:gd name="T100" fmla="*/ 41 w 911"/>
                <a:gd name="T101" fmla="*/ 125 h 581"/>
                <a:gd name="T102" fmla="*/ 41 w 911"/>
                <a:gd name="T103" fmla="*/ 580 h 581"/>
                <a:gd name="T104" fmla="*/ 745 w 911"/>
                <a:gd name="T105" fmla="*/ 166 h 581"/>
                <a:gd name="T106" fmla="*/ 186 w 911"/>
                <a:gd name="T107" fmla="*/ 208 h 581"/>
                <a:gd name="T108" fmla="*/ 186 w 911"/>
                <a:gd name="T109" fmla="*/ 249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1" h="581">
                  <a:moveTo>
                    <a:pt x="341" y="309"/>
                  </a:moveTo>
                  <a:lnTo>
                    <a:pt x="341" y="309"/>
                  </a:lnTo>
                  <a:cubicBezTo>
                    <a:pt x="341" y="312"/>
                    <a:pt x="342" y="315"/>
                    <a:pt x="343" y="318"/>
                  </a:cubicBezTo>
                  <a:lnTo>
                    <a:pt x="343" y="318"/>
                  </a:lnTo>
                  <a:cubicBezTo>
                    <a:pt x="344" y="321"/>
                    <a:pt x="347" y="323"/>
                    <a:pt x="349" y="325"/>
                  </a:cubicBezTo>
                  <a:lnTo>
                    <a:pt x="349" y="325"/>
                  </a:lnTo>
                  <a:cubicBezTo>
                    <a:pt x="352" y="327"/>
                    <a:pt x="354" y="328"/>
                    <a:pt x="358" y="329"/>
                  </a:cubicBezTo>
                  <a:lnTo>
                    <a:pt x="358" y="329"/>
                  </a:lnTo>
                  <a:cubicBezTo>
                    <a:pt x="360" y="330"/>
                    <a:pt x="361" y="331"/>
                    <a:pt x="362" y="331"/>
                  </a:cubicBezTo>
                  <a:lnTo>
                    <a:pt x="362" y="286"/>
                  </a:lnTo>
                  <a:lnTo>
                    <a:pt x="362" y="286"/>
                  </a:lnTo>
                  <a:cubicBezTo>
                    <a:pt x="356" y="287"/>
                    <a:pt x="352" y="288"/>
                    <a:pt x="348" y="291"/>
                  </a:cubicBezTo>
                  <a:lnTo>
                    <a:pt x="348" y="291"/>
                  </a:lnTo>
                  <a:cubicBezTo>
                    <a:pt x="343" y="294"/>
                    <a:pt x="341" y="300"/>
                    <a:pt x="341" y="309"/>
                  </a:cubicBezTo>
                  <a:close/>
                  <a:moveTo>
                    <a:pt x="398" y="372"/>
                  </a:moveTo>
                  <a:lnTo>
                    <a:pt x="398" y="372"/>
                  </a:lnTo>
                  <a:cubicBezTo>
                    <a:pt x="395" y="370"/>
                    <a:pt x="392" y="368"/>
                    <a:pt x="389" y="367"/>
                  </a:cubicBezTo>
                  <a:lnTo>
                    <a:pt x="389" y="367"/>
                  </a:lnTo>
                  <a:cubicBezTo>
                    <a:pt x="386" y="367"/>
                    <a:pt x="385" y="366"/>
                    <a:pt x="383" y="366"/>
                  </a:cubicBezTo>
                  <a:lnTo>
                    <a:pt x="383" y="418"/>
                  </a:lnTo>
                  <a:lnTo>
                    <a:pt x="383" y="418"/>
                  </a:lnTo>
                  <a:cubicBezTo>
                    <a:pt x="390" y="417"/>
                    <a:pt x="394" y="415"/>
                    <a:pt x="399" y="411"/>
                  </a:cubicBezTo>
                  <a:lnTo>
                    <a:pt x="399" y="411"/>
                  </a:lnTo>
                  <a:cubicBezTo>
                    <a:pt x="404" y="407"/>
                    <a:pt x="407" y="400"/>
                    <a:pt x="407" y="390"/>
                  </a:cubicBezTo>
                  <a:lnTo>
                    <a:pt x="407" y="390"/>
                  </a:lnTo>
                  <a:cubicBezTo>
                    <a:pt x="407" y="386"/>
                    <a:pt x="406" y="383"/>
                    <a:pt x="404" y="379"/>
                  </a:cubicBezTo>
                  <a:lnTo>
                    <a:pt x="404" y="379"/>
                  </a:lnTo>
                  <a:cubicBezTo>
                    <a:pt x="403" y="377"/>
                    <a:pt x="401" y="374"/>
                    <a:pt x="398" y="372"/>
                  </a:cubicBezTo>
                  <a:close/>
                  <a:moveTo>
                    <a:pt x="559" y="456"/>
                  </a:moveTo>
                  <a:lnTo>
                    <a:pt x="559" y="456"/>
                  </a:lnTo>
                  <a:cubicBezTo>
                    <a:pt x="547" y="456"/>
                    <a:pt x="538" y="465"/>
                    <a:pt x="538" y="477"/>
                  </a:cubicBezTo>
                  <a:lnTo>
                    <a:pt x="538" y="477"/>
                  </a:lnTo>
                  <a:cubicBezTo>
                    <a:pt x="538" y="488"/>
                    <a:pt x="547" y="498"/>
                    <a:pt x="559" y="498"/>
                  </a:cubicBezTo>
                  <a:lnTo>
                    <a:pt x="559" y="498"/>
                  </a:lnTo>
                  <a:cubicBezTo>
                    <a:pt x="569" y="498"/>
                    <a:pt x="579" y="488"/>
                    <a:pt x="579" y="477"/>
                  </a:cubicBezTo>
                  <a:lnTo>
                    <a:pt x="579" y="477"/>
                  </a:lnTo>
                  <a:cubicBezTo>
                    <a:pt x="579" y="465"/>
                    <a:pt x="569" y="456"/>
                    <a:pt x="559" y="456"/>
                  </a:cubicBezTo>
                  <a:close/>
                  <a:moveTo>
                    <a:pt x="430" y="410"/>
                  </a:moveTo>
                  <a:lnTo>
                    <a:pt x="430" y="410"/>
                  </a:lnTo>
                  <a:cubicBezTo>
                    <a:pt x="427" y="416"/>
                    <a:pt x="423" y="422"/>
                    <a:pt x="418" y="426"/>
                  </a:cubicBezTo>
                  <a:lnTo>
                    <a:pt x="418" y="426"/>
                  </a:lnTo>
                  <a:cubicBezTo>
                    <a:pt x="413" y="430"/>
                    <a:pt x="407" y="434"/>
                    <a:pt x="400" y="436"/>
                  </a:cubicBezTo>
                  <a:lnTo>
                    <a:pt x="400" y="436"/>
                  </a:lnTo>
                  <a:cubicBezTo>
                    <a:pt x="394" y="437"/>
                    <a:pt x="389" y="439"/>
                    <a:pt x="383" y="440"/>
                  </a:cubicBezTo>
                  <a:lnTo>
                    <a:pt x="383" y="456"/>
                  </a:lnTo>
                  <a:lnTo>
                    <a:pt x="362" y="456"/>
                  </a:lnTo>
                  <a:lnTo>
                    <a:pt x="362" y="440"/>
                  </a:lnTo>
                  <a:lnTo>
                    <a:pt x="362" y="440"/>
                  </a:lnTo>
                  <a:cubicBezTo>
                    <a:pt x="355" y="439"/>
                    <a:pt x="350" y="438"/>
                    <a:pt x="344" y="436"/>
                  </a:cubicBezTo>
                  <a:lnTo>
                    <a:pt x="344" y="436"/>
                  </a:lnTo>
                  <a:cubicBezTo>
                    <a:pt x="337" y="433"/>
                    <a:pt x="331" y="430"/>
                    <a:pt x="326" y="425"/>
                  </a:cubicBezTo>
                  <a:lnTo>
                    <a:pt x="326" y="425"/>
                  </a:lnTo>
                  <a:cubicBezTo>
                    <a:pt x="321" y="420"/>
                    <a:pt x="317" y="415"/>
                    <a:pt x="314" y="408"/>
                  </a:cubicBezTo>
                  <a:lnTo>
                    <a:pt x="314" y="408"/>
                  </a:lnTo>
                  <a:cubicBezTo>
                    <a:pt x="311" y="401"/>
                    <a:pt x="310" y="394"/>
                    <a:pt x="310" y="385"/>
                  </a:cubicBezTo>
                  <a:lnTo>
                    <a:pt x="337" y="385"/>
                  </a:lnTo>
                  <a:lnTo>
                    <a:pt x="337" y="385"/>
                  </a:lnTo>
                  <a:cubicBezTo>
                    <a:pt x="337" y="395"/>
                    <a:pt x="339" y="403"/>
                    <a:pt x="344" y="409"/>
                  </a:cubicBezTo>
                  <a:lnTo>
                    <a:pt x="344" y="409"/>
                  </a:lnTo>
                  <a:cubicBezTo>
                    <a:pt x="348" y="414"/>
                    <a:pt x="354" y="418"/>
                    <a:pt x="362" y="418"/>
                  </a:cubicBezTo>
                  <a:lnTo>
                    <a:pt x="362" y="361"/>
                  </a:lnTo>
                  <a:lnTo>
                    <a:pt x="362" y="361"/>
                  </a:lnTo>
                  <a:cubicBezTo>
                    <a:pt x="357" y="359"/>
                    <a:pt x="354" y="357"/>
                    <a:pt x="348" y="356"/>
                  </a:cubicBezTo>
                  <a:lnTo>
                    <a:pt x="348" y="356"/>
                  </a:lnTo>
                  <a:cubicBezTo>
                    <a:pt x="342" y="353"/>
                    <a:pt x="336" y="350"/>
                    <a:pt x="331" y="346"/>
                  </a:cubicBezTo>
                  <a:lnTo>
                    <a:pt x="331" y="346"/>
                  </a:lnTo>
                  <a:cubicBezTo>
                    <a:pt x="326" y="342"/>
                    <a:pt x="321" y="338"/>
                    <a:pt x="318" y="332"/>
                  </a:cubicBezTo>
                  <a:lnTo>
                    <a:pt x="318" y="332"/>
                  </a:lnTo>
                  <a:cubicBezTo>
                    <a:pt x="315" y="326"/>
                    <a:pt x="313" y="319"/>
                    <a:pt x="313" y="310"/>
                  </a:cubicBezTo>
                  <a:lnTo>
                    <a:pt x="313" y="310"/>
                  </a:lnTo>
                  <a:cubicBezTo>
                    <a:pt x="313" y="303"/>
                    <a:pt x="315" y="296"/>
                    <a:pt x="318" y="290"/>
                  </a:cubicBezTo>
                  <a:lnTo>
                    <a:pt x="318" y="290"/>
                  </a:lnTo>
                  <a:cubicBezTo>
                    <a:pt x="321" y="285"/>
                    <a:pt x="325" y="280"/>
                    <a:pt x="330" y="276"/>
                  </a:cubicBezTo>
                  <a:lnTo>
                    <a:pt x="330" y="276"/>
                  </a:lnTo>
                  <a:cubicBezTo>
                    <a:pt x="335" y="273"/>
                    <a:pt x="341" y="269"/>
                    <a:pt x="347" y="268"/>
                  </a:cubicBezTo>
                  <a:lnTo>
                    <a:pt x="347" y="268"/>
                  </a:lnTo>
                  <a:cubicBezTo>
                    <a:pt x="352" y="266"/>
                    <a:pt x="357" y="265"/>
                    <a:pt x="362" y="264"/>
                  </a:cubicBezTo>
                  <a:lnTo>
                    <a:pt x="362" y="249"/>
                  </a:lnTo>
                  <a:lnTo>
                    <a:pt x="383" y="249"/>
                  </a:lnTo>
                  <a:lnTo>
                    <a:pt x="383" y="264"/>
                  </a:lnTo>
                  <a:lnTo>
                    <a:pt x="383" y="264"/>
                  </a:lnTo>
                  <a:cubicBezTo>
                    <a:pt x="389" y="265"/>
                    <a:pt x="393" y="266"/>
                    <a:pt x="398" y="267"/>
                  </a:cubicBezTo>
                  <a:lnTo>
                    <a:pt x="398" y="267"/>
                  </a:lnTo>
                  <a:cubicBezTo>
                    <a:pt x="404" y="269"/>
                    <a:pt x="410" y="272"/>
                    <a:pt x="415" y="275"/>
                  </a:cubicBezTo>
                  <a:lnTo>
                    <a:pt x="415" y="275"/>
                  </a:lnTo>
                  <a:cubicBezTo>
                    <a:pt x="419" y="279"/>
                    <a:pt x="423" y="284"/>
                    <a:pt x="426" y="290"/>
                  </a:cubicBezTo>
                  <a:lnTo>
                    <a:pt x="426" y="290"/>
                  </a:lnTo>
                  <a:cubicBezTo>
                    <a:pt x="429" y="296"/>
                    <a:pt x="430" y="303"/>
                    <a:pt x="430" y="310"/>
                  </a:cubicBezTo>
                  <a:lnTo>
                    <a:pt x="403" y="310"/>
                  </a:lnTo>
                  <a:lnTo>
                    <a:pt x="403" y="310"/>
                  </a:lnTo>
                  <a:cubicBezTo>
                    <a:pt x="402" y="302"/>
                    <a:pt x="401" y="296"/>
                    <a:pt x="396" y="292"/>
                  </a:cubicBezTo>
                  <a:lnTo>
                    <a:pt x="396" y="292"/>
                  </a:lnTo>
                  <a:cubicBezTo>
                    <a:pt x="394" y="288"/>
                    <a:pt x="389" y="287"/>
                    <a:pt x="383" y="286"/>
                  </a:cubicBezTo>
                  <a:lnTo>
                    <a:pt x="383" y="336"/>
                  </a:lnTo>
                  <a:lnTo>
                    <a:pt x="383" y="336"/>
                  </a:lnTo>
                  <a:cubicBezTo>
                    <a:pt x="389" y="338"/>
                    <a:pt x="394" y="339"/>
                    <a:pt x="399" y="342"/>
                  </a:cubicBezTo>
                  <a:lnTo>
                    <a:pt x="399" y="342"/>
                  </a:lnTo>
                  <a:cubicBezTo>
                    <a:pt x="406" y="344"/>
                    <a:pt x="412" y="347"/>
                    <a:pt x="417" y="351"/>
                  </a:cubicBezTo>
                  <a:lnTo>
                    <a:pt x="417" y="351"/>
                  </a:lnTo>
                  <a:cubicBezTo>
                    <a:pt x="422" y="355"/>
                    <a:pt x="426" y="360"/>
                    <a:pt x="430" y="366"/>
                  </a:cubicBezTo>
                  <a:lnTo>
                    <a:pt x="430" y="366"/>
                  </a:lnTo>
                  <a:cubicBezTo>
                    <a:pt x="433" y="372"/>
                    <a:pt x="434" y="378"/>
                    <a:pt x="434" y="387"/>
                  </a:cubicBezTo>
                  <a:lnTo>
                    <a:pt x="434" y="387"/>
                  </a:lnTo>
                  <a:cubicBezTo>
                    <a:pt x="434" y="396"/>
                    <a:pt x="433" y="403"/>
                    <a:pt x="430" y="410"/>
                  </a:cubicBezTo>
                  <a:close/>
                  <a:moveTo>
                    <a:pt x="372" y="208"/>
                  </a:moveTo>
                  <a:lnTo>
                    <a:pt x="372" y="208"/>
                  </a:lnTo>
                  <a:cubicBezTo>
                    <a:pt x="292" y="208"/>
                    <a:pt x="227" y="273"/>
                    <a:pt x="227" y="353"/>
                  </a:cubicBezTo>
                  <a:lnTo>
                    <a:pt x="227" y="353"/>
                  </a:lnTo>
                  <a:cubicBezTo>
                    <a:pt x="227" y="432"/>
                    <a:pt x="292" y="498"/>
                    <a:pt x="372" y="498"/>
                  </a:cubicBezTo>
                  <a:lnTo>
                    <a:pt x="372" y="498"/>
                  </a:lnTo>
                  <a:cubicBezTo>
                    <a:pt x="452" y="498"/>
                    <a:pt x="517" y="432"/>
                    <a:pt x="517" y="353"/>
                  </a:cubicBezTo>
                  <a:lnTo>
                    <a:pt x="517" y="353"/>
                  </a:lnTo>
                  <a:cubicBezTo>
                    <a:pt x="517" y="273"/>
                    <a:pt x="452" y="208"/>
                    <a:pt x="372" y="208"/>
                  </a:cubicBezTo>
                  <a:close/>
                  <a:moveTo>
                    <a:pt x="869" y="0"/>
                  </a:moveTo>
                  <a:lnTo>
                    <a:pt x="206" y="0"/>
                  </a:lnTo>
                  <a:lnTo>
                    <a:pt x="206" y="0"/>
                  </a:lnTo>
                  <a:cubicBezTo>
                    <a:pt x="184" y="0"/>
                    <a:pt x="165" y="19"/>
                    <a:pt x="165" y="42"/>
                  </a:cubicBezTo>
                  <a:lnTo>
                    <a:pt x="165" y="63"/>
                  </a:lnTo>
                  <a:lnTo>
                    <a:pt x="165" y="63"/>
                  </a:lnTo>
                  <a:cubicBezTo>
                    <a:pt x="165" y="74"/>
                    <a:pt x="175" y="84"/>
                    <a:pt x="186" y="84"/>
                  </a:cubicBezTo>
                  <a:lnTo>
                    <a:pt x="186" y="84"/>
                  </a:lnTo>
                  <a:cubicBezTo>
                    <a:pt x="197" y="84"/>
                    <a:pt x="206" y="74"/>
                    <a:pt x="206" y="63"/>
                  </a:cubicBezTo>
                  <a:lnTo>
                    <a:pt x="206" y="42"/>
                  </a:lnTo>
                  <a:lnTo>
                    <a:pt x="869" y="42"/>
                  </a:lnTo>
                  <a:lnTo>
                    <a:pt x="869" y="414"/>
                  </a:lnTo>
                  <a:lnTo>
                    <a:pt x="807" y="414"/>
                  </a:lnTo>
                  <a:lnTo>
                    <a:pt x="807" y="414"/>
                  </a:lnTo>
                  <a:cubicBezTo>
                    <a:pt x="795" y="414"/>
                    <a:pt x="786" y="424"/>
                    <a:pt x="786" y="435"/>
                  </a:cubicBezTo>
                  <a:lnTo>
                    <a:pt x="786" y="435"/>
                  </a:lnTo>
                  <a:cubicBezTo>
                    <a:pt x="786" y="447"/>
                    <a:pt x="795" y="456"/>
                    <a:pt x="807" y="456"/>
                  </a:cubicBezTo>
                  <a:lnTo>
                    <a:pt x="869" y="456"/>
                  </a:lnTo>
                  <a:lnTo>
                    <a:pt x="869" y="456"/>
                  </a:lnTo>
                  <a:cubicBezTo>
                    <a:pt x="892" y="456"/>
                    <a:pt x="910" y="437"/>
                    <a:pt x="910" y="414"/>
                  </a:cubicBezTo>
                  <a:lnTo>
                    <a:pt x="910" y="42"/>
                  </a:lnTo>
                  <a:lnTo>
                    <a:pt x="910" y="42"/>
                  </a:lnTo>
                  <a:cubicBezTo>
                    <a:pt x="910" y="19"/>
                    <a:pt x="892" y="0"/>
                    <a:pt x="869" y="0"/>
                  </a:cubicBezTo>
                  <a:close/>
                  <a:moveTo>
                    <a:pt x="683" y="208"/>
                  </a:moveTo>
                  <a:lnTo>
                    <a:pt x="683" y="208"/>
                  </a:lnTo>
                  <a:cubicBezTo>
                    <a:pt x="671" y="208"/>
                    <a:pt x="662" y="199"/>
                    <a:pt x="662" y="187"/>
                  </a:cubicBezTo>
                  <a:lnTo>
                    <a:pt x="662" y="187"/>
                  </a:lnTo>
                  <a:cubicBezTo>
                    <a:pt x="662" y="175"/>
                    <a:pt x="671" y="166"/>
                    <a:pt x="683" y="166"/>
                  </a:cubicBezTo>
                  <a:lnTo>
                    <a:pt x="683" y="166"/>
                  </a:lnTo>
                  <a:cubicBezTo>
                    <a:pt x="694" y="166"/>
                    <a:pt x="704" y="175"/>
                    <a:pt x="704" y="187"/>
                  </a:cubicBezTo>
                  <a:lnTo>
                    <a:pt x="704" y="187"/>
                  </a:lnTo>
                  <a:cubicBezTo>
                    <a:pt x="704" y="199"/>
                    <a:pt x="694" y="208"/>
                    <a:pt x="683" y="208"/>
                  </a:cubicBezTo>
                  <a:close/>
                  <a:moveTo>
                    <a:pt x="704" y="460"/>
                  </a:moveTo>
                  <a:lnTo>
                    <a:pt x="704" y="460"/>
                  </a:lnTo>
                  <a:cubicBezTo>
                    <a:pt x="697" y="457"/>
                    <a:pt x="690" y="456"/>
                    <a:pt x="683" y="456"/>
                  </a:cubicBezTo>
                  <a:lnTo>
                    <a:pt x="683" y="456"/>
                  </a:lnTo>
                  <a:cubicBezTo>
                    <a:pt x="648" y="456"/>
                    <a:pt x="620" y="483"/>
                    <a:pt x="620" y="518"/>
                  </a:cubicBezTo>
                  <a:lnTo>
                    <a:pt x="620" y="518"/>
                  </a:lnTo>
                  <a:cubicBezTo>
                    <a:pt x="620" y="525"/>
                    <a:pt x="622" y="532"/>
                    <a:pt x="625" y="539"/>
                  </a:cubicBezTo>
                  <a:lnTo>
                    <a:pt x="120" y="539"/>
                  </a:lnTo>
                  <a:lnTo>
                    <a:pt x="120" y="539"/>
                  </a:lnTo>
                  <a:cubicBezTo>
                    <a:pt x="122" y="532"/>
                    <a:pt x="124" y="525"/>
                    <a:pt x="124" y="518"/>
                  </a:cubicBezTo>
                  <a:lnTo>
                    <a:pt x="124" y="518"/>
                  </a:lnTo>
                  <a:cubicBezTo>
                    <a:pt x="124" y="483"/>
                    <a:pt x="96" y="456"/>
                    <a:pt x="61" y="456"/>
                  </a:cubicBezTo>
                  <a:lnTo>
                    <a:pt x="61" y="456"/>
                  </a:lnTo>
                  <a:cubicBezTo>
                    <a:pt x="54" y="456"/>
                    <a:pt x="47" y="457"/>
                    <a:pt x="41" y="460"/>
                  </a:cubicBezTo>
                  <a:lnTo>
                    <a:pt x="41" y="245"/>
                  </a:lnTo>
                  <a:lnTo>
                    <a:pt x="41" y="245"/>
                  </a:lnTo>
                  <a:cubicBezTo>
                    <a:pt x="47" y="247"/>
                    <a:pt x="54" y="249"/>
                    <a:pt x="61" y="249"/>
                  </a:cubicBezTo>
                  <a:lnTo>
                    <a:pt x="61" y="249"/>
                  </a:lnTo>
                  <a:cubicBezTo>
                    <a:pt x="96" y="249"/>
                    <a:pt x="124" y="221"/>
                    <a:pt x="124" y="187"/>
                  </a:cubicBezTo>
                  <a:lnTo>
                    <a:pt x="124" y="187"/>
                  </a:lnTo>
                  <a:cubicBezTo>
                    <a:pt x="124" y="179"/>
                    <a:pt x="122" y="173"/>
                    <a:pt x="120" y="166"/>
                  </a:cubicBezTo>
                  <a:lnTo>
                    <a:pt x="625" y="166"/>
                  </a:lnTo>
                  <a:lnTo>
                    <a:pt x="625" y="166"/>
                  </a:lnTo>
                  <a:cubicBezTo>
                    <a:pt x="622" y="173"/>
                    <a:pt x="620" y="179"/>
                    <a:pt x="620" y="187"/>
                  </a:cubicBezTo>
                  <a:lnTo>
                    <a:pt x="620" y="187"/>
                  </a:lnTo>
                  <a:cubicBezTo>
                    <a:pt x="620" y="221"/>
                    <a:pt x="648" y="249"/>
                    <a:pt x="683" y="249"/>
                  </a:cubicBezTo>
                  <a:lnTo>
                    <a:pt x="683" y="249"/>
                  </a:lnTo>
                  <a:cubicBezTo>
                    <a:pt x="690" y="249"/>
                    <a:pt x="697" y="247"/>
                    <a:pt x="704" y="245"/>
                  </a:cubicBezTo>
                  <a:lnTo>
                    <a:pt x="704" y="460"/>
                  </a:lnTo>
                  <a:close/>
                  <a:moveTo>
                    <a:pt x="683" y="539"/>
                  </a:moveTo>
                  <a:lnTo>
                    <a:pt x="683" y="539"/>
                  </a:lnTo>
                  <a:cubicBezTo>
                    <a:pt x="671" y="539"/>
                    <a:pt x="662" y="529"/>
                    <a:pt x="662" y="518"/>
                  </a:cubicBezTo>
                  <a:lnTo>
                    <a:pt x="662" y="518"/>
                  </a:lnTo>
                  <a:cubicBezTo>
                    <a:pt x="662" y="507"/>
                    <a:pt x="671" y="498"/>
                    <a:pt x="683" y="498"/>
                  </a:cubicBezTo>
                  <a:lnTo>
                    <a:pt x="683" y="498"/>
                  </a:lnTo>
                  <a:cubicBezTo>
                    <a:pt x="694" y="498"/>
                    <a:pt x="704" y="507"/>
                    <a:pt x="704" y="518"/>
                  </a:cubicBezTo>
                  <a:lnTo>
                    <a:pt x="704" y="518"/>
                  </a:lnTo>
                  <a:cubicBezTo>
                    <a:pt x="704" y="529"/>
                    <a:pt x="694" y="539"/>
                    <a:pt x="683" y="539"/>
                  </a:cubicBezTo>
                  <a:close/>
                  <a:moveTo>
                    <a:pt x="61" y="539"/>
                  </a:moveTo>
                  <a:lnTo>
                    <a:pt x="61" y="539"/>
                  </a:lnTo>
                  <a:cubicBezTo>
                    <a:pt x="50" y="539"/>
                    <a:pt x="41" y="529"/>
                    <a:pt x="41" y="518"/>
                  </a:cubicBezTo>
                  <a:lnTo>
                    <a:pt x="41" y="518"/>
                  </a:lnTo>
                  <a:cubicBezTo>
                    <a:pt x="41" y="507"/>
                    <a:pt x="50" y="498"/>
                    <a:pt x="61" y="498"/>
                  </a:cubicBezTo>
                  <a:lnTo>
                    <a:pt x="61" y="498"/>
                  </a:lnTo>
                  <a:cubicBezTo>
                    <a:pt x="73" y="498"/>
                    <a:pt x="82" y="507"/>
                    <a:pt x="82" y="518"/>
                  </a:cubicBezTo>
                  <a:lnTo>
                    <a:pt x="82" y="518"/>
                  </a:lnTo>
                  <a:cubicBezTo>
                    <a:pt x="82" y="529"/>
                    <a:pt x="73" y="539"/>
                    <a:pt x="61" y="539"/>
                  </a:cubicBezTo>
                  <a:close/>
                  <a:moveTo>
                    <a:pt x="61" y="166"/>
                  </a:moveTo>
                  <a:lnTo>
                    <a:pt x="61" y="166"/>
                  </a:lnTo>
                  <a:cubicBezTo>
                    <a:pt x="73" y="166"/>
                    <a:pt x="82" y="175"/>
                    <a:pt x="82" y="187"/>
                  </a:cubicBezTo>
                  <a:lnTo>
                    <a:pt x="82" y="187"/>
                  </a:lnTo>
                  <a:cubicBezTo>
                    <a:pt x="82" y="199"/>
                    <a:pt x="73" y="208"/>
                    <a:pt x="61" y="208"/>
                  </a:cubicBezTo>
                  <a:lnTo>
                    <a:pt x="61" y="208"/>
                  </a:lnTo>
                  <a:cubicBezTo>
                    <a:pt x="50" y="208"/>
                    <a:pt x="41" y="199"/>
                    <a:pt x="41" y="187"/>
                  </a:cubicBezTo>
                  <a:lnTo>
                    <a:pt x="41" y="187"/>
                  </a:lnTo>
                  <a:cubicBezTo>
                    <a:pt x="41" y="175"/>
                    <a:pt x="50" y="166"/>
                    <a:pt x="61" y="166"/>
                  </a:cubicBezTo>
                  <a:close/>
                  <a:moveTo>
                    <a:pt x="704" y="125"/>
                  </a:moveTo>
                  <a:lnTo>
                    <a:pt x="41" y="125"/>
                  </a:lnTo>
                  <a:lnTo>
                    <a:pt x="41" y="125"/>
                  </a:lnTo>
                  <a:cubicBezTo>
                    <a:pt x="18" y="125"/>
                    <a:pt x="0" y="143"/>
                    <a:pt x="0" y="166"/>
                  </a:cubicBezTo>
                  <a:lnTo>
                    <a:pt x="0" y="539"/>
                  </a:lnTo>
                  <a:lnTo>
                    <a:pt x="0" y="539"/>
                  </a:lnTo>
                  <a:cubicBezTo>
                    <a:pt x="0" y="562"/>
                    <a:pt x="18" y="580"/>
                    <a:pt x="41" y="580"/>
                  </a:cubicBezTo>
                  <a:lnTo>
                    <a:pt x="704" y="580"/>
                  </a:lnTo>
                  <a:lnTo>
                    <a:pt x="704" y="580"/>
                  </a:lnTo>
                  <a:cubicBezTo>
                    <a:pt x="726" y="580"/>
                    <a:pt x="745" y="562"/>
                    <a:pt x="745" y="539"/>
                  </a:cubicBezTo>
                  <a:lnTo>
                    <a:pt x="745" y="166"/>
                  </a:lnTo>
                  <a:lnTo>
                    <a:pt x="745" y="166"/>
                  </a:lnTo>
                  <a:cubicBezTo>
                    <a:pt x="745" y="143"/>
                    <a:pt x="726" y="125"/>
                    <a:pt x="704" y="125"/>
                  </a:cubicBezTo>
                  <a:close/>
                  <a:moveTo>
                    <a:pt x="186" y="208"/>
                  </a:moveTo>
                  <a:lnTo>
                    <a:pt x="186" y="208"/>
                  </a:lnTo>
                  <a:cubicBezTo>
                    <a:pt x="175" y="208"/>
                    <a:pt x="165" y="217"/>
                    <a:pt x="165" y="228"/>
                  </a:cubicBezTo>
                  <a:lnTo>
                    <a:pt x="165" y="228"/>
                  </a:lnTo>
                  <a:cubicBezTo>
                    <a:pt x="165" y="240"/>
                    <a:pt x="175" y="249"/>
                    <a:pt x="186" y="249"/>
                  </a:cubicBezTo>
                  <a:lnTo>
                    <a:pt x="186" y="249"/>
                  </a:lnTo>
                  <a:cubicBezTo>
                    <a:pt x="197" y="249"/>
                    <a:pt x="206" y="240"/>
                    <a:pt x="206" y="228"/>
                  </a:cubicBezTo>
                  <a:lnTo>
                    <a:pt x="206" y="228"/>
                  </a:lnTo>
                  <a:cubicBezTo>
                    <a:pt x="206" y="217"/>
                    <a:pt x="197" y="208"/>
                    <a:pt x="186" y="208"/>
                  </a:cubicBezTo>
                  <a:close/>
                </a:path>
              </a:pathLst>
            </a:custGeom>
            <a:solidFill>
              <a:srgbClr val="63666A"/>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101820"/>
                </a:solidFill>
                <a:effectLst/>
                <a:uLnTx/>
                <a:uFillTx/>
              </a:endParaRPr>
            </a:p>
          </p:txBody>
        </p:sp>
        <p:sp>
          <p:nvSpPr>
            <p:cNvPr id="12" name="Freeform 47">
              <a:extLst>
                <a:ext uri="{FF2B5EF4-FFF2-40B4-BE49-F238E27FC236}">
                  <a16:creationId xmlns:a16="http://schemas.microsoft.com/office/drawing/2014/main" id="{34225BE3-A2AE-41A0-9679-F1C5210A4E57}"/>
                </a:ext>
              </a:extLst>
            </p:cNvPr>
            <p:cNvSpPr>
              <a:spLocks noChangeArrowheads="1"/>
            </p:cNvSpPr>
            <p:nvPr/>
          </p:nvSpPr>
          <p:spPr bwMode="auto">
            <a:xfrm>
              <a:off x="10861561" y="1393113"/>
              <a:ext cx="568591" cy="453225"/>
            </a:xfrm>
            <a:custGeom>
              <a:avLst/>
              <a:gdLst>
                <a:gd name="T0" fmla="*/ 41 w 912"/>
                <a:gd name="T1" fmla="*/ 311 h 726"/>
                <a:gd name="T2" fmla="*/ 869 w 912"/>
                <a:gd name="T3" fmla="*/ 269 h 726"/>
                <a:gd name="T4" fmla="*/ 801 w 912"/>
                <a:gd name="T5" fmla="*/ 435 h 726"/>
                <a:gd name="T6" fmla="*/ 677 w 912"/>
                <a:gd name="T7" fmla="*/ 352 h 726"/>
                <a:gd name="T8" fmla="*/ 801 w 912"/>
                <a:gd name="T9" fmla="*/ 435 h 726"/>
                <a:gd name="T10" fmla="*/ 644 w 912"/>
                <a:gd name="T11" fmla="*/ 559 h 726"/>
                <a:gd name="T12" fmla="*/ 793 w 912"/>
                <a:gd name="T13" fmla="*/ 476 h 726"/>
                <a:gd name="T14" fmla="*/ 749 w 912"/>
                <a:gd name="T15" fmla="*/ 683 h 726"/>
                <a:gd name="T16" fmla="*/ 637 w 912"/>
                <a:gd name="T17" fmla="*/ 600 h 726"/>
                <a:gd name="T18" fmla="*/ 749 w 912"/>
                <a:gd name="T19" fmla="*/ 683 h 726"/>
                <a:gd name="T20" fmla="*/ 476 w 912"/>
                <a:gd name="T21" fmla="*/ 352 h 726"/>
                <a:gd name="T22" fmla="*/ 622 w 912"/>
                <a:gd name="T23" fmla="*/ 435 h 726"/>
                <a:gd name="T24" fmla="*/ 603 w 912"/>
                <a:gd name="T25" fmla="*/ 559 h 726"/>
                <a:gd name="T26" fmla="*/ 476 w 912"/>
                <a:gd name="T27" fmla="*/ 476 h 726"/>
                <a:gd name="T28" fmla="*/ 603 w 912"/>
                <a:gd name="T29" fmla="*/ 559 h 726"/>
                <a:gd name="T30" fmla="*/ 476 w 912"/>
                <a:gd name="T31" fmla="*/ 683 h 726"/>
                <a:gd name="T32" fmla="*/ 596 w 912"/>
                <a:gd name="T33" fmla="*/ 600 h 726"/>
                <a:gd name="T34" fmla="*/ 434 w 912"/>
                <a:gd name="T35" fmla="*/ 435 h 726"/>
                <a:gd name="T36" fmla="*/ 275 w 912"/>
                <a:gd name="T37" fmla="*/ 352 h 726"/>
                <a:gd name="T38" fmla="*/ 434 w 912"/>
                <a:gd name="T39" fmla="*/ 435 h 726"/>
                <a:gd name="T40" fmla="*/ 308 w 912"/>
                <a:gd name="T41" fmla="*/ 559 h 726"/>
                <a:gd name="T42" fmla="*/ 434 w 912"/>
                <a:gd name="T43" fmla="*/ 476 h 726"/>
                <a:gd name="T44" fmla="*/ 434 w 912"/>
                <a:gd name="T45" fmla="*/ 683 h 726"/>
                <a:gd name="T46" fmla="*/ 315 w 912"/>
                <a:gd name="T47" fmla="*/ 600 h 726"/>
                <a:gd name="T48" fmla="*/ 434 w 912"/>
                <a:gd name="T49" fmla="*/ 683 h 726"/>
                <a:gd name="T50" fmla="*/ 144 w 912"/>
                <a:gd name="T51" fmla="*/ 600 h 726"/>
                <a:gd name="T52" fmla="*/ 286 w 912"/>
                <a:gd name="T53" fmla="*/ 683 h 726"/>
                <a:gd name="T54" fmla="*/ 118 w 912"/>
                <a:gd name="T55" fmla="*/ 476 h 726"/>
                <a:gd name="T56" fmla="*/ 267 w 912"/>
                <a:gd name="T57" fmla="*/ 559 h 726"/>
                <a:gd name="T58" fmla="*/ 118 w 912"/>
                <a:gd name="T59" fmla="*/ 476 h 726"/>
                <a:gd name="T60" fmla="*/ 234 w 912"/>
                <a:gd name="T61" fmla="*/ 352 h 726"/>
                <a:gd name="T62" fmla="*/ 110 w 912"/>
                <a:gd name="T63" fmla="*/ 435 h 726"/>
                <a:gd name="T64" fmla="*/ 869 w 912"/>
                <a:gd name="T65" fmla="*/ 228 h 726"/>
                <a:gd name="T66" fmla="*/ 41 w 912"/>
                <a:gd name="T67" fmla="*/ 228 h 726"/>
                <a:gd name="T68" fmla="*/ 0 w 912"/>
                <a:gd name="T69" fmla="*/ 311 h 726"/>
                <a:gd name="T70" fmla="*/ 41 w 912"/>
                <a:gd name="T71" fmla="*/ 352 h 726"/>
                <a:gd name="T72" fmla="*/ 125 w 912"/>
                <a:gd name="T73" fmla="*/ 709 h 726"/>
                <a:gd name="T74" fmla="*/ 125 w 912"/>
                <a:gd name="T75" fmla="*/ 709 h 726"/>
                <a:gd name="T76" fmla="*/ 766 w 912"/>
                <a:gd name="T77" fmla="*/ 725 h 726"/>
                <a:gd name="T78" fmla="*/ 785 w 912"/>
                <a:gd name="T79" fmla="*/ 709 h 726"/>
                <a:gd name="T80" fmla="*/ 861 w 912"/>
                <a:gd name="T81" fmla="*/ 352 h 726"/>
                <a:gd name="T82" fmla="*/ 869 w 912"/>
                <a:gd name="T83" fmla="*/ 352 h 726"/>
                <a:gd name="T84" fmla="*/ 911 w 912"/>
                <a:gd name="T85" fmla="*/ 269 h 726"/>
                <a:gd name="T86" fmla="*/ 869 w 912"/>
                <a:gd name="T87" fmla="*/ 228 h 726"/>
                <a:gd name="T88" fmla="*/ 559 w 912"/>
                <a:gd name="T89" fmla="*/ 42 h 726"/>
                <a:gd name="T90" fmla="*/ 579 w 912"/>
                <a:gd name="T91" fmla="*/ 21 h 726"/>
                <a:gd name="T92" fmla="*/ 559 w 912"/>
                <a:gd name="T93" fmla="*/ 0 h 726"/>
                <a:gd name="T94" fmla="*/ 352 w 912"/>
                <a:gd name="T95" fmla="*/ 0 h 726"/>
                <a:gd name="T96" fmla="*/ 331 w 912"/>
                <a:gd name="T97" fmla="*/ 21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2" h="726">
                  <a:moveTo>
                    <a:pt x="869" y="311"/>
                  </a:moveTo>
                  <a:lnTo>
                    <a:pt x="41" y="311"/>
                  </a:lnTo>
                  <a:lnTo>
                    <a:pt x="41" y="269"/>
                  </a:lnTo>
                  <a:lnTo>
                    <a:pt x="869" y="269"/>
                  </a:lnTo>
                  <a:lnTo>
                    <a:pt x="869" y="311"/>
                  </a:lnTo>
                  <a:close/>
                  <a:moveTo>
                    <a:pt x="801" y="435"/>
                  </a:moveTo>
                  <a:lnTo>
                    <a:pt x="664" y="435"/>
                  </a:lnTo>
                  <a:lnTo>
                    <a:pt x="677" y="352"/>
                  </a:lnTo>
                  <a:lnTo>
                    <a:pt x="819" y="352"/>
                  </a:lnTo>
                  <a:lnTo>
                    <a:pt x="801" y="435"/>
                  </a:lnTo>
                  <a:close/>
                  <a:moveTo>
                    <a:pt x="775" y="559"/>
                  </a:moveTo>
                  <a:lnTo>
                    <a:pt x="644" y="559"/>
                  </a:lnTo>
                  <a:lnTo>
                    <a:pt x="657" y="476"/>
                  </a:lnTo>
                  <a:lnTo>
                    <a:pt x="793" y="476"/>
                  </a:lnTo>
                  <a:lnTo>
                    <a:pt x="775" y="559"/>
                  </a:lnTo>
                  <a:close/>
                  <a:moveTo>
                    <a:pt x="749" y="683"/>
                  </a:moveTo>
                  <a:lnTo>
                    <a:pt x="624" y="683"/>
                  </a:lnTo>
                  <a:lnTo>
                    <a:pt x="637" y="600"/>
                  </a:lnTo>
                  <a:lnTo>
                    <a:pt x="766" y="600"/>
                  </a:lnTo>
                  <a:lnTo>
                    <a:pt x="749" y="683"/>
                  </a:lnTo>
                  <a:close/>
                  <a:moveTo>
                    <a:pt x="476" y="435"/>
                  </a:moveTo>
                  <a:lnTo>
                    <a:pt x="476" y="352"/>
                  </a:lnTo>
                  <a:lnTo>
                    <a:pt x="635" y="352"/>
                  </a:lnTo>
                  <a:lnTo>
                    <a:pt x="622" y="435"/>
                  </a:lnTo>
                  <a:lnTo>
                    <a:pt x="476" y="435"/>
                  </a:lnTo>
                  <a:close/>
                  <a:moveTo>
                    <a:pt x="603" y="559"/>
                  </a:moveTo>
                  <a:lnTo>
                    <a:pt x="476" y="559"/>
                  </a:lnTo>
                  <a:lnTo>
                    <a:pt x="476" y="476"/>
                  </a:lnTo>
                  <a:lnTo>
                    <a:pt x="615" y="476"/>
                  </a:lnTo>
                  <a:lnTo>
                    <a:pt x="603" y="559"/>
                  </a:lnTo>
                  <a:close/>
                  <a:moveTo>
                    <a:pt x="583" y="683"/>
                  </a:moveTo>
                  <a:lnTo>
                    <a:pt x="476" y="683"/>
                  </a:lnTo>
                  <a:lnTo>
                    <a:pt x="476" y="600"/>
                  </a:lnTo>
                  <a:lnTo>
                    <a:pt x="596" y="600"/>
                  </a:lnTo>
                  <a:lnTo>
                    <a:pt x="583" y="683"/>
                  </a:lnTo>
                  <a:close/>
                  <a:moveTo>
                    <a:pt x="434" y="435"/>
                  </a:moveTo>
                  <a:lnTo>
                    <a:pt x="289" y="435"/>
                  </a:lnTo>
                  <a:lnTo>
                    <a:pt x="275" y="352"/>
                  </a:lnTo>
                  <a:lnTo>
                    <a:pt x="434" y="352"/>
                  </a:lnTo>
                  <a:lnTo>
                    <a:pt x="434" y="435"/>
                  </a:lnTo>
                  <a:close/>
                  <a:moveTo>
                    <a:pt x="434" y="559"/>
                  </a:moveTo>
                  <a:lnTo>
                    <a:pt x="308" y="559"/>
                  </a:lnTo>
                  <a:lnTo>
                    <a:pt x="295" y="476"/>
                  </a:lnTo>
                  <a:lnTo>
                    <a:pt x="434" y="476"/>
                  </a:lnTo>
                  <a:lnTo>
                    <a:pt x="434" y="559"/>
                  </a:lnTo>
                  <a:close/>
                  <a:moveTo>
                    <a:pt x="434" y="683"/>
                  </a:moveTo>
                  <a:lnTo>
                    <a:pt x="328" y="683"/>
                  </a:lnTo>
                  <a:lnTo>
                    <a:pt x="315" y="600"/>
                  </a:lnTo>
                  <a:lnTo>
                    <a:pt x="434" y="600"/>
                  </a:lnTo>
                  <a:lnTo>
                    <a:pt x="434" y="683"/>
                  </a:lnTo>
                  <a:close/>
                  <a:moveTo>
                    <a:pt x="162" y="683"/>
                  </a:moveTo>
                  <a:lnTo>
                    <a:pt x="144" y="600"/>
                  </a:lnTo>
                  <a:lnTo>
                    <a:pt x="273" y="600"/>
                  </a:lnTo>
                  <a:lnTo>
                    <a:pt x="286" y="683"/>
                  </a:lnTo>
                  <a:lnTo>
                    <a:pt x="162" y="683"/>
                  </a:lnTo>
                  <a:close/>
                  <a:moveTo>
                    <a:pt x="118" y="476"/>
                  </a:moveTo>
                  <a:lnTo>
                    <a:pt x="254" y="476"/>
                  </a:lnTo>
                  <a:lnTo>
                    <a:pt x="267" y="559"/>
                  </a:lnTo>
                  <a:lnTo>
                    <a:pt x="135" y="559"/>
                  </a:lnTo>
                  <a:lnTo>
                    <a:pt x="118" y="476"/>
                  </a:lnTo>
                  <a:close/>
                  <a:moveTo>
                    <a:pt x="92" y="352"/>
                  </a:moveTo>
                  <a:lnTo>
                    <a:pt x="234" y="352"/>
                  </a:lnTo>
                  <a:lnTo>
                    <a:pt x="247" y="435"/>
                  </a:lnTo>
                  <a:lnTo>
                    <a:pt x="110" y="435"/>
                  </a:lnTo>
                  <a:lnTo>
                    <a:pt x="92" y="352"/>
                  </a:lnTo>
                  <a:close/>
                  <a:moveTo>
                    <a:pt x="869" y="228"/>
                  </a:moveTo>
                  <a:lnTo>
                    <a:pt x="41" y="228"/>
                  </a:lnTo>
                  <a:lnTo>
                    <a:pt x="41" y="228"/>
                  </a:lnTo>
                  <a:cubicBezTo>
                    <a:pt x="18" y="228"/>
                    <a:pt x="0" y="247"/>
                    <a:pt x="0" y="269"/>
                  </a:cubicBezTo>
                  <a:lnTo>
                    <a:pt x="0" y="311"/>
                  </a:lnTo>
                  <a:lnTo>
                    <a:pt x="0" y="311"/>
                  </a:lnTo>
                  <a:cubicBezTo>
                    <a:pt x="0" y="334"/>
                    <a:pt x="18" y="352"/>
                    <a:pt x="41" y="352"/>
                  </a:cubicBezTo>
                  <a:lnTo>
                    <a:pt x="50" y="352"/>
                  </a:lnTo>
                  <a:lnTo>
                    <a:pt x="125" y="709"/>
                  </a:lnTo>
                  <a:lnTo>
                    <a:pt x="125" y="709"/>
                  </a:lnTo>
                  <a:lnTo>
                    <a:pt x="125" y="709"/>
                  </a:lnTo>
                  <a:cubicBezTo>
                    <a:pt x="127" y="718"/>
                    <a:pt x="135" y="725"/>
                    <a:pt x="145" y="725"/>
                  </a:cubicBezTo>
                  <a:lnTo>
                    <a:pt x="766" y="725"/>
                  </a:lnTo>
                  <a:lnTo>
                    <a:pt x="766" y="725"/>
                  </a:lnTo>
                  <a:cubicBezTo>
                    <a:pt x="776" y="725"/>
                    <a:pt x="783" y="718"/>
                    <a:pt x="785" y="709"/>
                  </a:cubicBezTo>
                  <a:lnTo>
                    <a:pt x="786" y="709"/>
                  </a:lnTo>
                  <a:lnTo>
                    <a:pt x="861" y="352"/>
                  </a:lnTo>
                  <a:lnTo>
                    <a:pt x="869" y="352"/>
                  </a:lnTo>
                  <a:lnTo>
                    <a:pt x="869" y="352"/>
                  </a:lnTo>
                  <a:cubicBezTo>
                    <a:pt x="892" y="352"/>
                    <a:pt x="911" y="334"/>
                    <a:pt x="911" y="311"/>
                  </a:cubicBezTo>
                  <a:lnTo>
                    <a:pt x="911" y="269"/>
                  </a:lnTo>
                  <a:lnTo>
                    <a:pt x="911" y="269"/>
                  </a:lnTo>
                  <a:cubicBezTo>
                    <a:pt x="911" y="247"/>
                    <a:pt x="892" y="228"/>
                    <a:pt x="869" y="228"/>
                  </a:cubicBezTo>
                  <a:close/>
                  <a:moveTo>
                    <a:pt x="352" y="42"/>
                  </a:moveTo>
                  <a:lnTo>
                    <a:pt x="559" y="42"/>
                  </a:lnTo>
                  <a:lnTo>
                    <a:pt x="559" y="42"/>
                  </a:lnTo>
                  <a:cubicBezTo>
                    <a:pt x="570" y="42"/>
                    <a:pt x="579" y="32"/>
                    <a:pt x="579" y="21"/>
                  </a:cubicBezTo>
                  <a:lnTo>
                    <a:pt x="579" y="21"/>
                  </a:lnTo>
                  <a:cubicBezTo>
                    <a:pt x="579" y="10"/>
                    <a:pt x="570" y="0"/>
                    <a:pt x="559" y="0"/>
                  </a:cubicBezTo>
                  <a:lnTo>
                    <a:pt x="352" y="0"/>
                  </a:lnTo>
                  <a:lnTo>
                    <a:pt x="352" y="0"/>
                  </a:lnTo>
                  <a:cubicBezTo>
                    <a:pt x="340" y="0"/>
                    <a:pt x="331" y="10"/>
                    <a:pt x="331" y="21"/>
                  </a:cubicBezTo>
                  <a:lnTo>
                    <a:pt x="331" y="21"/>
                  </a:lnTo>
                  <a:cubicBezTo>
                    <a:pt x="331" y="32"/>
                    <a:pt x="340" y="42"/>
                    <a:pt x="352" y="42"/>
                  </a:cubicBezTo>
                  <a:close/>
                </a:path>
              </a:pathLst>
            </a:custGeom>
            <a:solidFill>
              <a:srgbClr val="63666A"/>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101820"/>
                </a:solidFill>
                <a:effectLst/>
                <a:uLnTx/>
                <a:uFillTx/>
              </a:endParaRPr>
            </a:p>
          </p:txBody>
        </p:sp>
        <p:sp>
          <p:nvSpPr>
            <p:cNvPr id="13" name="Freeform 49">
              <a:extLst>
                <a:ext uri="{FF2B5EF4-FFF2-40B4-BE49-F238E27FC236}">
                  <a16:creationId xmlns:a16="http://schemas.microsoft.com/office/drawing/2014/main" id="{8EDCB5EC-B320-451F-ACEF-AA7FC530AA39}"/>
                </a:ext>
              </a:extLst>
            </p:cNvPr>
            <p:cNvSpPr>
              <a:spLocks noChangeArrowheads="1"/>
            </p:cNvSpPr>
            <p:nvPr/>
          </p:nvSpPr>
          <p:spPr bwMode="auto">
            <a:xfrm>
              <a:off x="10901032" y="5961560"/>
              <a:ext cx="568591" cy="464210"/>
            </a:xfrm>
            <a:custGeom>
              <a:avLst/>
              <a:gdLst>
                <a:gd name="T0" fmla="*/ 777 w 913"/>
                <a:gd name="T1" fmla="*/ 447 h 746"/>
                <a:gd name="T2" fmla="*/ 803 w 913"/>
                <a:gd name="T3" fmla="*/ 362 h 746"/>
                <a:gd name="T4" fmla="*/ 822 w 913"/>
                <a:gd name="T5" fmla="*/ 179 h 746"/>
                <a:gd name="T6" fmla="*/ 754 w 913"/>
                <a:gd name="T7" fmla="*/ 100 h 746"/>
                <a:gd name="T8" fmla="*/ 642 w 913"/>
                <a:gd name="T9" fmla="*/ 92 h 746"/>
                <a:gd name="T10" fmla="*/ 655 w 913"/>
                <a:gd name="T11" fmla="*/ 131 h 746"/>
                <a:gd name="T12" fmla="*/ 684 w 913"/>
                <a:gd name="T13" fmla="*/ 124 h 746"/>
                <a:gd name="T14" fmla="*/ 731 w 913"/>
                <a:gd name="T15" fmla="*/ 135 h 746"/>
                <a:gd name="T16" fmla="*/ 783 w 913"/>
                <a:gd name="T17" fmla="*/ 195 h 746"/>
                <a:gd name="T18" fmla="*/ 770 w 913"/>
                <a:gd name="T19" fmla="*/ 273 h 746"/>
                <a:gd name="T20" fmla="*/ 769 w 913"/>
                <a:gd name="T21" fmla="*/ 338 h 746"/>
                <a:gd name="T22" fmla="*/ 768 w 913"/>
                <a:gd name="T23" fmla="*/ 340 h 746"/>
                <a:gd name="T24" fmla="*/ 735 w 913"/>
                <a:gd name="T25" fmla="*/ 447 h 746"/>
                <a:gd name="T26" fmla="*/ 868 w 913"/>
                <a:gd name="T27" fmla="*/ 621 h 746"/>
                <a:gd name="T28" fmla="*/ 798 w 913"/>
                <a:gd name="T29" fmla="*/ 663 h 746"/>
                <a:gd name="T30" fmla="*/ 912 w 913"/>
                <a:gd name="T31" fmla="*/ 642 h 746"/>
                <a:gd name="T32" fmla="*/ 189 w 913"/>
                <a:gd name="T33" fmla="*/ 704 h 746"/>
                <a:gd name="T34" fmla="*/ 303 w 913"/>
                <a:gd name="T35" fmla="*/ 603 h 746"/>
                <a:gd name="T36" fmla="*/ 406 w 913"/>
                <a:gd name="T37" fmla="*/ 468 h 746"/>
                <a:gd name="T38" fmla="*/ 356 w 913"/>
                <a:gd name="T39" fmla="*/ 334 h 746"/>
                <a:gd name="T40" fmla="*/ 357 w 913"/>
                <a:gd name="T41" fmla="*/ 277 h 746"/>
                <a:gd name="T42" fmla="*/ 337 w 913"/>
                <a:gd name="T43" fmla="*/ 139 h 746"/>
                <a:gd name="T44" fmla="*/ 411 w 913"/>
                <a:gd name="T45" fmla="*/ 60 h 746"/>
                <a:gd name="T46" fmla="*/ 482 w 913"/>
                <a:gd name="T47" fmla="*/ 41 h 746"/>
                <a:gd name="T48" fmla="*/ 520 w 913"/>
                <a:gd name="T49" fmla="*/ 50 h 746"/>
                <a:gd name="T50" fmla="*/ 564 w 913"/>
                <a:gd name="T51" fmla="*/ 246 h 746"/>
                <a:gd name="T52" fmla="*/ 557 w 913"/>
                <a:gd name="T53" fmla="*/ 279 h 746"/>
                <a:gd name="T54" fmla="*/ 551 w 913"/>
                <a:gd name="T55" fmla="*/ 342 h 746"/>
                <a:gd name="T56" fmla="*/ 505 w 913"/>
                <a:gd name="T57" fmla="*/ 468 h 746"/>
                <a:gd name="T58" fmla="*/ 611 w 913"/>
                <a:gd name="T59" fmla="*/ 603 h 746"/>
                <a:gd name="T60" fmla="*/ 621 w 913"/>
                <a:gd name="T61" fmla="*/ 564 h 746"/>
                <a:gd name="T62" fmla="*/ 547 w 913"/>
                <a:gd name="T63" fmla="*/ 468 h 746"/>
                <a:gd name="T64" fmla="*/ 597 w 913"/>
                <a:gd name="T65" fmla="*/ 270 h 746"/>
                <a:gd name="T66" fmla="*/ 600 w 913"/>
                <a:gd name="T67" fmla="*/ 97 h 746"/>
                <a:gd name="T68" fmla="*/ 482 w 913"/>
                <a:gd name="T69" fmla="*/ 0 h 746"/>
                <a:gd name="T70" fmla="*/ 394 w 913"/>
                <a:gd name="T71" fmla="*/ 22 h 746"/>
                <a:gd name="T72" fmla="*/ 317 w 913"/>
                <a:gd name="T73" fmla="*/ 268 h 746"/>
                <a:gd name="T74" fmla="*/ 323 w 913"/>
                <a:gd name="T75" fmla="*/ 359 h 746"/>
                <a:gd name="T76" fmla="*/ 291 w 913"/>
                <a:gd name="T77" fmla="*/ 564 h 746"/>
                <a:gd name="T78" fmla="*/ 145 w 913"/>
                <a:gd name="T79" fmla="*/ 724 h 746"/>
                <a:gd name="T80" fmla="*/ 746 w 913"/>
                <a:gd name="T81" fmla="*/ 745 h 746"/>
                <a:gd name="T82" fmla="*/ 621 w 913"/>
                <a:gd name="T83" fmla="*/ 564 h 746"/>
                <a:gd name="T84" fmla="*/ 177 w 913"/>
                <a:gd name="T85" fmla="*/ 447 h 746"/>
                <a:gd name="T86" fmla="*/ 143 w 913"/>
                <a:gd name="T87" fmla="*/ 338 h 746"/>
                <a:gd name="T88" fmla="*/ 143 w 913"/>
                <a:gd name="T89" fmla="*/ 338 h 746"/>
                <a:gd name="T90" fmla="*/ 142 w 913"/>
                <a:gd name="T91" fmla="*/ 273 h 746"/>
                <a:gd name="T92" fmla="*/ 129 w 913"/>
                <a:gd name="T93" fmla="*/ 195 h 746"/>
                <a:gd name="T94" fmla="*/ 181 w 913"/>
                <a:gd name="T95" fmla="*/ 135 h 746"/>
                <a:gd name="T96" fmla="*/ 228 w 913"/>
                <a:gd name="T97" fmla="*/ 124 h 746"/>
                <a:gd name="T98" fmla="*/ 260 w 913"/>
                <a:gd name="T99" fmla="*/ 108 h 746"/>
                <a:gd name="T100" fmla="*/ 268 w 913"/>
                <a:gd name="T101" fmla="*/ 91 h 746"/>
                <a:gd name="T102" fmla="*/ 158 w 913"/>
                <a:gd name="T103" fmla="*/ 100 h 746"/>
                <a:gd name="T104" fmla="*/ 90 w 913"/>
                <a:gd name="T105" fmla="*/ 179 h 746"/>
                <a:gd name="T106" fmla="*/ 109 w 913"/>
                <a:gd name="T107" fmla="*/ 362 h 746"/>
                <a:gd name="T108" fmla="*/ 135 w 913"/>
                <a:gd name="T109" fmla="*/ 447 h 746"/>
                <a:gd name="T110" fmla="*/ 0 w 913"/>
                <a:gd name="T111" fmla="*/ 642 h 746"/>
                <a:gd name="T112" fmla="*/ 114 w 913"/>
                <a:gd name="T113" fmla="*/ 663 h 746"/>
                <a:gd name="T114" fmla="*/ 44 w 913"/>
                <a:gd name="T115" fmla="*/ 621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3" h="746">
                  <a:moveTo>
                    <a:pt x="824" y="518"/>
                  </a:moveTo>
                  <a:lnTo>
                    <a:pt x="824" y="518"/>
                  </a:lnTo>
                  <a:cubicBezTo>
                    <a:pt x="824" y="518"/>
                    <a:pt x="777" y="507"/>
                    <a:pt x="777" y="447"/>
                  </a:cubicBezTo>
                  <a:lnTo>
                    <a:pt x="777" y="447"/>
                  </a:lnTo>
                  <a:cubicBezTo>
                    <a:pt x="777" y="394"/>
                    <a:pt x="793" y="375"/>
                    <a:pt x="803" y="362"/>
                  </a:cubicBezTo>
                  <a:lnTo>
                    <a:pt x="803" y="362"/>
                  </a:lnTo>
                  <a:cubicBezTo>
                    <a:pt x="803" y="362"/>
                    <a:pt x="820" y="344"/>
                    <a:pt x="808" y="291"/>
                  </a:cubicBezTo>
                  <a:lnTo>
                    <a:pt x="808" y="291"/>
                  </a:lnTo>
                  <a:cubicBezTo>
                    <a:pt x="818" y="268"/>
                    <a:pt x="840" y="222"/>
                    <a:pt x="822" y="179"/>
                  </a:cubicBezTo>
                  <a:lnTo>
                    <a:pt x="822" y="179"/>
                  </a:lnTo>
                  <a:cubicBezTo>
                    <a:pt x="801" y="128"/>
                    <a:pt x="787" y="115"/>
                    <a:pt x="754" y="100"/>
                  </a:cubicBezTo>
                  <a:lnTo>
                    <a:pt x="754" y="100"/>
                  </a:lnTo>
                  <a:cubicBezTo>
                    <a:pt x="742" y="93"/>
                    <a:pt x="714" y="83"/>
                    <a:pt x="684" y="83"/>
                  </a:cubicBezTo>
                  <a:lnTo>
                    <a:pt x="684" y="83"/>
                  </a:lnTo>
                  <a:cubicBezTo>
                    <a:pt x="670" y="83"/>
                    <a:pt x="655" y="85"/>
                    <a:pt x="642" y="92"/>
                  </a:cubicBezTo>
                  <a:lnTo>
                    <a:pt x="642" y="92"/>
                  </a:lnTo>
                  <a:cubicBezTo>
                    <a:pt x="647" y="105"/>
                    <a:pt x="652" y="118"/>
                    <a:pt x="655" y="131"/>
                  </a:cubicBezTo>
                  <a:lnTo>
                    <a:pt x="655" y="131"/>
                  </a:lnTo>
                  <a:cubicBezTo>
                    <a:pt x="656" y="131"/>
                    <a:pt x="657" y="131"/>
                    <a:pt x="657" y="130"/>
                  </a:cubicBezTo>
                  <a:lnTo>
                    <a:pt x="657" y="130"/>
                  </a:lnTo>
                  <a:cubicBezTo>
                    <a:pt x="664" y="126"/>
                    <a:pt x="673" y="124"/>
                    <a:pt x="684" y="124"/>
                  </a:cubicBezTo>
                  <a:lnTo>
                    <a:pt x="684" y="124"/>
                  </a:lnTo>
                  <a:cubicBezTo>
                    <a:pt x="705" y="124"/>
                    <a:pt x="726" y="132"/>
                    <a:pt x="731" y="135"/>
                  </a:cubicBezTo>
                  <a:lnTo>
                    <a:pt x="731" y="135"/>
                  </a:lnTo>
                  <a:cubicBezTo>
                    <a:pt x="733" y="136"/>
                    <a:pt x="735" y="137"/>
                    <a:pt x="737" y="138"/>
                  </a:cubicBezTo>
                  <a:lnTo>
                    <a:pt x="737" y="138"/>
                  </a:lnTo>
                  <a:cubicBezTo>
                    <a:pt x="757" y="147"/>
                    <a:pt x="765" y="150"/>
                    <a:pt x="783" y="195"/>
                  </a:cubicBezTo>
                  <a:lnTo>
                    <a:pt x="783" y="195"/>
                  </a:lnTo>
                  <a:cubicBezTo>
                    <a:pt x="794" y="221"/>
                    <a:pt x="779" y="255"/>
                    <a:pt x="770" y="273"/>
                  </a:cubicBezTo>
                  <a:lnTo>
                    <a:pt x="770" y="273"/>
                  </a:lnTo>
                  <a:cubicBezTo>
                    <a:pt x="767" y="281"/>
                    <a:pt x="765" y="292"/>
                    <a:pt x="767" y="301"/>
                  </a:cubicBezTo>
                  <a:lnTo>
                    <a:pt x="767" y="301"/>
                  </a:lnTo>
                  <a:cubicBezTo>
                    <a:pt x="773" y="324"/>
                    <a:pt x="770" y="335"/>
                    <a:pt x="769" y="338"/>
                  </a:cubicBezTo>
                  <a:lnTo>
                    <a:pt x="769" y="338"/>
                  </a:lnTo>
                  <a:lnTo>
                    <a:pt x="769" y="338"/>
                  </a:lnTo>
                  <a:lnTo>
                    <a:pt x="768" y="340"/>
                  </a:lnTo>
                  <a:lnTo>
                    <a:pt x="768" y="340"/>
                  </a:lnTo>
                  <a:cubicBezTo>
                    <a:pt x="756" y="355"/>
                    <a:pt x="735" y="383"/>
                    <a:pt x="735" y="447"/>
                  </a:cubicBezTo>
                  <a:lnTo>
                    <a:pt x="735" y="447"/>
                  </a:lnTo>
                  <a:cubicBezTo>
                    <a:pt x="735" y="518"/>
                    <a:pt x="784" y="550"/>
                    <a:pt x="811" y="558"/>
                  </a:cubicBezTo>
                  <a:lnTo>
                    <a:pt x="811" y="558"/>
                  </a:lnTo>
                  <a:cubicBezTo>
                    <a:pt x="838" y="567"/>
                    <a:pt x="862" y="581"/>
                    <a:pt x="868" y="621"/>
                  </a:cubicBezTo>
                  <a:lnTo>
                    <a:pt x="779" y="621"/>
                  </a:lnTo>
                  <a:lnTo>
                    <a:pt x="779" y="621"/>
                  </a:lnTo>
                  <a:cubicBezTo>
                    <a:pt x="787" y="633"/>
                    <a:pt x="794" y="647"/>
                    <a:pt x="798" y="663"/>
                  </a:cubicBezTo>
                  <a:lnTo>
                    <a:pt x="891" y="663"/>
                  </a:lnTo>
                  <a:lnTo>
                    <a:pt x="891" y="663"/>
                  </a:lnTo>
                  <a:cubicBezTo>
                    <a:pt x="912" y="663"/>
                    <a:pt x="912" y="642"/>
                    <a:pt x="912" y="642"/>
                  </a:cubicBezTo>
                  <a:lnTo>
                    <a:pt x="912" y="642"/>
                  </a:lnTo>
                  <a:cubicBezTo>
                    <a:pt x="912" y="559"/>
                    <a:pt x="861" y="531"/>
                    <a:pt x="824" y="518"/>
                  </a:cubicBezTo>
                  <a:close/>
                  <a:moveTo>
                    <a:pt x="189" y="704"/>
                  </a:moveTo>
                  <a:lnTo>
                    <a:pt x="189" y="704"/>
                  </a:lnTo>
                  <a:cubicBezTo>
                    <a:pt x="198" y="646"/>
                    <a:pt x="249" y="622"/>
                    <a:pt x="301" y="603"/>
                  </a:cubicBezTo>
                  <a:lnTo>
                    <a:pt x="303" y="603"/>
                  </a:lnTo>
                  <a:lnTo>
                    <a:pt x="303" y="603"/>
                  </a:lnTo>
                  <a:cubicBezTo>
                    <a:pt x="341" y="593"/>
                    <a:pt x="406" y="553"/>
                    <a:pt x="406" y="468"/>
                  </a:cubicBezTo>
                  <a:lnTo>
                    <a:pt x="406" y="468"/>
                  </a:lnTo>
                  <a:cubicBezTo>
                    <a:pt x="406" y="396"/>
                    <a:pt x="377" y="361"/>
                    <a:pt x="361" y="342"/>
                  </a:cubicBezTo>
                  <a:lnTo>
                    <a:pt x="361" y="342"/>
                  </a:lnTo>
                  <a:cubicBezTo>
                    <a:pt x="358" y="338"/>
                    <a:pt x="354" y="333"/>
                    <a:pt x="356" y="334"/>
                  </a:cubicBezTo>
                  <a:lnTo>
                    <a:pt x="356" y="334"/>
                  </a:lnTo>
                  <a:cubicBezTo>
                    <a:pt x="354" y="331"/>
                    <a:pt x="348" y="315"/>
                    <a:pt x="357" y="277"/>
                  </a:cubicBezTo>
                  <a:lnTo>
                    <a:pt x="357" y="277"/>
                  </a:lnTo>
                  <a:cubicBezTo>
                    <a:pt x="361" y="260"/>
                    <a:pt x="354" y="250"/>
                    <a:pt x="354" y="250"/>
                  </a:cubicBezTo>
                  <a:lnTo>
                    <a:pt x="354" y="250"/>
                  </a:lnTo>
                  <a:cubicBezTo>
                    <a:pt x="343" y="224"/>
                    <a:pt x="321" y="177"/>
                    <a:pt x="337" y="139"/>
                  </a:cubicBezTo>
                  <a:lnTo>
                    <a:pt x="337" y="139"/>
                  </a:lnTo>
                  <a:cubicBezTo>
                    <a:pt x="359" y="86"/>
                    <a:pt x="377" y="76"/>
                    <a:pt x="411" y="60"/>
                  </a:cubicBezTo>
                  <a:lnTo>
                    <a:pt x="411" y="60"/>
                  </a:lnTo>
                  <a:cubicBezTo>
                    <a:pt x="413" y="59"/>
                    <a:pt x="415" y="58"/>
                    <a:pt x="417" y="57"/>
                  </a:cubicBezTo>
                  <a:lnTo>
                    <a:pt x="417" y="57"/>
                  </a:lnTo>
                  <a:cubicBezTo>
                    <a:pt x="424" y="53"/>
                    <a:pt x="451" y="41"/>
                    <a:pt x="482" y="41"/>
                  </a:cubicBezTo>
                  <a:lnTo>
                    <a:pt x="482" y="41"/>
                  </a:lnTo>
                  <a:cubicBezTo>
                    <a:pt x="497" y="41"/>
                    <a:pt x="510" y="45"/>
                    <a:pt x="520" y="50"/>
                  </a:cubicBezTo>
                  <a:lnTo>
                    <a:pt x="520" y="50"/>
                  </a:lnTo>
                  <a:cubicBezTo>
                    <a:pt x="532" y="57"/>
                    <a:pt x="544" y="70"/>
                    <a:pt x="562" y="113"/>
                  </a:cubicBezTo>
                  <a:lnTo>
                    <a:pt x="562" y="113"/>
                  </a:lnTo>
                  <a:cubicBezTo>
                    <a:pt x="595" y="189"/>
                    <a:pt x="574" y="231"/>
                    <a:pt x="564" y="246"/>
                  </a:cubicBezTo>
                  <a:lnTo>
                    <a:pt x="564" y="246"/>
                  </a:lnTo>
                  <a:cubicBezTo>
                    <a:pt x="556" y="255"/>
                    <a:pt x="554" y="268"/>
                    <a:pt x="557" y="279"/>
                  </a:cubicBezTo>
                  <a:lnTo>
                    <a:pt x="557" y="279"/>
                  </a:lnTo>
                  <a:cubicBezTo>
                    <a:pt x="565" y="314"/>
                    <a:pt x="560" y="329"/>
                    <a:pt x="558" y="332"/>
                  </a:cubicBezTo>
                  <a:lnTo>
                    <a:pt x="558" y="332"/>
                  </a:lnTo>
                  <a:cubicBezTo>
                    <a:pt x="558" y="333"/>
                    <a:pt x="553" y="339"/>
                    <a:pt x="551" y="342"/>
                  </a:cubicBezTo>
                  <a:lnTo>
                    <a:pt x="551" y="342"/>
                  </a:lnTo>
                  <a:cubicBezTo>
                    <a:pt x="535" y="361"/>
                    <a:pt x="505" y="396"/>
                    <a:pt x="505" y="468"/>
                  </a:cubicBezTo>
                  <a:lnTo>
                    <a:pt x="505" y="468"/>
                  </a:lnTo>
                  <a:cubicBezTo>
                    <a:pt x="505" y="553"/>
                    <a:pt x="572" y="593"/>
                    <a:pt x="609" y="603"/>
                  </a:cubicBezTo>
                  <a:lnTo>
                    <a:pt x="611" y="603"/>
                  </a:lnTo>
                  <a:lnTo>
                    <a:pt x="611" y="603"/>
                  </a:lnTo>
                  <a:cubicBezTo>
                    <a:pt x="663" y="622"/>
                    <a:pt x="714" y="646"/>
                    <a:pt x="723" y="704"/>
                  </a:cubicBezTo>
                  <a:lnTo>
                    <a:pt x="189" y="704"/>
                  </a:lnTo>
                  <a:close/>
                  <a:moveTo>
                    <a:pt x="621" y="564"/>
                  </a:moveTo>
                  <a:lnTo>
                    <a:pt x="621" y="564"/>
                  </a:lnTo>
                  <a:cubicBezTo>
                    <a:pt x="621" y="564"/>
                    <a:pt x="547" y="546"/>
                    <a:pt x="547" y="468"/>
                  </a:cubicBezTo>
                  <a:lnTo>
                    <a:pt x="547" y="468"/>
                  </a:lnTo>
                  <a:cubicBezTo>
                    <a:pt x="547" y="401"/>
                    <a:pt x="577" y="376"/>
                    <a:pt x="589" y="359"/>
                  </a:cubicBezTo>
                  <a:lnTo>
                    <a:pt x="589" y="359"/>
                  </a:lnTo>
                  <a:cubicBezTo>
                    <a:pt x="589" y="359"/>
                    <a:pt x="613" y="339"/>
                    <a:pt x="597" y="270"/>
                  </a:cubicBezTo>
                  <a:lnTo>
                    <a:pt x="597" y="270"/>
                  </a:lnTo>
                  <a:cubicBezTo>
                    <a:pt x="624" y="233"/>
                    <a:pt x="633" y="172"/>
                    <a:pt x="600" y="97"/>
                  </a:cubicBezTo>
                  <a:lnTo>
                    <a:pt x="600" y="97"/>
                  </a:lnTo>
                  <a:cubicBezTo>
                    <a:pt x="581" y="52"/>
                    <a:pt x="565" y="28"/>
                    <a:pt x="540" y="14"/>
                  </a:cubicBezTo>
                  <a:lnTo>
                    <a:pt x="540" y="14"/>
                  </a:lnTo>
                  <a:cubicBezTo>
                    <a:pt x="522" y="4"/>
                    <a:pt x="501" y="0"/>
                    <a:pt x="482" y="0"/>
                  </a:cubicBezTo>
                  <a:lnTo>
                    <a:pt x="482" y="0"/>
                  </a:lnTo>
                  <a:cubicBezTo>
                    <a:pt x="444" y="0"/>
                    <a:pt x="408" y="13"/>
                    <a:pt x="394" y="22"/>
                  </a:cubicBezTo>
                  <a:lnTo>
                    <a:pt x="394" y="22"/>
                  </a:lnTo>
                  <a:cubicBezTo>
                    <a:pt x="353" y="41"/>
                    <a:pt x="325" y="58"/>
                    <a:pt x="299" y="123"/>
                  </a:cubicBezTo>
                  <a:lnTo>
                    <a:pt x="299" y="123"/>
                  </a:lnTo>
                  <a:cubicBezTo>
                    <a:pt x="276" y="178"/>
                    <a:pt x="303" y="238"/>
                    <a:pt x="317" y="268"/>
                  </a:cubicBezTo>
                  <a:lnTo>
                    <a:pt x="317" y="268"/>
                  </a:lnTo>
                  <a:cubicBezTo>
                    <a:pt x="301" y="336"/>
                    <a:pt x="323" y="359"/>
                    <a:pt x="323" y="359"/>
                  </a:cubicBezTo>
                  <a:lnTo>
                    <a:pt x="323" y="359"/>
                  </a:lnTo>
                  <a:cubicBezTo>
                    <a:pt x="335" y="376"/>
                    <a:pt x="365" y="401"/>
                    <a:pt x="365" y="468"/>
                  </a:cubicBezTo>
                  <a:lnTo>
                    <a:pt x="365" y="468"/>
                  </a:lnTo>
                  <a:cubicBezTo>
                    <a:pt x="365" y="546"/>
                    <a:pt x="291" y="564"/>
                    <a:pt x="291" y="564"/>
                  </a:cubicBezTo>
                  <a:lnTo>
                    <a:pt x="291" y="564"/>
                  </a:lnTo>
                  <a:cubicBezTo>
                    <a:pt x="244" y="580"/>
                    <a:pt x="145" y="613"/>
                    <a:pt x="145" y="724"/>
                  </a:cubicBezTo>
                  <a:lnTo>
                    <a:pt x="145" y="724"/>
                  </a:lnTo>
                  <a:cubicBezTo>
                    <a:pt x="145" y="724"/>
                    <a:pt x="145" y="745"/>
                    <a:pt x="166" y="745"/>
                  </a:cubicBezTo>
                  <a:lnTo>
                    <a:pt x="746" y="745"/>
                  </a:lnTo>
                  <a:lnTo>
                    <a:pt x="746" y="745"/>
                  </a:lnTo>
                  <a:cubicBezTo>
                    <a:pt x="767" y="745"/>
                    <a:pt x="767" y="724"/>
                    <a:pt x="767" y="724"/>
                  </a:cubicBezTo>
                  <a:lnTo>
                    <a:pt x="767" y="724"/>
                  </a:lnTo>
                  <a:cubicBezTo>
                    <a:pt x="767" y="613"/>
                    <a:pt x="668" y="580"/>
                    <a:pt x="621" y="564"/>
                  </a:cubicBezTo>
                  <a:close/>
                  <a:moveTo>
                    <a:pt x="101" y="558"/>
                  </a:moveTo>
                  <a:lnTo>
                    <a:pt x="101" y="558"/>
                  </a:lnTo>
                  <a:cubicBezTo>
                    <a:pt x="128" y="550"/>
                    <a:pt x="177" y="518"/>
                    <a:pt x="177" y="447"/>
                  </a:cubicBezTo>
                  <a:lnTo>
                    <a:pt x="177" y="447"/>
                  </a:lnTo>
                  <a:cubicBezTo>
                    <a:pt x="177" y="383"/>
                    <a:pt x="156" y="355"/>
                    <a:pt x="144" y="340"/>
                  </a:cubicBezTo>
                  <a:lnTo>
                    <a:pt x="143" y="338"/>
                  </a:lnTo>
                  <a:lnTo>
                    <a:pt x="143" y="338"/>
                  </a:lnTo>
                  <a:lnTo>
                    <a:pt x="143" y="338"/>
                  </a:lnTo>
                  <a:lnTo>
                    <a:pt x="143" y="338"/>
                  </a:lnTo>
                  <a:cubicBezTo>
                    <a:pt x="142" y="335"/>
                    <a:pt x="139" y="324"/>
                    <a:pt x="145" y="301"/>
                  </a:cubicBezTo>
                  <a:lnTo>
                    <a:pt x="145" y="301"/>
                  </a:lnTo>
                  <a:cubicBezTo>
                    <a:pt x="147" y="292"/>
                    <a:pt x="145" y="281"/>
                    <a:pt x="142" y="273"/>
                  </a:cubicBezTo>
                  <a:lnTo>
                    <a:pt x="142" y="273"/>
                  </a:lnTo>
                  <a:cubicBezTo>
                    <a:pt x="133" y="255"/>
                    <a:pt x="118" y="221"/>
                    <a:pt x="129" y="195"/>
                  </a:cubicBezTo>
                  <a:lnTo>
                    <a:pt x="129" y="195"/>
                  </a:lnTo>
                  <a:cubicBezTo>
                    <a:pt x="147" y="150"/>
                    <a:pt x="154" y="147"/>
                    <a:pt x="175" y="138"/>
                  </a:cubicBezTo>
                  <a:lnTo>
                    <a:pt x="175" y="138"/>
                  </a:lnTo>
                  <a:cubicBezTo>
                    <a:pt x="177" y="137"/>
                    <a:pt x="179" y="136"/>
                    <a:pt x="181" y="135"/>
                  </a:cubicBezTo>
                  <a:lnTo>
                    <a:pt x="181" y="135"/>
                  </a:lnTo>
                  <a:cubicBezTo>
                    <a:pt x="186" y="132"/>
                    <a:pt x="206" y="124"/>
                    <a:pt x="228" y="124"/>
                  </a:cubicBezTo>
                  <a:lnTo>
                    <a:pt x="228" y="124"/>
                  </a:lnTo>
                  <a:cubicBezTo>
                    <a:pt x="238" y="124"/>
                    <a:pt x="247" y="126"/>
                    <a:pt x="254" y="129"/>
                  </a:cubicBezTo>
                  <a:lnTo>
                    <a:pt x="254" y="129"/>
                  </a:lnTo>
                  <a:cubicBezTo>
                    <a:pt x="256" y="123"/>
                    <a:pt x="258" y="115"/>
                    <a:pt x="260" y="108"/>
                  </a:cubicBezTo>
                  <a:lnTo>
                    <a:pt x="260" y="108"/>
                  </a:lnTo>
                  <a:cubicBezTo>
                    <a:pt x="263" y="102"/>
                    <a:pt x="266" y="97"/>
                    <a:pt x="268" y="91"/>
                  </a:cubicBezTo>
                  <a:lnTo>
                    <a:pt x="268" y="91"/>
                  </a:lnTo>
                  <a:cubicBezTo>
                    <a:pt x="256" y="85"/>
                    <a:pt x="241" y="83"/>
                    <a:pt x="228" y="83"/>
                  </a:cubicBezTo>
                  <a:lnTo>
                    <a:pt x="228" y="83"/>
                  </a:lnTo>
                  <a:cubicBezTo>
                    <a:pt x="198" y="83"/>
                    <a:pt x="170" y="93"/>
                    <a:pt x="158" y="100"/>
                  </a:cubicBezTo>
                  <a:lnTo>
                    <a:pt x="158" y="100"/>
                  </a:lnTo>
                  <a:cubicBezTo>
                    <a:pt x="125" y="115"/>
                    <a:pt x="111" y="128"/>
                    <a:pt x="90" y="179"/>
                  </a:cubicBezTo>
                  <a:lnTo>
                    <a:pt x="90" y="179"/>
                  </a:lnTo>
                  <a:cubicBezTo>
                    <a:pt x="73" y="222"/>
                    <a:pt x="94" y="268"/>
                    <a:pt x="104" y="291"/>
                  </a:cubicBezTo>
                  <a:lnTo>
                    <a:pt x="104" y="291"/>
                  </a:lnTo>
                  <a:cubicBezTo>
                    <a:pt x="91" y="344"/>
                    <a:pt x="109" y="362"/>
                    <a:pt x="109" y="362"/>
                  </a:cubicBezTo>
                  <a:lnTo>
                    <a:pt x="109" y="362"/>
                  </a:lnTo>
                  <a:cubicBezTo>
                    <a:pt x="119" y="375"/>
                    <a:pt x="135" y="394"/>
                    <a:pt x="135" y="447"/>
                  </a:cubicBezTo>
                  <a:lnTo>
                    <a:pt x="135" y="447"/>
                  </a:lnTo>
                  <a:cubicBezTo>
                    <a:pt x="135" y="507"/>
                    <a:pt x="89" y="518"/>
                    <a:pt x="89" y="518"/>
                  </a:cubicBezTo>
                  <a:lnTo>
                    <a:pt x="89" y="518"/>
                  </a:lnTo>
                  <a:cubicBezTo>
                    <a:pt x="50" y="531"/>
                    <a:pt x="0" y="559"/>
                    <a:pt x="0" y="642"/>
                  </a:cubicBezTo>
                  <a:lnTo>
                    <a:pt x="0" y="642"/>
                  </a:lnTo>
                  <a:cubicBezTo>
                    <a:pt x="0" y="642"/>
                    <a:pt x="0" y="663"/>
                    <a:pt x="21" y="663"/>
                  </a:cubicBezTo>
                  <a:lnTo>
                    <a:pt x="114" y="663"/>
                  </a:lnTo>
                  <a:lnTo>
                    <a:pt x="114" y="663"/>
                  </a:lnTo>
                  <a:cubicBezTo>
                    <a:pt x="118" y="647"/>
                    <a:pt x="125" y="633"/>
                    <a:pt x="133" y="621"/>
                  </a:cubicBezTo>
                  <a:lnTo>
                    <a:pt x="44" y="621"/>
                  </a:lnTo>
                  <a:lnTo>
                    <a:pt x="44" y="621"/>
                  </a:lnTo>
                  <a:cubicBezTo>
                    <a:pt x="50" y="581"/>
                    <a:pt x="74" y="567"/>
                    <a:pt x="101" y="558"/>
                  </a:cubicBezTo>
                  <a:close/>
                </a:path>
              </a:pathLst>
            </a:custGeom>
            <a:solidFill>
              <a:srgbClr val="63666A"/>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101820"/>
                </a:solidFill>
                <a:effectLst/>
                <a:uLnTx/>
                <a:uFillTx/>
              </a:endParaRPr>
            </a:p>
          </p:txBody>
        </p:sp>
        <p:sp>
          <p:nvSpPr>
            <p:cNvPr id="14" name="Freeform 50">
              <a:extLst>
                <a:ext uri="{FF2B5EF4-FFF2-40B4-BE49-F238E27FC236}">
                  <a16:creationId xmlns:a16="http://schemas.microsoft.com/office/drawing/2014/main" id="{6978E248-CF0B-4029-BCC0-4EE9FCBFA918}"/>
                </a:ext>
              </a:extLst>
            </p:cNvPr>
            <p:cNvSpPr>
              <a:spLocks noChangeArrowheads="1"/>
            </p:cNvSpPr>
            <p:nvPr/>
          </p:nvSpPr>
          <p:spPr bwMode="auto">
            <a:xfrm>
              <a:off x="7804516" y="1695766"/>
              <a:ext cx="2823720" cy="1301988"/>
            </a:xfrm>
            <a:custGeom>
              <a:avLst/>
              <a:gdLst>
                <a:gd name="T0" fmla="*/ 17 w 4535"/>
                <a:gd name="T1" fmla="*/ 2089 h 2090"/>
                <a:gd name="T2" fmla="*/ 17 w 4535"/>
                <a:gd name="T3" fmla="*/ 2089 h 2090"/>
                <a:gd name="T4" fmla="*/ 0 w 4535"/>
                <a:gd name="T5" fmla="*/ 2074 h 2090"/>
                <a:gd name="T6" fmla="*/ 0 w 4535"/>
                <a:gd name="T7" fmla="*/ 15 h 2090"/>
                <a:gd name="T8" fmla="*/ 0 w 4535"/>
                <a:gd name="T9" fmla="*/ 15 h 2090"/>
                <a:gd name="T10" fmla="*/ 17 w 4535"/>
                <a:gd name="T11" fmla="*/ 0 h 2090"/>
                <a:gd name="T12" fmla="*/ 4517 w 4535"/>
                <a:gd name="T13" fmla="*/ 0 h 2090"/>
                <a:gd name="T14" fmla="*/ 4517 w 4535"/>
                <a:gd name="T15" fmla="*/ 0 h 2090"/>
                <a:gd name="T16" fmla="*/ 4534 w 4535"/>
                <a:gd name="T17" fmla="*/ 15 h 2090"/>
                <a:gd name="T18" fmla="*/ 4534 w 4535"/>
                <a:gd name="T19" fmla="*/ 15 h 2090"/>
                <a:gd name="T20" fmla="*/ 4517 w 4535"/>
                <a:gd name="T21" fmla="*/ 30 h 2090"/>
                <a:gd name="T22" fmla="*/ 34 w 4535"/>
                <a:gd name="T23" fmla="*/ 30 h 2090"/>
                <a:gd name="T24" fmla="*/ 34 w 4535"/>
                <a:gd name="T25" fmla="*/ 2074 h 2090"/>
                <a:gd name="T26" fmla="*/ 34 w 4535"/>
                <a:gd name="T27" fmla="*/ 2074 h 2090"/>
                <a:gd name="T28" fmla="*/ 17 w 4535"/>
                <a:gd name="T29" fmla="*/ 2089 h 2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35" h="2090">
                  <a:moveTo>
                    <a:pt x="17" y="2089"/>
                  </a:moveTo>
                  <a:lnTo>
                    <a:pt x="17" y="2089"/>
                  </a:lnTo>
                  <a:cubicBezTo>
                    <a:pt x="8" y="2089"/>
                    <a:pt x="0" y="2082"/>
                    <a:pt x="0" y="2074"/>
                  </a:cubicBezTo>
                  <a:lnTo>
                    <a:pt x="0" y="15"/>
                  </a:lnTo>
                  <a:lnTo>
                    <a:pt x="0" y="15"/>
                  </a:lnTo>
                  <a:cubicBezTo>
                    <a:pt x="0" y="7"/>
                    <a:pt x="8" y="0"/>
                    <a:pt x="17" y="0"/>
                  </a:cubicBezTo>
                  <a:lnTo>
                    <a:pt x="4517" y="0"/>
                  </a:lnTo>
                  <a:lnTo>
                    <a:pt x="4517" y="0"/>
                  </a:lnTo>
                  <a:cubicBezTo>
                    <a:pt x="4527" y="0"/>
                    <a:pt x="4534" y="7"/>
                    <a:pt x="4534" y="15"/>
                  </a:cubicBezTo>
                  <a:lnTo>
                    <a:pt x="4534" y="15"/>
                  </a:lnTo>
                  <a:cubicBezTo>
                    <a:pt x="4534" y="23"/>
                    <a:pt x="4527" y="30"/>
                    <a:pt x="4517" y="30"/>
                  </a:cubicBezTo>
                  <a:lnTo>
                    <a:pt x="34" y="30"/>
                  </a:lnTo>
                  <a:lnTo>
                    <a:pt x="34" y="2074"/>
                  </a:lnTo>
                  <a:lnTo>
                    <a:pt x="34" y="2074"/>
                  </a:lnTo>
                  <a:cubicBezTo>
                    <a:pt x="34" y="2082"/>
                    <a:pt x="27" y="2089"/>
                    <a:pt x="17" y="2089"/>
                  </a:cubicBezTo>
                </a:path>
              </a:pathLst>
            </a:custGeom>
            <a:solidFill>
              <a:srgbClr val="ED9B33"/>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101820"/>
                </a:solidFill>
                <a:effectLst/>
                <a:uLnTx/>
                <a:uFillTx/>
              </a:endParaRPr>
            </a:p>
          </p:txBody>
        </p:sp>
        <p:sp>
          <p:nvSpPr>
            <p:cNvPr id="15" name="Freeform 51">
              <a:extLst>
                <a:ext uri="{FF2B5EF4-FFF2-40B4-BE49-F238E27FC236}">
                  <a16:creationId xmlns:a16="http://schemas.microsoft.com/office/drawing/2014/main" id="{F9647D5D-4C8C-446D-B6CF-FEE98CA9B4DA}"/>
                </a:ext>
              </a:extLst>
            </p:cNvPr>
            <p:cNvSpPr>
              <a:spLocks noChangeArrowheads="1"/>
            </p:cNvSpPr>
            <p:nvPr/>
          </p:nvSpPr>
          <p:spPr bwMode="auto">
            <a:xfrm>
              <a:off x="10617248" y="1649070"/>
              <a:ext cx="129099" cy="115366"/>
            </a:xfrm>
            <a:custGeom>
              <a:avLst/>
              <a:gdLst>
                <a:gd name="T0" fmla="*/ 205 w 206"/>
                <a:gd name="T1" fmla="*/ 92 h 185"/>
                <a:gd name="T2" fmla="*/ 205 w 206"/>
                <a:gd name="T3" fmla="*/ 92 h 185"/>
                <a:gd name="T4" fmla="*/ 102 w 206"/>
                <a:gd name="T5" fmla="*/ 184 h 185"/>
                <a:gd name="T6" fmla="*/ 102 w 206"/>
                <a:gd name="T7" fmla="*/ 184 h 185"/>
                <a:gd name="T8" fmla="*/ 0 w 206"/>
                <a:gd name="T9" fmla="*/ 92 h 185"/>
                <a:gd name="T10" fmla="*/ 0 w 206"/>
                <a:gd name="T11" fmla="*/ 92 h 185"/>
                <a:gd name="T12" fmla="*/ 102 w 206"/>
                <a:gd name="T13" fmla="*/ 0 h 185"/>
                <a:gd name="T14" fmla="*/ 102 w 206"/>
                <a:gd name="T15" fmla="*/ 0 h 185"/>
                <a:gd name="T16" fmla="*/ 205 w 206"/>
                <a:gd name="T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185">
                  <a:moveTo>
                    <a:pt x="205" y="92"/>
                  </a:moveTo>
                  <a:lnTo>
                    <a:pt x="205" y="92"/>
                  </a:lnTo>
                  <a:cubicBezTo>
                    <a:pt x="205" y="143"/>
                    <a:pt x="159" y="184"/>
                    <a:pt x="102" y="184"/>
                  </a:cubicBezTo>
                  <a:lnTo>
                    <a:pt x="102" y="184"/>
                  </a:lnTo>
                  <a:cubicBezTo>
                    <a:pt x="46" y="184"/>
                    <a:pt x="0" y="143"/>
                    <a:pt x="0" y="92"/>
                  </a:cubicBezTo>
                  <a:lnTo>
                    <a:pt x="0" y="92"/>
                  </a:lnTo>
                  <a:cubicBezTo>
                    <a:pt x="0" y="41"/>
                    <a:pt x="46" y="0"/>
                    <a:pt x="102" y="0"/>
                  </a:cubicBezTo>
                  <a:lnTo>
                    <a:pt x="102" y="0"/>
                  </a:lnTo>
                  <a:cubicBezTo>
                    <a:pt x="159" y="0"/>
                    <a:pt x="205" y="41"/>
                    <a:pt x="205" y="92"/>
                  </a:cubicBezTo>
                </a:path>
              </a:pathLst>
            </a:custGeom>
            <a:solidFill>
              <a:srgbClr val="ED9B33"/>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101820"/>
                </a:solidFill>
                <a:effectLst/>
                <a:uLnTx/>
                <a:uFillTx/>
              </a:endParaRPr>
            </a:p>
          </p:txBody>
        </p:sp>
        <p:sp>
          <p:nvSpPr>
            <p:cNvPr id="16" name="Freeform 52">
              <a:extLst>
                <a:ext uri="{FF2B5EF4-FFF2-40B4-BE49-F238E27FC236}">
                  <a16:creationId xmlns:a16="http://schemas.microsoft.com/office/drawing/2014/main" id="{9E1E301A-6B29-4DB1-93BD-AC2DA35F45B3}"/>
                </a:ext>
              </a:extLst>
            </p:cNvPr>
            <p:cNvSpPr>
              <a:spLocks noChangeArrowheads="1"/>
            </p:cNvSpPr>
            <p:nvPr/>
          </p:nvSpPr>
          <p:spPr bwMode="auto">
            <a:xfrm>
              <a:off x="1541792" y="1690273"/>
              <a:ext cx="3024237" cy="1301988"/>
            </a:xfrm>
            <a:custGeom>
              <a:avLst/>
              <a:gdLst>
                <a:gd name="T0" fmla="*/ 4838 w 4857"/>
                <a:gd name="T1" fmla="*/ 2089 h 2090"/>
                <a:gd name="T2" fmla="*/ 4838 w 4857"/>
                <a:gd name="T3" fmla="*/ 2089 h 2090"/>
                <a:gd name="T4" fmla="*/ 4856 w 4857"/>
                <a:gd name="T5" fmla="*/ 2074 h 2090"/>
                <a:gd name="T6" fmla="*/ 4856 w 4857"/>
                <a:gd name="T7" fmla="*/ 15 h 2090"/>
                <a:gd name="T8" fmla="*/ 4856 w 4857"/>
                <a:gd name="T9" fmla="*/ 15 h 2090"/>
                <a:gd name="T10" fmla="*/ 4838 w 4857"/>
                <a:gd name="T11" fmla="*/ 0 h 2090"/>
                <a:gd name="T12" fmla="*/ 18 w 4857"/>
                <a:gd name="T13" fmla="*/ 0 h 2090"/>
                <a:gd name="T14" fmla="*/ 18 w 4857"/>
                <a:gd name="T15" fmla="*/ 0 h 2090"/>
                <a:gd name="T16" fmla="*/ 0 w 4857"/>
                <a:gd name="T17" fmla="*/ 15 h 2090"/>
                <a:gd name="T18" fmla="*/ 0 w 4857"/>
                <a:gd name="T19" fmla="*/ 15 h 2090"/>
                <a:gd name="T20" fmla="*/ 18 w 4857"/>
                <a:gd name="T21" fmla="*/ 30 h 2090"/>
                <a:gd name="T22" fmla="*/ 4820 w 4857"/>
                <a:gd name="T23" fmla="*/ 30 h 2090"/>
                <a:gd name="T24" fmla="*/ 4820 w 4857"/>
                <a:gd name="T25" fmla="*/ 2074 h 2090"/>
                <a:gd name="T26" fmla="*/ 4820 w 4857"/>
                <a:gd name="T27" fmla="*/ 2074 h 2090"/>
                <a:gd name="T28" fmla="*/ 4838 w 4857"/>
                <a:gd name="T29" fmla="*/ 2089 h 2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57" h="2090">
                  <a:moveTo>
                    <a:pt x="4838" y="2089"/>
                  </a:moveTo>
                  <a:lnTo>
                    <a:pt x="4838" y="2089"/>
                  </a:lnTo>
                  <a:cubicBezTo>
                    <a:pt x="4849" y="2089"/>
                    <a:pt x="4856" y="2082"/>
                    <a:pt x="4856" y="2074"/>
                  </a:cubicBezTo>
                  <a:lnTo>
                    <a:pt x="4856" y="15"/>
                  </a:lnTo>
                  <a:lnTo>
                    <a:pt x="4856" y="15"/>
                  </a:lnTo>
                  <a:cubicBezTo>
                    <a:pt x="4856" y="6"/>
                    <a:pt x="4849" y="0"/>
                    <a:pt x="4838" y="0"/>
                  </a:cubicBezTo>
                  <a:lnTo>
                    <a:pt x="18" y="0"/>
                  </a:lnTo>
                  <a:lnTo>
                    <a:pt x="18" y="0"/>
                  </a:lnTo>
                  <a:cubicBezTo>
                    <a:pt x="8" y="0"/>
                    <a:pt x="0" y="6"/>
                    <a:pt x="0" y="15"/>
                  </a:cubicBezTo>
                  <a:lnTo>
                    <a:pt x="0" y="15"/>
                  </a:lnTo>
                  <a:cubicBezTo>
                    <a:pt x="0" y="23"/>
                    <a:pt x="8" y="30"/>
                    <a:pt x="18" y="30"/>
                  </a:cubicBezTo>
                  <a:lnTo>
                    <a:pt x="4820" y="30"/>
                  </a:lnTo>
                  <a:lnTo>
                    <a:pt x="4820" y="2074"/>
                  </a:lnTo>
                  <a:lnTo>
                    <a:pt x="4820" y="2074"/>
                  </a:lnTo>
                  <a:cubicBezTo>
                    <a:pt x="4820" y="2082"/>
                    <a:pt x="4828" y="2089"/>
                    <a:pt x="4838" y="2089"/>
                  </a:cubicBezTo>
                </a:path>
              </a:pathLst>
            </a:custGeom>
            <a:solidFill>
              <a:srgbClr val="41B6E6"/>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101820"/>
                </a:solidFill>
                <a:effectLst/>
                <a:uLnTx/>
                <a:uFillTx/>
              </a:endParaRPr>
            </a:p>
          </p:txBody>
        </p:sp>
        <p:sp>
          <p:nvSpPr>
            <p:cNvPr id="17" name="Freeform 53">
              <a:extLst>
                <a:ext uri="{FF2B5EF4-FFF2-40B4-BE49-F238E27FC236}">
                  <a16:creationId xmlns:a16="http://schemas.microsoft.com/office/drawing/2014/main" id="{3D8477A7-E7A0-4275-8489-E922E24C405C}"/>
                </a:ext>
              </a:extLst>
            </p:cNvPr>
            <p:cNvSpPr>
              <a:spLocks noChangeArrowheads="1"/>
            </p:cNvSpPr>
            <p:nvPr/>
          </p:nvSpPr>
          <p:spPr bwMode="auto">
            <a:xfrm>
              <a:off x="1426426" y="1643576"/>
              <a:ext cx="115366" cy="115366"/>
            </a:xfrm>
            <a:custGeom>
              <a:avLst/>
              <a:gdLst>
                <a:gd name="T0" fmla="*/ 0 w 185"/>
                <a:gd name="T1" fmla="*/ 92 h 185"/>
                <a:gd name="T2" fmla="*/ 0 w 185"/>
                <a:gd name="T3" fmla="*/ 92 h 185"/>
                <a:gd name="T4" fmla="*/ 92 w 185"/>
                <a:gd name="T5" fmla="*/ 184 h 185"/>
                <a:gd name="T6" fmla="*/ 92 w 185"/>
                <a:gd name="T7" fmla="*/ 184 h 185"/>
                <a:gd name="T8" fmla="*/ 184 w 185"/>
                <a:gd name="T9" fmla="*/ 92 h 185"/>
                <a:gd name="T10" fmla="*/ 184 w 185"/>
                <a:gd name="T11" fmla="*/ 92 h 185"/>
                <a:gd name="T12" fmla="*/ 92 w 185"/>
                <a:gd name="T13" fmla="*/ 0 h 185"/>
                <a:gd name="T14" fmla="*/ 92 w 185"/>
                <a:gd name="T15" fmla="*/ 0 h 185"/>
                <a:gd name="T16" fmla="*/ 0 w 185"/>
                <a:gd name="T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185">
                  <a:moveTo>
                    <a:pt x="0" y="92"/>
                  </a:moveTo>
                  <a:lnTo>
                    <a:pt x="0" y="92"/>
                  </a:lnTo>
                  <a:cubicBezTo>
                    <a:pt x="0" y="143"/>
                    <a:pt x="41" y="184"/>
                    <a:pt x="92" y="184"/>
                  </a:cubicBezTo>
                  <a:lnTo>
                    <a:pt x="92" y="184"/>
                  </a:lnTo>
                  <a:cubicBezTo>
                    <a:pt x="142" y="184"/>
                    <a:pt x="184" y="143"/>
                    <a:pt x="184" y="92"/>
                  </a:cubicBezTo>
                  <a:lnTo>
                    <a:pt x="184" y="92"/>
                  </a:lnTo>
                  <a:cubicBezTo>
                    <a:pt x="184" y="41"/>
                    <a:pt x="142" y="0"/>
                    <a:pt x="92" y="0"/>
                  </a:cubicBezTo>
                  <a:lnTo>
                    <a:pt x="92" y="0"/>
                  </a:lnTo>
                  <a:cubicBezTo>
                    <a:pt x="41" y="0"/>
                    <a:pt x="0" y="41"/>
                    <a:pt x="0" y="92"/>
                  </a:cubicBezTo>
                </a:path>
              </a:pathLst>
            </a:custGeom>
            <a:solidFill>
              <a:srgbClr val="41B6E6"/>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101820"/>
                </a:solidFill>
                <a:effectLst/>
                <a:uLnTx/>
                <a:uFillTx/>
              </a:endParaRPr>
            </a:p>
          </p:txBody>
        </p:sp>
        <p:sp>
          <p:nvSpPr>
            <p:cNvPr id="18" name="Freeform 54">
              <a:extLst>
                <a:ext uri="{FF2B5EF4-FFF2-40B4-BE49-F238E27FC236}">
                  <a16:creationId xmlns:a16="http://schemas.microsoft.com/office/drawing/2014/main" id="{3D793932-57E9-4D3F-AE92-FAC2A3519360}"/>
                </a:ext>
              </a:extLst>
            </p:cNvPr>
            <p:cNvSpPr>
              <a:spLocks noChangeArrowheads="1"/>
            </p:cNvSpPr>
            <p:nvPr/>
          </p:nvSpPr>
          <p:spPr bwMode="auto">
            <a:xfrm>
              <a:off x="1467625" y="4681545"/>
              <a:ext cx="3142350" cy="1573923"/>
            </a:xfrm>
            <a:custGeom>
              <a:avLst/>
              <a:gdLst>
                <a:gd name="T0" fmla="*/ 5030 w 5046"/>
                <a:gd name="T1" fmla="*/ 2527 h 2528"/>
                <a:gd name="T2" fmla="*/ 15 w 5046"/>
                <a:gd name="T3" fmla="*/ 2527 h 2528"/>
                <a:gd name="T4" fmla="*/ 15 w 5046"/>
                <a:gd name="T5" fmla="*/ 2527 h 2528"/>
                <a:gd name="T6" fmla="*/ 0 w 5046"/>
                <a:gd name="T7" fmla="*/ 2512 h 2528"/>
                <a:gd name="T8" fmla="*/ 0 w 5046"/>
                <a:gd name="T9" fmla="*/ 2512 h 2528"/>
                <a:gd name="T10" fmla="*/ 15 w 5046"/>
                <a:gd name="T11" fmla="*/ 2496 h 2528"/>
                <a:gd name="T12" fmla="*/ 5015 w 5046"/>
                <a:gd name="T13" fmla="*/ 2496 h 2528"/>
                <a:gd name="T14" fmla="*/ 5015 w 5046"/>
                <a:gd name="T15" fmla="*/ 15 h 2528"/>
                <a:gd name="T16" fmla="*/ 5015 w 5046"/>
                <a:gd name="T17" fmla="*/ 15 h 2528"/>
                <a:gd name="T18" fmla="*/ 5030 w 5046"/>
                <a:gd name="T19" fmla="*/ 0 h 2528"/>
                <a:gd name="T20" fmla="*/ 5030 w 5046"/>
                <a:gd name="T21" fmla="*/ 0 h 2528"/>
                <a:gd name="T22" fmla="*/ 5045 w 5046"/>
                <a:gd name="T23" fmla="*/ 15 h 2528"/>
                <a:gd name="T24" fmla="*/ 5045 w 5046"/>
                <a:gd name="T25" fmla="*/ 2512 h 2528"/>
                <a:gd name="T26" fmla="*/ 5045 w 5046"/>
                <a:gd name="T27" fmla="*/ 2512 h 2528"/>
                <a:gd name="T28" fmla="*/ 5030 w 5046"/>
                <a:gd name="T29" fmla="*/ 252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46" h="2528">
                  <a:moveTo>
                    <a:pt x="5030" y="2527"/>
                  </a:moveTo>
                  <a:lnTo>
                    <a:pt x="15" y="2527"/>
                  </a:lnTo>
                  <a:lnTo>
                    <a:pt x="15" y="2527"/>
                  </a:lnTo>
                  <a:cubicBezTo>
                    <a:pt x="6" y="2527"/>
                    <a:pt x="0" y="2520"/>
                    <a:pt x="0" y="2512"/>
                  </a:cubicBezTo>
                  <a:lnTo>
                    <a:pt x="0" y="2512"/>
                  </a:lnTo>
                  <a:cubicBezTo>
                    <a:pt x="0" y="2503"/>
                    <a:pt x="6" y="2496"/>
                    <a:pt x="15" y="2496"/>
                  </a:cubicBezTo>
                  <a:lnTo>
                    <a:pt x="5015" y="2496"/>
                  </a:lnTo>
                  <a:lnTo>
                    <a:pt x="5015" y="15"/>
                  </a:lnTo>
                  <a:lnTo>
                    <a:pt x="5015" y="15"/>
                  </a:lnTo>
                  <a:cubicBezTo>
                    <a:pt x="5015" y="6"/>
                    <a:pt x="5021" y="0"/>
                    <a:pt x="5030" y="0"/>
                  </a:cubicBezTo>
                  <a:lnTo>
                    <a:pt x="5030" y="0"/>
                  </a:lnTo>
                  <a:cubicBezTo>
                    <a:pt x="5038" y="0"/>
                    <a:pt x="5045" y="6"/>
                    <a:pt x="5045" y="15"/>
                  </a:cubicBezTo>
                  <a:lnTo>
                    <a:pt x="5045" y="2512"/>
                  </a:lnTo>
                  <a:lnTo>
                    <a:pt x="5045" y="2512"/>
                  </a:lnTo>
                  <a:cubicBezTo>
                    <a:pt x="5045" y="2520"/>
                    <a:pt x="5038" y="2527"/>
                    <a:pt x="5030" y="2527"/>
                  </a:cubicBezTo>
                </a:path>
              </a:pathLst>
            </a:custGeom>
            <a:solidFill>
              <a:srgbClr val="78BE2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101820"/>
                </a:solidFill>
                <a:effectLst/>
                <a:uLnTx/>
                <a:uFillTx/>
              </a:endParaRPr>
            </a:p>
          </p:txBody>
        </p:sp>
        <p:sp>
          <p:nvSpPr>
            <p:cNvPr id="19" name="Freeform 55">
              <a:extLst>
                <a:ext uri="{FF2B5EF4-FFF2-40B4-BE49-F238E27FC236}">
                  <a16:creationId xmlns:a16="http://schemas.microsoft.com/office/drawing/2014/main" id="{2CD14433-02E8-4F84-8507-31A68D9B8D1E}"/>
                </a:ext>
              </a:extLst>
            </p:cNvPr>
            <p:cNvSpPr>
              <a:spLocks noChangeArrowheads="1"/>
            </p:cNvSpPr>
            <p:nvPr/>
          </p:nvSpPr>
          <p:spPr bwMode="auto">
            <a:xfrm>
              <a:off x="7793528" y="4681545"/>
              <a:ext cx="2897883" cy="1573923"/>
            </a:xfrm>
            <a:custGeom>
              <a:avLst/>
              <a:gdLst>
                <a:gd name="T0" fmla="*/ 4636 w 4652"/>
                <a:gd name="T1" fmla="*/ 2527 h 2528"/>
                <a:gd name="T2" fmla="*/ 15 w 4652"/>
                <a:gd name="T3" fmla="*/ 2527 h 2528"/>
                <a:gd name="T4" fmla="*/ 15 w 4652"/>
                <a:gd name="T5" fmla="*/ 2527 h 2528"/>
                <a:gd name="T6" fmla="*/ 0 w 4652"/>
                <a:gd name="T7" fmla="*/ 2512 h 2528"/>
                <a:gd name="T8" fmla="*/ 0 w 4652"/>
                <a:gd name="T9" fmla="*/ 15 h 2528"/>
                <a:gd name="T10" fmla="*/ 0 w 4652"/>
                <a:gd name="T11" fmla="*/ 15 h 2528"/>
                <a:gd name="T12" fmla="*/ 15 w 4652"/>
                <a:gd name="T13" fmla="*/ 0 h 2528"/>
                <a:gd name="T14" fmla="*/ 15 w 4652"/>
                <a:gd name="T15" fmla="*/ 0 h 2528"/>
                <a:gd name="T16" fmla="*/ 30 w 4652"/>
                <a:gd name="T17" fmla="*/ 15 h 2528"/>
                <a:gd name="T18" fmla="*/ 30 w 4652"/>
                <a:gd name="T19" fmla="*/ 2496 h 2528"/>
                <a:gd name="T20" fmla="*/ 4636 w 4652"/>
                <a:gd name="T21" fmla="*/ 2496 h 2528"/>
                <a:gd name="T22" fmla="*/ 4636 w 4652"/>
                <a:gd name="T23" fmla="*/ 2496 h 2528"/>
                <a:gd name="T24" fmla="*/ 4651 w 4652"/>
                <a:gd name="T25" fmla="*/ 2512 h 2528"/>
                <a:gd name="T26" fmla="*/ 4651 w 4652"/>
                <a:gd name="T27" fmla="*/ 2512 h 2528"/>
                <a:gd name="T28" fmla="*/ 4636 w 4652"/>
                <a:gd name="T29" fmla="*/ 252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52" h="2528">
                  <a:moveTo>
                    <a:pt x="4636" y="2527"/>
                  </a:moveTo>
                  <a:lnTo>
                    <a:pt x="15" y="2527"/>
                  </a:lnTo>
                  <a:lnTo>
                    <a:pt x="15" y="2527"/>
                  </a:lnTo>
                  <a:cubicBezTo>
                    <a:pt x="7" y="2527"/>
                    <a:pt x="0" y="2520"/>
                    <a:pt x="0" y="2512"/>
                  </a:cubicBezTo>
                  <a:lnTo>
                    <a:pt x="0" y="15"/>
                  </a:lnTo>
                  <a:lnTo>
                    <a:pt x="0" y="15"/>
                  </a:lnTo>
                  <a:cubicBezTo>
                    <a:pt x="0" y="6"/>
                    <a:pt x="7" y="0"/>
                    <a:pt x="15" y="0"/>
                  </a:cubicBezTo>
                  <a:lnTo>
                    <a:pt x="15" y="0"/>
                  </a:lnTo>
                  <a:cubicBezTo>
                    <a:pt x="23" y="0"/>
                    <a:pt x="30" y="6"/>
                    <a:pt x="30" y="15"/>
                  </a:cubicBezTo>
                  <a:lnTo>
                    <a:pt x="30" y="2496"/>
                  </a:lnTo>
                  <a:lnTo>
                    <a:pt x="4636" y="2496"/>
                  </a:lnTo>
                  <a:lnTo>
                    <a:pt x="4636" y="2496"/>
                  </a:lnTo>
                  <a:cubicBezTo>
                    <a:pt x="4644" y="2496"/>
                    <a:pt x="4651" y="2503"/>
                    <a:pt x="4651" y="2512"/>
                  </a:cubicBezTo>
                  <a:lnTo>
                    <a:pt x="4651" y="2512"/>
                  </a:lnTo>
                  <a:cubicBezTo>
                    <a:pt x="4651" y="2520"/>
                    <a:pt x="4644" y="2527"/>
                    <a:pt x="4636" y="2527"/>
                  </a:cubicBezTo>
                </a:path>
              </a:pathLst>
            </a:custGeom>
            <a:solidFill>
              <a:srgbClr val="4A7729"/>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101820"/>
                </a:solidFill>
                <a:effectLst/>
                <a:uLnTx/>
                <a:uFillTx/>
              </a:endParaRPr>
            </a:p>
          </p:txBody>
        </p:sp>
        <p:sp>
          <p:nvSpPr>
            <p:cNvPr id="20" name="Freeform 56">
              <a:extLst>
                <a:ext uri="{FF2B5EF4-FFF2-40B4-BE49-F238E27FC236}">
                  <a16:creationId xmlns:a16="http://schemas.microsoft.com/office/drawing/2014/main" id="{4BC8ECA2-6F40-4E8E-B9DC-E4423540EC21}"/>
                </a:ext>
              </a:extLst>
            </p:cNvPr>
            <p:cNvSpPr>
              <a:spLocks noChangeArrowheads="1"/>
            </p:cNvSpPr>
            <p:nvPr/>
          </p:nvSpPr>
          <p:spPr bwMode="auto">
            <a:xfrm>
              <a:off x="1426426" y="6186798"/>
              <a:ext cx="115366" cy="115366"/>
            </a:xfrm>
            <a:custGeom>
              <a:avLst/>
              <a:gdLst>
                <a:gd name="T0" fmla="*/ 183 w 184"/>
                <a:gd name="T1" fmla="*/ 92 h 185"/>
                <a:gd name="T2" fmla="*/ 183 w 184"/>
                <a:gd name="T3" fmla="*/ 92 h 185"/>
                <a:gd name="T4" fmla="*/ 91 w 184"/>
                <a:gd name="T5" fmla="*/ 184 h 185"/>
                <a:gd name="T6" fmla="*/ 91 w 184"/>
                <a:gd name="T7" fmla="*/ 184 h 185"/>
                <a:gd name="T8" fmla="*/ 0 w 184"/>
                <a:gd name="T9" fmla="*/ 92 h 185"/>
                <a:gd name="T10" fmla="*/ 0 w 184"/>
                <a:gd name="T11" fmla="*/ 92 h 185"/>
                <a:gd name="T12" fmla="*/ 91 w 184"/>
                <a:gd name="T13" fmla="*/ 0 h 185"/>
                <a:gd name="T14" fmla="*/ 91 w 184"/>
                <a:gd name="T15" fmla="*/ 0 h 185"/>
                <a:gd name="T16" fmla="*/ 183 w 184"/>
                <a:gd name="T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185">
                  <a:moveTo>
                    <a:pt x="183" y="92"/>
                  </a:moveTo>
                  <a:lnTo>
                    <a:pt x="183" y="92"/>
                  </a:lnTo>
                  <a:cubicBezTo>
                    <a:pt x="183" y="143"/>
                    <a:pt x="142" y="184"/>
                    <a:pt x="91" y="184"/>
                  </a:cubicBezTo>
                  <a:lnTo>
                    <a:pt x="91" y="184"/>
                  </a:lnTo>
                  <a:cubicBezTo>
                    <a:pt x="41" y="184"/>
                    <a:pt x="0" y="143"/>
                    <a:pt x="0" y="92"/>
                  </a:cubicBezTo>
                  <a:lnTo>
                    <a:pt x="0" y="92"/>
                  </a:lnTo>
                  <a:cubicBezTo>
                    <a:pt x="0" y="41"/>
                    <a:pt x="41" y="0"/>
                    <a:pt x="91" y="0"/>
                  </a:cubicBezTo>
                  <a:lnTo>
                    <a:pt x="91" y="0"/>
                  </a:lnTo>
                  <a:cubicBezTo>
                    <a:pt x="142" y="0"/>
                    <a:pt x="183" y="41"/>
                    <a:pt x="183" y="92"/>
                  </a:cubicBezTo>
                </a:path>
              </a:pathLst>
            </a:custGeom>
            <a:solidFill>
              <a:srgbClr val="78BE2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101820"/>
                </a:solidFill>
                <a:effectLst/>
                <a:uLnTx/>
                <a:uFillTx/>
              </a:endParaRPr>
            </a:p>
          </p:txBody>
        </p:sp>
        <p:sp>
          <p:nvSpPr>
            <p:cNvPr id="21" name="Freeform 57">
              <a:extLst>
                <a:ext uri="{FF2B5EF4-FFF2-40B4-BE49-F238E27FC236}">
                  <a16:creationId xmlns:a16="http://schemas.microsoft.com/office/drawing/2014/main" id="{9CC3EB88-4395-41FB-83AF-3A85D1288E93}"/>
                </a:ext>
              </a:extLst>
            </p:cNvPr>
            <p:cNvSpPr>
              <a:spLocks noChangeArrowheads="1"/>
            </p:cNvSpPr>
            <p:nvPr/>
          </p:nvSpPr>
          <p:spPr bwMode="auto">
            <a:xfrm>
              <a:off x="10625490" y="6186798"/>
              <a:ext cx="115366" cy="115366"/>
            </a:xfrm>
            <a:custGeom>
              <a:avLst/>
              <a:gdLst>
                <a:gd name="T0" fmla="*/ 183 w 184"/>
                <a:gd name="T1" fmla="*/ 92 h 185"/>
                <a:gd name="T2" fmla="*/ 183 w 184"/>
                <a:gd name="T3" fmla="*/ 92 h 185"/>
                <a:gd name="T4" fmla="*/ 92 w 184"/>
                <a:gd name="T5" fmla="*/ 184 h 185"/>
                <a:gd name="T6" fmla="*/ 92 w 184"/>
                <a:gd name="T7" fmla="*/ 184 h 185"/>
                <a:gd name="T8" fmla="*/ 0 w 184"/>
                <a:gd name="T9" fmla="*/ 92 h 185"/>
                <a:gd name="T10" fmla="*/ 0 w 184"/>
                <a:gd name="T11" fmla="*/ 92 h 185"/>
                <a:gd name="T12" fmla="*/ 92 w 184"/>
                <a:gd name="T13" fmla="*/ 0 h 185"/>
                <a:gd name="T14" fmla="*/ 92 w 184"/>
                <a:gd name="T15" fmla="*/ 0 h 185"/>
                <a:gd name="T16" fmla="*/ 183 w 184"/>
                <a:gd name="T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185">
                  <a:moveTo>
                    <a:pt x="183" y="92"/>
                  </a:moveTo>
                  <a:lnTo>
                    <a:pt x="183" y="92"/>
                  </a:lnTo>
                  <a:cubicBezTo>
                    <a:pt x="183" y="143"/>
                    <a:pt x="142" y="184"/>
                    <a:pt x="92" y="184"/>
                  </a:cubicBezTo>
                  <a:lnTo>
                    <a:pt x="92" y="184"/>
                  </a:lnTo>
                  <a:cubicBezTo>
                    <a:pt x="41" y="184"/>
                    <a:pt x="0" y="143"/>
                    <a:pt x="0" y="92"/>
                  </a:cubicBezTo>
                  <a:lnTo>
                    <a:pt x="0" y="92"/>
                  </a:lnTo>
                  <a:cubicBezTo>
                    <a:pt x="0" y="41"/>
                    <a:pt x="41" y="0"/>
                    <a:pt x="92" y="0"/>
                  </a:cubicBezTo>
                  <a:lnTo>
                    <a:pt x="92" y="0"/>
                  </a:lnTo>
                  <a:cubicBezTo>
                    <a:pt x="142" y="0"/>
                    <a:pt x="183" y="41"/>
                    <a:pt x="183" y="92"/>
                  </a:cubicBezTo>
                </a:path>
              </a:pathLst>
            </a:custGeom>
            <a:solidFill>
              <a:srgbClr val="4A7729"/>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101820"/>
                </a:solidFill>
                <a:effectLst/>
                <a:uLnTx/>
                <a:uFillTx/>
              </a:endParaRPr>
            </a:p>
          </p:txBody>
        </p:sp>
        <p:sp>
          <p:nvSpPr>
            <p:cNvPr id="22" name="TextBox 21">
              <a:extLst>
                <a:ext uri="{FF2B5EF4-FFF2-40B4-BE49-F238E27FC236}">
                  <a16:creationId xmlns:a16="http://schemas.microsoft.com/office/drawing/2014/main" id="{D4D51E88-6679-4F3E-9D31-0276C132D1CB}"/>
                </a:ext>
              </a:extLst>
            </p:cNvPr>
            <p:cNvSpPr txBox="1"/>
            <p:nvPr/>
          </p:nvSpPr>
          <p:spPr>
            <a:xfrm>
              <a:off x="633667" y="2290106"/>
              <a:ext cx="2062327" cy="1089162"/>
            </a:xfrm>
            <a:prstGeom prst="rect">
              <a:avLst/>
            </a:prstGeom>
            <a:noFill/>
          </p:spPr>
          <p:txBody>
            <a:bodyPr wrap="square" rtlCol="0" anchor="t">
              <a:spAutoFit/>
            </a:bodyPr>
            <a:lstStyle/>
            <a:p>
              <a:pPr marL="0" marR="0" lvl="0" indent="0" defTabSz="914400" eaLnBrk="1" fontAlgn="auto" latinLnBrk="0" hangingPunct="1">
                <a:lnSpc>
                  <a:spcPts val="1800"/>
                </a:lnSpc>
                <a:spcBef>
                  <a:spcPts val="0"/>
                </a:spcBef>
                <a:spcAft>
                  <a:spcPts val="0"/>
                </a:spcAft>
                <a:buClrTx/>
                <a:buSzTx/>
                <a:buFontTx/>
                <a:buNone/>
                <a:tabLst/>
                <a:defRPr/>
              </a:pPr>
              <a:r>
                <a:rPr kumimoji="0" lang="en-US" sz="1200" b="0" i="0" u="none" strike="noStrike" kern="0" cap="none" spc="-15" normalizeH="0" baseline="0" noProof="0" dirty="0">
                  <a:ln>
                    <a:noFill/>
                  </a:ln>
                  <a:solidFill>
                    <a:srgbClr val="101820"/>
                  </a:solidFill>
                  <a:effectLst/>
                  <a:uLnTx/>
                  <a:uFillTx/>
                  <a:ea typeface="Roboto" panose="02000000000000000000" pitchFamily="2" charset="0"/>
                </a:rPr>
                <a:t>The retail price of all charges that roll up to a particular service (the hospital’s CDM price)</a:t>
              </a:r>
            </a:p>
          </p:txBody>
        </p:sp>
        <p:sp>
          <p:nvSpPr>
            <p:cNvPr id="23" name="TextBox 22">
              <a:extLst>
                <a:ext uri="{FF2B5EF4-FFF2-40B4-BE49-F238E27FC236}">
                  <a16:creationId xmlns:a16="http://schemas.microsoft.com/office/drawing/2014/main" id="{80A36A7C-6ADA-486F-A045-6F6B74FBC2BA}"/>
                </a:ext>
              </a:extLst>
            </p:cNvPr>
            <p:cNvSpPr txBox="1"/>
            <p:nvPr/>
          </p:nvSpPr>
          <p:spPr>
            <a:xfrm>
              <a:off x="657357" y="1884330"/>
              <a:ext cx="642316" cy="390433"/>
            </a:xfrm>
            <a:prstGeom prst="rect">
              <a:avLst/>
            </a:prstGeom>
            <a:noFill/>
          </p:spPr>
          <p:txBody>
            <a:bodyPr wrap="none" rtlCol="0" anchor="b">
              <a:spAutoFit/>
            </a:bodyPr>
            <a:lstStyle/>
            <a:p>
              <a:pPr marL="0" marR="0" lvl="0" indent="0" defTabSz="914400" eaLnBrk="1" fontAlgn="auto" latinLnBrk="0" hangingPunct="1">
                <a:lnSpc>
                  <a:spcPts val="2160"/>
                </a:lnSpc>
                <a:spcBef>
                  <a:spcPts val="0"/>
                </a:spcBef>
                <a:spcAft>
                  <a:spcPts val="0"/>
                </a:spcAft>
                <a:buClrTx/>
                <a:buSzTx/>
                <a:buFontTx/>
                <a:buNone/>
                <a:tabLst/>
                <a:defRPr/>
              </a:pPr>
              <a:r>
                <a:rPr kumimoji="0" lang="en-US" sz="1050" b="1" i="0" u="none" strike="noStrike" kern="0" cap="none" spc="-15" normalizeH="0" baseline="0" noProof="0" dirty="0">
                  <a:ln>
                    <a:noFill/>
                  </a:ln>
                  <a:solidFill>
                    <a:srgbClr val="63666A"/>
                  </a:solidFill>
                  <a:effectLst/>
                  <a:uLnTx/>
                  <a:uFillTx/>
                  <a:ea typeface="Roboto" panose="02000000000000000000" pitchFamily="2" charset="0"/>
                </a:rPr>
                <a:t>Provide</a:t>
              </a:r>
            </a:p>
          </p:txBody>
        </p:sp>
        <p:sp>
          <p:nvSpPr>
            <p:cNvPr id="24" name="TextBox 23">
              <a:extLst>
                <a:ext uri="{FF2B5EF4-FFF2-40B4-BE49-F238E27FC236}">
                  <a16:creationId xmlns:a16="http://schemas.microsoft.com/office/drawing/2014/main" id="{082D2660-C626-4FD1-B3A4-22F7AE8B07B5}"/>
                </a:ext>
              </a:extLst>
            </p:cNvPr>
            <p:cNvSpPr txBox="1"/>
            <p:nvPr/>
          </p:nvSpPr>
          <p:spPr>
            <a:xfrm>
              <a:off x="657357" y="4505280"/>
              <a:ext cx="2196791" cy="1341074"/>
            </a:xfrm>
            <a:prstGeom prst="rect">
              <a:avLst/>
            </a:prstGeom>
            <a:noFill/>
          </p:spPr>
          <p:txBody>
            <a:bodyPr wrap="square" rtlCol="0" anchor="t">
              <a:spAutoFit/>
            </a:bodyPr>
            <a:lstStyle/>
            <a:p>
              <a:pPr marL="0" marR="0" lvl="0" indent="0" defTabSz="914400" eaLnBrk="1" fontAlgn="auto" latinLnBrk="0" hangingPunct="1">
                <a:lnSpc>
                  <a:spcPts val="1800"/>
                </a:lnSpc>
                <a:spcBef>
                  <a:spcPts val="0"/>
                </a:spcBef>
                <a:spcAft>
                  <a:spcPts val="0"/>
                </a:spcAft>
                <a:buClrTx/>
                <a:buSzTx/>
                <a:buFontTx/>
                <a:buNone/>
                <a:tabLst/>
                <a:defRPr/>
              </a:pPr>
              <a:r>
                <a:rPr kumimoji="0" lang="en-US" sz="1200" b="0" i="0" u="none" strike="noStrike" kern="0" cap="none" spc="-15" normalizeH="0" baseline="0" noProof="0" dirty="0">
                  <a:ln>
                    <a:noFill/>
                  </a:ln>
                  <a:solidFill>
                    <a:srgbClr val="101820"/>
                  </a:solidFill>
                  <a:effectLst/>
                  <a:uLnTx/>
                  <a:uFillTx/>
                  <a:ea typeface="Roboto" panose="02000000000000000000" pitchFamily="2" charset="0"/>
                </a:rPr>
                <a:t>Patient’s financial responsibility (their cost for the service based on benefit coverage and the discounted price).</a:t>
              </a:r>
            </a:p>
          </p:txBody>
        </p:sp>
        <p:sp>
          <p:nvSpPr>
            <p:cNvPr id="25" name="TextBox 24">
              <a:extLst>
                <a:ext uri="{FF2B5EF4-FFF2-40B4-BE49-F238E27FC236}">
                  <a16:creationId xmlns:a16="http://schemas.microsoft.com/office/drawing/2014/main" id="{B42C1302-3C83-4104-B508-66802D115C02}"/>
                </a:ext>
              </a:extLst>
            </p:cNvPr>
            <p:cNvSpPr txBox="1"/>
            <p:nvPr/>
          </p:nvSpPr>
          <p:spPr>
            <a:xfrm>
              <a:off x="661021" y="4063524"/>
              <a:ext cx="683447" cy="390433"/>
            </a:xfrm>
            <a:prstGeom prst="rect">
              <a:avLst/>
            </a:prstGeom>
            <a:noFill/>
          </p:spPr>
          <p:txBody>
            <a:bodyPr wrap="none" rtlCol="0" anchor="b">
              <a:spAutoFit/>
            </a:bodyPr>
            <a:lstStyle/>
            <a:p>
              <a:pPr marL="0" marR="0" lvl="0" indent="0" defTabSz="914400" eaLnBrk="1" fontAlgn="auto" latinLnBrk="0" hangingPunct="1">
                <a:lnSpc>
                  <a:spcPts val="2160"/>
                </a:lnSpc>
                <a:spcBef>
                  <a:spcPts val="0"/>
                </a:spcBef>
                <a:spcAft>
                  <a:spcPts val="0"/>
                </a:spcAft>
                <a:buClrTx/>
                <a:buSzTx/>
                <a:buFontTx/>
                <a:buNone/>
                <a:tabLst/>
                <a:defRPr/>
              </a:pPr>
              <a:r>
                <a:rPr kumimoji="0" lang="en-US" sz="1050" b="1" i="0" u="none" strike="noStrike" kern="0" cap="none" spc="-15" normalizeH="0" baseline="0" noProof="0" dirty="0">
                  <a:ln>
                    <a:noFill/>
                  </a:ln>
                  <a:solidFill>
                    <a:srgbClr val="63666A"/>
                  </a:solidFill>
                  <a:effectLst/>
                  <a:uLnTx/>
                  <a:uFillTx/>
                  <a:ea typeface="Roboto" panose="02000000000000000000" pitchFamily="2" charset="0"/>
                </a:rPr>
                <a:t>Improve</a:t>
              </a:r>
            </a:p>
          </p:txBody>
        </p:sp>
        <p:sp>
          <p:nvSpPr>
            <p:cNvPr id="26" name="TextBox 25">
              <a:extLst>
                <a:ext uri="{FF2B5EF4-FFF2-40B4-BE49-F238E27FC236}">
                  <a16:creationId xmlns:a16="http://schemas.microsoft.com/office/drawing/2014/main" id="{6CF55C16-853D-485D-AE16-9363DD0C39CA}"/>
                </a:ext>
              </a:extLst>
            </p:cNvPr>
            <p:cNvSpPr txBox="1"/>
            <p:nvPr/>
          </p:nvSpPr>
          <p:spPr>
            <a:xfrm>
              <a:off x="9416928" y="2287521"/>
              <a:ext cx="2062327" cy="1299664"/>
            </a:xfrm>
            <a:prstGeom prst="rect">
              <a:avLst/>
            </a:prstGeom>
            <a:noFill/>
          </p:spPr>
          <p:txBody>
            <a:bodyPr wrap="square" rtlCol="0" anchor="t">
              <a:spAutoFit/>
            </a:bodyPr>
            <a:lstStyle/>
            <a:p>
              <a:pPr marL="0" marR="0" lvl="0" indent="0" algn="r" defTabSz="914400" eaLnBrk="1" fontAlgn="auto" latinLnBrk="0" hangingPunct="1">
                <a:lnSpc>
                  <a:spcPts val="1800"/>
                </a:lnSpc>
                <a:spcBef>
                  <a:spcPts val="0"/>
                </a:spcBef>
                <a:spcAft>
                  <a:spcPts val="0"/>
                </a:spcAft>
                <a:buClrTx/>
                <a:buSzTx/>
                <a:buFontTx/>
                <a:buNone/>
                <a:tabLst/>
                <a:defRPr/>
              </a:pPr>
              <a:r>
                <a:rPr kumimoji="0" lang="en-US" sz="1200" b="0" i="0" u="none" strike="noStrike" kern="0" cap="none" spc="-15" normalizeH="0" baseline="0" noProof="0" dirty="0">
                  <a:ln>
                    <a:noFill/>
                  </a:ln>
                  <a:solidFill>
                    <a:srgbClr val="101820"/>
                  </a:solidFill>
                  <a:effectLst/>
                  <a:uLnTx/>
                  <a:uFillTx/>
                  <a:ea typeface="Roboto" panose="02000000000000000000" pitchFamily="2" charset="0"/>
                </a:rPr>
                <a:t>The discount price is a lower rate that payers / patients negotiate (the ‘contractual rate’ / ‘allowable’ / self-pay discount).</a:t>
              </a:r>
            </a:p>
          </p:txBody>
        </p:sp>
        <p:sp>
          <p:nvSpPr>
            <p:cNvPr id="27" name="TextBox 26">
              <a:extLst>
                <a:ext uri="{FF2B5EF4-FFF2-40B4-BE49-F238E27FC236}">
                  <a16:creationId xmlns:a16="http://schemas.microsoft.com/office/drawing/2014/main" id="{46231E24-CC7E-43C5-AF98-746BDE50AD57}"/>
                </a:ext>
              </a:extLst>
            </p:cNvPr>
            <p:cNvSpPr txBox="1"/>
            <p:nvPr/>
          </p:nvSpPr>
          <p:spPr>
            <a:xfrm>
              <a:off x="10798388" y="1900993"/>
              <a:ext cx="642316" cy="390433"/>
            </a:xfrm>
            <a:prstGeom prst="rect">
              <a:avLst/>
            </a:prstGeom>
            <a:noFill/>
          </p:spPr>
          <p:txBody>
            <a:bodyPr wrap="none" rtlCol="0" anchor="b">
              <a:spAutoFit/>
            </a:bodyPr>
            <a:lstStyle/>
            <a:p>
              <a:pPr marL="0" marR="0" lvl="0" indent="0" algn="r" defTabSz="914400" eaLnBrk="1" fontAlgn="auto" latinLnBrk="0" hangingPunct="1">
                <a:lnSpc>
                  <a:spcPts val="2160"/>
                </a:lnSpc>
                <a:spcBef>
                  <a:spcPts val="0"/>
                </a:spcBef>
                <a:spcAft>
                  <a:spcPts val="0"/>
                </a:spcAft>
                <a:buClrTx/>
                <a:buSzTx/>
                <a:buFontTx/>
                <a:buNone/>
                <a:tabLst/>
                <a:defRPr/>
              </a:pPr>
              <a:r>
                <a:rPr kumimoji="0" lang="en-US" sz="1050" b="1" i="0" u="none" strike="noStrike" kern="0" cap="none" spc="-15" normalizeH="0" baseline="0" noProof="0" dirty="0">
                  <a:ln>
                    <a:noFill/>
                  </a:ln>
                  <a:solidFill>
                    <a:srgbClr val="63666A"/>
                  </a:solidFill>
                  <a:effectLst/>
                  <a:uLnTx/>
                  <a:uFillTx/>
                  <a:ea typeface="Roboto" panose="02000000000000000000" pitchFamily="2" charset="0"/>
                </a:rPr>
                <a:t>Provide</a:t>
              </a:r>
            </a:p>
          </p:txBody>
        </p:sp>
        <p:sp>
          <p:nvSpPr>
            <p:cNvPr id="28" name="TextBox 27">
              <a:extLst>
                <a:ext uri="{FF2B5EF4-FFF2-40B4-BE49-F238E27FC236}">
                  <a16:creationId xmlns:a16="http://schemas.microsoft.com/office/drawing/2014/main" id="{08D699DB-9BDA-4AB6-BF53-7DF4128E6C93}"/>
                </a:ext>
              </a:extLst>
            </p:cNvPr>
            <p:cNvSpPr txBox="1"/>
            <p:nvPr/>
          </p:nvSpPr>
          <p:spPr>
            <a:xfrm>
              <a:off x="9429441" y="4771242"/>
              <a:ext cx="2062327" cy="834873"/>
            </a:xfrm>
            <a:prstGeom prst="rect">
              <a:avLst/>
            </a:prstGeom>
            <a:noFill/>
          </p:spPr>
          <p:txBody>
            <a:bodyPr wrap="square" rtlCol="0" anchor="t">
              <a:spAutoFit/>
            </a:bodyPr>
            <a:lstStyle/>
            <a:p>
              <a:pPr marL="0" marR="0" lvl="0" indent="0" algn="r" defTabSz="914400" eaLnBrk="1" fontAlgn="auto" latinLnBrk="0" hangingPunct="1">
                <a:lnSpc>
                  <a:spcPts val="1800"/>
                </a:lnSpc>
                <a:spcBef>
                  <a:spcPts val="0"/>
                </a:spcBef>
                <a:spcAft>
                  <a:spcPts val="0"/>
                </a:spcAft>
                <a:buClrTx/>
                <a:buSzTx/>
                <a:buFontTx/>
                <a:buNone/>
                <a:tabLst/>
                <a:defRPr/>
              </a:pPr>
              <a:r>
                <a:rPr kumimoji="0" lang="en-US" sz="1200" b="0" i="0" u="none" strike="noStrike" kern="0" cap="none" spc="-15" normalizeH="0" baseline="0" noProof="0" dirty="0">
                  <a:ln>
                    <a:noFill/>
                  </a:ln>
                  <a:solidFill>
                    <a:srgbClr val="101820"/>
                  </a:solidFill>
                  <a:effectLst/>
                  <a:uLnTx/>
                  <a:uFillTx/>
                  <a:ea typeface="Roboto" panose="02000000000000000000" pitchFamily="2" charset="0"/>
                </a:rPr>
                <a:t>Seamless and integrated options to provide ‘peace of mind’ and loyalty.</a:t>
              </a:r>
            </a:p>
          </p:txBody>
        </p:sp>
        <p:sp>
          <p:nvSpPr>
            <p:cNvPr id="29" name="TextBox 28">
              <a:extLst>
                <a:ext uri="{FF2B5EF4-FFF2-40B4-BE49-F238E27FC236}">
                  <a16:creationId xmlns:a16="http://schemas.microsoft.com/office/drawing/2014/main" id="{DC115C2A-8549-41F4-8CB3-E56F159802A9}"/>
                </a:ext>
              </a:extLst>
            </p:cNvPr>
            <p:cNvSpPr txBox="1"/>
            <p:nvPr/>
          </p:nvSpPr>
          <p:spPr>
            <a:xfrm>
              <a:off x="10977432" y="4388619"/>
              <a:ext cx="492191" cy="390433"/>
            </a:xfrm>
            <a:prstGeom prst="rect">
              <a:avLst/>
            </a:prstGeom>
            <a:noFill/>
          </p:spPr>
          <p:txBody>
            <a:bodyPr wrap="none" rtlCol="0" anchor="b">
              <a:spAutoFit/>
            </a:bodyPr>
            <a:lstStyle/>
            <a:p>
              <a:pPr marL="0" marR="0" lvl="0" indent="0" algn="r" defTabSz="914400" eaLnBrk="1" fontAlgn="auto" latinLnBrk="0" hangingPunct="1">
                <a:lnSpc>
                  <a:spcPts val="2160"/>
                </a:lnSpc>
                <a:spcBef>
                  <a:spcPts val="0"/>
                </a:spcBef>
                <a:spcAft>
                  <a:spcPts val="0"/>
                </a:spcAft>
                <a:buClrTx/>
                <a:buSzTx/>
                <a:buFontTx/>
                <a:buNone/>
                <a:tabLst/>
                <a:defRPr/>
              </a:pPr>
              <a:r>
                <a:rPr kumimoji="0" lang="en-US" sz="1050" b="1" i="0" u="none" strike="noStrike" kern="0" cap="none" spc="-15" normalizeH="0" baseline="0" noProof="0" dirty="0">
                  <a:ln>
                    <a:noFill/>
                  </a:ln>
                  <a:solidFill>
                    <a:srgbClr val="63666A"/>
                  </a:solidFill>
                  <a:effectLst/>
                  <a:uLnTx/>
                  <a:uFillTx/>
                  <a:ea typeface="Roboto" panose="02000000000000000000" pitchFamily="2" charset="0"/>
                </a:rPr>
                <a:t>Excel</a:t>
              </a:r>
            </a:p>
          </p:txBody>
        </p:sp>
        <p:sp>
          <p:nvSpPr>
            <p:cNvPr id="30" name="TextBox 29">
              <a:extLst>
                <a:ext uri="{FF2B5EF4-FFF2-40B4-BE49-F238E27FC236}">
                  <a16:creationId xmlns:a16="http://schemas.microsoft.com/office/drawing/2014/main" id="{C318C68E-AC75-4156-A4C0-5B4D3D42FEC7}"/>
                </a:ext>
              </a:extLst>
            </p:cNvPr>
            <p:cNvSpPr txBox="1"/>
            <p:nvPr/>
          </p:nvSpPr>
          <p:spPr>
            <a:xfrm>
              <a:off x="4425416" y="1948784"/>
              <a:ext cx="2368162" cy="1053404"/>
            </a:xfrm>
            <a:prstGeom prst="rect">
              <a:avLst/>
            </a:prstGeom>
            <a:noFill/>
          </p:spPr>
          <p:txBody>
            <a:bodyPr wrap="none" rtlCol="0" anchor="ctr">
              <a:spAutoFit/>
              <a:scene3d>
                <a:camera prst="isometricBottomDown">
                  <a:rot lat="2059314" lon="18767947" rev="18677572"/>
                </a:camera>
                <a:lightRig rig="threePt" dir="t"/>
              </a:scene3d>
            </a:bodyPr>
            <a:lstStyle/>
            <a:p>
              <a:pPr marL="0" marR="0" lvl="0" indent="0" algn="ctr" defTabSz="914400" eaLnBrk="1" fontAlgn="auto" latinLnBrk="0" hangingPunct="1">
                <a:lnSpc>
                  <a:spcPts val="7200"/>
                </a:lnSpc>
                <a:spcBef>
                  <a:spcPts val="0"/>
                </a:spcBef>
                <a:spcAft>
                  <a:spcPts val="0"/>
                </a:spcAft>
                <a:buClrTx/>
                <a:buSzTx/>
                <a:buFontTx/>
                <a:buNone/>
                <a:tabLst/>
                <a:defRPr/>
              </a:pPr>
              <a:r>
                <a:rPr kumimoji="0" lang="en-US" sz="5400" b="1" i="0" u="none" strike="noStrike" kern="0" cap="none" spc="-145"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rPr>
                <a:t>Charge</a:t>
              </a:r>
              <a:endParaRPr kumimoji="0" lang="en-US" sz="6000" b="1" i="0" u="none" strike="noStrike" kern="0" cap="none" spc="-145"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endParaRPr>
            </a:p>
          </p:txBody>
        </p:sp>
        <p:sp>
          <p:nvSpPr>
            <p:cNvPr id="31" name="TextBox 30">
              <a:extLst>
                <a:ext uri="{FF2B5EF4-FFF2-40B4-BE49-F238E27FC236}">
                  <a16:creationId xmlns:a16="http://schemas.microsoft.com/office/drawing/2014/main" id="{2F68A2C5-E7B7-4B88-8B14-80D950FEEA5E}"/>
                </a:ext>
              </a:extLst>
            </p:cNvPr>
            <p:cNvSpPr txBox="1"/>
            <p:nvPr/>
          </p:nvSpPr>
          <p:spPr>
            <a:xfrm>
              <a:off x="7263612" y="2993198"/>
              <a:ext cx="1746068" cy="1053404"/>
            </a:xfrm>
            <a:prstGeom prst="rect">
              <a:avLst/>
            </a:prstGeom>
            <a:noFill/>
          </p:spPr>
          <p:txBody>
            <a:bodyPr wrap="none" rtlCol="0" anchor="ctr">
              <a:spAutoFit/>
              <a:scene3d>
                <a:camera prst="isometricBottomDown">
                  <a:rot lat="2059314" lon="18767947" rev="18677572"/>
                </a:camera>
                <a:lightRig rig="threePt" dir="t"/>
              </a:scene3d>
            </a:bodyPr>
            <a:lstStyle/>
            <a:p>
              <a:pPr marL="0" marR="0" lvl="0" indent="0" algn="ctr" defTabSz="914400" eaLnBrk="1" fontAlgn="auto" latinLnBrk="0" hangingPunct="1">
                <a:lnSpc>
                  <a:spcPts val="7200"/>
                </a:lnSpc>
                <a:spcBef>
                  <a:spcPts val="0"/>
                </a:spcBef>
                <a:spcAft>
                  <a:spcPts val="0"/>
                </a:spcAft>
                <a:buClrTx/>
                <a:buSzTx/>
                <a:buFontTx/>
                <a:buNone/>
                <a:tabLst/>
                <a:defRPr/>
              </a:pPr>
              <a:r>
                <a:rPr kumimoji="0" lang="en-US" sz="5400" b="1" i="0" u="none" strike="noStrike" kern="0" cap="none" spc="-145" normalizeH="0" baseline="0" noProof="0">
                  <a:ln>
                    <a:noFill/>
                  </a:ln>
                  <a:solidFill>
                    <a:prstClr val="white"/>
                  </a:solidFill>
                  <a:effectLst/>
                  <a:uLnTx/>
                  <a:uFillTx/>
                  <a:latin typeface="Source Sans Pro" panose="020B0503030403020204" pitchFamily="34" charset="0"/>
                  <a:ea typeface="Source Sans Pro" panose="020B0503030403020204" pitchFamily="34" charset="0"/>
                </a:rPr>
                <a:t>Price</a:t>
              </a:r>
              <a:endParaRPr kumimoji="0" lang="en-US" sz="6000" b="1" i="0" u="none" strike="noStrike" kern="0" cap="none" spc="-145" normalizeH="0" baseline="0" noProof="0">
                <a:ln>
                  <a:noFill/>
                </a:ln>
                <a:solidFill>
                  <a:prstClr val="white"/>
                </a:solidFill>
                <a:effectLst/>
                <a:uLnTx/>
                <a:uFillTx/>
                <a:latin typeface="Source Sans Pro" panose="020B0503030403020204" pitchFamily="34" charset="0"/>
                <a:ea typeface="Source Sans Pro" panose="020B0503030403020204" pitchFamily="34" charset="0"/>
              </a:endParaRPr>
            </a:p>
          </p:txBody>
        </p:sp>
        <p:sp>
          <p:nvSpPr>
            <p:cNvPr id="32" name="TextBox 31">
              <a:extLst>
                <a:ext uri="{FF2B5EF4-FFF2-40B4-BE49-F238E27FC236}">
                  <a16:creationId xmlns:a16="http://schemas.microsoft.com/office/drawing/2014/main" id="{C3B91377-3A8C-44A7-A63E-99CFB8E25502}"/>
                </a:ext>
              </a:extLst>
            </p:cNvPr>
            <p:cNvSpPr txBox="1"/>
            <p:nvPr/>
          </p:nvSpPr>
          <p:spPr>
            <a:xfrm>
              <a:off x="3268799" y="3204198"/>
              <a:ext cx="1550669" cy="1053404"/>
            </a:xfrm>
            <a:prstGeom prst="rect">
              <a:avLst/>
            </a:prstGeom>
            <a:noFill/>
          </p:spPr>
          <p:txBody>
            <a:bodyPr wrap="none" rtlCol="0" anchor="ctr">
              <a:spAutoFit/>
              <a:scene3d>
                <a:camera prst="isometricBottomDown">
                  <a:rot lat="2059314" lon="18767947" rev="18677572"/>
                </a:camera>
                <a:lightRig rig="threePt" dir="t"/>
              </a:scene3d>
            </a:bodyPr>
            <a:lstStyle/>
            <a:p>
              <a:pPr marL="0" marR="0" lvl="0" indent="0" algn="ctr" defTabSz="914400" eaLnBrk="1" fontAlgn="auto" latinLnBrk="0" hangingPunct="1">
                <a:lnSpc>
                  <a:spcPts val="7200"/>
                </a:lnSpc>
                <a:spcBef>
                  <a:spcPts val="0"/>
                </a:spcBef>
                <a:spcAft>
                  <a:spcPts val="0"/>
                </a:spcAft>
                <a:buClrTx/>
                <a:buSzTx/>
                <a:buFontTx/>
                <a:buNone/>
                <a:tabLst/>
                <a:defRPr/>
              </a:pPr>
              <a:r>
                <a:rPr kumimoji="0" lang="en-US" sz="5400" b="1" i="0" u="none" strike="noStrike" kern="0" cap="none" spc="-145" normalizeH="0" baseline="0" noProof="0">
                  <a:ln>
                    <a:noFill/>
                  </a:ln>
                  <a:solidFill>
                    <a:prstClr val="white"/>
                  </a:solidFill>
                  <a:effectLst/>
                  <a:uLnTx/>
                  <a:uFillTx/>
                  <a:latin typeface="Source Sans Pro" panose="020B0503030403020204" pitchFamily="34" charset="0"/>
                  <a:ea typeface="Source Sans Pro" panose="020B0503030403020204" pitchFamily="34" charset="0"/>
                </a:rPr>
                <a:t>Cost</a:t>
              </a:r>
              <a:endParaRPr kumimoji="0" lang="en-US" sz="6000" b="1" i="0" u="none" strike="noStrike" kern="0" cap="none" spc="-145" normalizeH="0" baseline="0" noProof="0">
                <a:ln>
                  <a:noFill/>
                </a:ln>
                <a:solidFill>
                  <a:prstClr val="white"/>
                </a:solidFill>
                <a:effectLst/>
                <a:uLnTx/>
                <a:uFillTx/>
                <a:latin typeface="Source Sans Pro" panose="020B0503030403020204" pitchFamily="34" charset="0"/>
                <a:ea typeface="Source Sans Pro" panose="020B0503030403020204" pitchFamily="34" charset="0"/>
              </a:endParaRPr>
            </a:p>
          </p:txBody>
        </p:sp>
        <p:sp>
          <p:nvSpPr>
            <p:cNvPr id="33" name="TextBox 32">
              <a:extLst>
                <a:ext uri="{FF2B5EF4-FFF2-40B4-BE49-F238E27FC236}">
                  <a16:creationId xmlns:a16="http://schemas.microsoft.com/office/drawing/2014/main" id="{65FD6A90-C725-42B2-A8EC-E42E039A93A1}"/>
                </a:ext>
              </a:extLst>
            </p:cNvPr>
            <p:cNvSpPr txBox="1"/>
            <p:nvPr/>
          </p:nvSpPr>
          <p:spPr>
            <a:xfrm>
              <a:off x="5035018" y="4192942"/>
              <a:ext cx="2444359" cy="1053404"/>
            </a:xfrm>
            <a:prstGeom prst="rect">
              <a:avLst/>
            </a:prstGeom>
            <a:noFill/>
          </p:spPr>
          <p:txBody>
            <a:bodyPr wrap="none" rtlCol="0" anchor="ctr">
              <a:spAutoFit/>
              <a:scene3d>
                <a:camera prst="isometricBottomDown">
                  <a:rot lat="2059314" lon="18767947" rev="18677572"/>
                </a:camera>
                <a:lightRig rig="threePt" dir="t"/>
              </a:scene3d>
            </a:bodyPr>
            <a:lstStyle/>
            <a:p>
              <a:pPr marL="0" marR="0" lvl="0" indent="0" algn="ctr" defTabSz="914400" eaLnBrk="1" fontAlgn="auto" latinLnBrk="0" hangingPunct="1">
                <a:lnSpc>
                  <a:spcPts val="7200"/>
                </a:lnSpc>
                <a:spcBef>
                  <a:spcPts val="0"/>
                </a:spcBef>
                <a:spcAft>
                  <a:spcPts val="0"/>
                </a:spcAft>
                <a:buClrTx/>
                <a:buSzTx/>
                <a:buFontTx/>
                <a:buNone/>
                <a:tabLst/>
                <a:defRPr/>
              </a:pPr>
              <a:r>
                <a:rPr kumimoji="0" lang="en-US" sz="5400" b="1" i="0" u="none" strike="noStrike" kern="0" cap="none" spc="-145" normalizeH="0" baseline="0" noProof="0">
                  <a:ln>
                    <a:noFill/>
                  </a:ln>
                  <a:solidFill>
                    <a:prstClr val="white"/>
                  </a:solidFill>
                  <a:effectLst/>
                  <a:uLnTx/>
                  <a:uFillTx/>
                  <a:latin typeface="Source Sans Pro" panose="020B0503030403020204" pitchFamily="34" charset="0"/>
                  <a:ea typeface="Source Sans Pro" panose="020B0503030403020204" pitchFamily="34" charset="0"/>
                </a:rPr>
                <a:t>Engage</a:t>
              </a:r>
              <a:endParaRPr kumimoji="0" lang="en-US" sz="6000" b="1" i="0" u="none" strike="noStrike" kern="0" cap="none" spc="-145" normalizeH="0" baseline="0" noProof="0">
                <a:ln>
                  <a:noFill/>
                </a:ln>
                <a:solidFill>
                  <a:prstClr val="white"/>
                </a:solidFill>
                <a:effectLst/>
                <a:uLnTx/>
                <a:uFillTx/>
                <a:latin typeface="Source Sans Pro" panose="020B0503030403020204" pitchFamily="34" charset="0"/>
                <a:ea typeface="Source Sans Pro" panose="020B0503030403020204" pitchFamily="34" charset="0"/>
              </a:endParaRPr>
            </a:p>
          </p:txBody>
        </p:sp>
        <p:sp>
          <p:nvSpPr>
            <p:cNvPr id="34" name="Freeform 46">
              <a:extLst>
                <a:ext uri="{FF2B5EF4-FFF2-40B4-BE49-F238E27FC236}">
                  <a16:creationId xmlns:a16="http://schemas.microsoft.com/office/drawing/2014/main" id="{561FCF16-9262-406D-91A4-F97829FDFC13}"/>
                </a:ext>
              </a:extLst>
            </p:cNvPr>
            <p:cNvSpPr>
              <a:spLocks noChangeArrowheads="1"/>
            </p:cNvSpPr>
            <p:nvPr/>
          </p:nvSpPr>
          <p:spPr bwMode="auto">
            <a:xfrm>
              <a:off x="722377" y="6063191"/>
              <a:ext cx="568591" cy="362579"/>
            </a:xfrm>
            <a:custGeom>
              <a:avLst/>
              <a:gdLst>
                <a:gd name="T0" fmla="*/ 343 w 911"/>
                <a:gd name="T1" fmla="*/ 318 h 581"/>
                <a:gd name="T2" fmla="*/ 358 w 911"/>
                <a:gd name="T3" fmla="*/ 329 h 581"/>
                <a:gd name="T4" fmla="*/ 348 w 911"/>
                <a:gd name="T5" fmla="*/ 291 h 581"/>
                <a:gd name="T6" fmla="*/ 398 w 911"/>
                <a:gd name="T7" fmla="*/ 372 h 581"/>
                <a:gd name="T8" fmla="*/ 383 w 911"/>
                <a:gd name="T9" fmla="*/ 418 h 581"/>
                <a:gd name="T10" fmla="*/ 407 w 911"/>
                <a:gd name="T11" fmla="*/ 390 h 581"/>
                <a:gd name="T12" fmla="*/ 398 w 911"/>
                <a:gd name="T13" fmla="*/ 372 h 581"/>
                <a:gd name="T14" fmla="*/ 538 w 911"/>
                <a:gd name="T15" fmla="*/ 477 h 581"/>
                <a:gd name="T16" fmla="*/ 579 w 911"/>
                <a:gd name="T17" fmla="*/ 477 h 581"/>
                <a:gd name="T18" fmla="*/ 418 w 911"/>
                <a:gd name="T19" fmla="*/ 426 h 581"/>
                <a:gd name="T20" fmla="*/ 383 w 911"/>
                <a:gd name="T21" fmla="*/ 440 h 581"/>
                <a:gd name="T22" fmla="*/ 362 w 911"/>
                <a:gd name="T23" fmla="*/ 440 h 581"/>
                <a:gd name="T24" fmla="*/ 326 w 911"/>
                <a:gd name="T25" fmla="*/ 425 h 581"/>
                <a:gd name="T26" fmla="*/ 337 w 911"/>
                <a:gd name="T27" fmla="*/ 385 h 581"/>
                <a:gd name="T28" fmla="*/ 362 w 911"/>
                <a:gd name="T29" fmla="*/ 418 h 581"/>
                <a:gd name="T30" fmla="*/ 348 w 911"/>
                <a:gd name="T31" fmla="*/ 356 h 581"/>
                <a:gd name="T32" fmla="*/ 318 w 911"/>
                <a:gd name="T33" fmla="*/ 332 h 581"/>
                <a:gd name="T34" fmla="*/ 318 w 911"/>
                <a:gd name="T35" fmla="*/ 290 h 581"/>
                <a:gd name="T36" fmla="*/ 347 w 911"/>
                <a:gd name="T37" fmla="*/ 268 h 581"/>
                <a:gd name="T38" fmla="*/ 383 w 911"/>
                <a:gd name="T39" fmla="*/ 264 h 581"/>
                <a:gd name="T40" fmla="*/ 415 w 911"/>
                <a:gd name="T41" fmla="*/ 275 h 581"/>
                <a:gd name="T42" fmla="*/ 430 w 911"/>
                <a:gd name="T43" fmla="*/ 310 h 581"/>
                <a:gd name="T44" fmla="*/ 396 w 911"/>
                <a:gd name="T45" fmla="*/ 292 h 581"/>
                <a:gd name="T46" fmla="*/ 399 w 911"/>
                <a:gd name="T47" fmla="*/ 342 h 581"/>
                <a:gd name="T48" fmla="*/ 430 w 911"/>
                <a:gd name="T49" fmla="*/ 366 h 581"/>
                <a:gd name="T50" fmla="*/ 430 w 911"/>
                <a:gd name="T51" fmla="*/ 410 h 581"/>
                <a:gd name="T52" fmla="*/ 227 w 911"/>
                <a:gd name="T53" fmla="*/ 353 h 581"/>
                <a:gd name="T54" fmla="*/ 517 w 911"/>
                <a:gd name="T55" fmla="*/ 353 h 581"/>
                <a:gd name="T56" fmla="*/ 206 w 911"/>
                <a:gd name="T57" fmla="*/ 0 h 581"/>
                <a:gd name="T58" fmla="*/ 186 w 911"/>
                <a:gd name="T59" fmla="*/ 84 h 581"/>
                <a:gd name="T60" fmla="*/ 869 w 911"/>
                <a:gd name="T61" fmla="*/ 42 h 581"/>
                <a:gd name="T62" fmla="*/ 786 w 911"/>
                <a:gd name="T63" fmla="*/ 435 h 581"/>
                <a:gd name="T64" fmla="*/ 869 w 911"/>
                <a:gd name="T65" fmla="*/ 456 h 581"/>
                <a:gd name="T66" fmla="*/ 869 w 911"/>
                <a:gd name="T67" fmla="*/ 0 h 581"/>
                <a:gd name="T68" fmla="*/ 662 w 911"/>
                <a:gd name="T69" fmla="*/ 187 h 581"/>
                <a:gd name="T70" fmla="*/ 704 w 911"/>
                <a:gd name="T71" fmla="*/ 187 h 581"/>
                <a:gd name="T72" fmla="*/ 683 w 911"/>
                <a:gd name="T73" fmla="*/ 456 h 581"/>
                <a:gd name="T74" fmla="*/ 625 w 911"/>
                <a:gd name="T75" fmla="*/ 539 h 581"/>
                <a:gd name="T76" fmla="*/ 124 w 911"/>
                <a:gd name="T77" fmla="*/ 518 h 581"/>
                <a:gd name="T78" fmla="*/ 41 w 911"/>
                <a:gd name="T79" fmla="*/ 245 h 581"/>
                <a:gd name="T80" fmla="*/ 124 w 911"/>
                <a:gd name="T81" fmla="*/ 187 h 581"/>
                <a:gd name="T82" fmla="*/ 625 w 911"/>
                <a:gd name="T83" fmla="*/ 166 h 581"/>
                <a:gd name="T84" fmla="*/ 683 w 911"/>
                <a:gd name="T85" fmla="*/ 249 h 581"/>
                <a:gd name="T86" fmla="*/ 683 w 911"/>
                <a:gd name="T87" fmla="*/ 539 h 581"/>
                <a:gd name="T88" fmla="*/ 683 w 911"/>
                <a:gd name="T89" fmla="*/ 498 h 581"/>
                <a:gd name="T90" fmla="*/ 61 w 911"/>
                <a:gd name="T91" fmla="*/ 539 h 581"/>
                <a:gd name="T92" fmla="*/ 61 w 911"/>
                <a:gd name="T93" fmla="*/ 498 h 581"/>
                <a:gd name="T94" fmla="*/ 61 w 911"/>
                <a:gd name="T95" fmla="*/ 539 h 581"/>
                <a:gd name="T96" fmla="*/ 82 w 911"/>
                <a:gd name="T97" fmla="*/ 187 h 581"/>
                <a:gd name="T98" fmla="*/ 41 w 911"/>
                <a:gd name="T99" fmla="*/ 187 h 581"/>
                <a:gd name="T100" fmla="*/ 41 w 911"/>
                <a:gd name="T101" fmla="*/ 125 h 581"/>
                <a:gd name="T102" fmla="*/ 41 w 911"/>
                <a:gd name="T103" fmla="*/ 580 h 581"/>
                <a:gd name="T104" fmla="*/ 745 w 911"/>
                <a:gd name="T105" fmla="*/ 166 h 581"/>
                <a:gd name="T106" fmla="*/ 186 w 911"/>
                <a:gd name="T107" fmla="*/ 208 h 581"/>
                <a:gd name="T108" fmla="*/ 186 w 911"/>
                <a:gd name="T109" fmla="*/ 249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1" h="581">
                  <a:moveTo>
                    <a:pt x="341" y="309"/>
                  </a:moveTo>
                  <a:lnTo>
                    <a:pt x="341" y="309"/>
                  </a:lnTo>
                  <a:cubicBezTo>
                    <a:pt x="341" y="312"/>
                    <a:pt x="342" y="315"/>
                    <a:pt x="343" y="318"/>
                  </a:cubicBezTo>
                  <a:lnTo>
                    <a:pt x="343" y="318"/>
                  </a:lnTo>
                  <a:cubicBezTo>
                    <a:pt x="344" y="321"/>
                    <a:pt x="347" y="323"/>
                    <a:pt x="349" y="325"/>
                  </a:cubicBezTo>
                  <a:lnTo>
                    <a:pt x="349" y="325"/>
                  </a:lnTo>
                  <a:cubicBezTo>
                    <a:pt x="352" y="327"/>
                    <a:pt x="354" y="328"/>
                    <a:pt x="358" y="329"/>
                  </a:cubicBezTo>
                  <a:lnTo>
                    <a:pt x="358" y="329"/>
                  </a:lnTo>
                  <a:cubicBezTo>
                    <a:pt x="360" y="330"/>
                    <a:pt x="361" y="331"/>
                    <a:pt x="362" y="331"/>
                  </a:cubicBezTo>
                  <a:lnTo>
                    <a:pt x="362" y="286"/>
                  </a:lnTo>
                  <a:lnTo>
                    <a:pt x="362" y="286"/>
                  </a:lnTo>
                  <a:cubicBezTo>
                    <a:pt x="356" y="287"/>
                    <a:pt x="352" y="288"/>
                    <a:pt x="348" y="291"/>
                  </a:cubicBezTo>
                  <a:lnTo>
                    <a:pt x="348" y="291"/>
                  </a:lnTo>
                  <a:cubicBezTo>
                    <a:pt x="343" y="294"/>
                    <a:pt x="341" y="300"/>
                    <a:pt x="341" y="309"/>
                  </a:cubicBezTo>
                  <a:close/>
                  <a:moveTo>
                    <a:pt x="398" y="372"/>
                  </a:moveTo>
                  <a:lnTo>
                    <a:pt x="398" y="372"/>
                  </a:lnTo>
                  <a:cubicBezTo>
                    <a:pt x="395" y="370"/>
                    <a:pt x="392" y="368"/>
                    <a:pt x="389" y="367"/>
                  </a:cubicBezTo>
                  <a:lnTo>
                    <a:pt x="389" y="367"/>
                  </a:lnTo>
                  <a:cubicBezTo>
                    <a:pt x="386" y="367"/>
                    <a:pt x="385" y="366"/>
                    <a:pt x="383" y="366"/>
                  </a:cubicBezTo>
                  <a:lnTo>
                    <a:pt x="383" y="418"/>
                  </a:lnTo>
                  <a:lnTo>
                    <a:pt x="383" y="418"/>
                  </a:lnTo>
                  <a:cubicBezTo>
                    <a:pt x="390" y="417"/>
                    <a:pt x="394" y="415"/>
                    <a:pt x="399" y="411"/>
                  </a:cubicBezTo>
                  <a:lnTo>
                    <a:pt x="399" y="411"/>
                  </a:lnTo>
                  <a:cubicBezTo>
                    <a:pt x="404" y="407"/>
                    <a:pt x="407" y="400"/>
                    <a:pt x="407" y="390"/>
                  </a:cubicBezTo>
                  <a:lnTo>
                    <a:pt x="407" y="390"/>
                  </a:lnTo>
                  <a:cubicBezTo>
                    <a:pt x="407" y="386"/>
                    <a:pt x="406" y="383"/>
                    <a:pt x="404" y="379"/>
                  </a:cubicBezTo>
                  <a:lnTo>
                    <a:pt x="404" y="379"/>
                  </a:lnTo>
                  <a:cubicBezTo>
                    <a:pt x="403" y="377"/>
                    <a:pt x="401" y="374"/>
                    <a:pt x="398" y="372"/>
                  </a:cubicBezTo>
                  <a:close/>
                  <a:moveTo>
                    <a:pt x="559" y="456"/>
                  </a:moveTo>
                  <a:lnTo>
                    <a:pt x="559" y="456"/>
                  </a:lnTo>
                  <a:cubicBezTo>
                    <a:pt x="547" y="456"/>
                    <a:pt x="538" y="465"/>
                    <a:pt x="538" y="477"/>
                  </a:cubicBezTo>
                  <a:lnTo>
                    <a:pt x="538" y="477"/>
                  </a:lnTo>
                  <a:cubicBezTo>
                    <a:pt x="538" y="488"/>
                    <a:pt x="547" y="498"/>
                    <a:pt x="559" y="498"/>
                  </a:cubicBezTo>
                  <a:lnTo>
                    <a:pt x="559" y="498"/>
                  </a:lnTo>
                  <a:cubicBezTo>
                    <a:pt x="569" y="498"/>
                    <a:pt x="579" y="488"/>
                    <a:pt x="579" y="477"/>
                  </a:cubicBezTo>
                  <a:lnTo>
                    <a:pt x="579" y="477"/>
                  </a:lnTo>
                  <a:cubicBezTo>
                    <a:pt x="579" y="465"/>
                    <a:pt x="569" y="456"/>
                    <a:pt x="559" y="456"/>
                  </a:cubicBezTo>
                  <a:close/>
                  <a:moveTo>
                    <a:pt x="430" y="410"/>
                  </a:moveTo>
                  <a:lnTo>
                    <a:pt x="430" y="410"/>
                  </a:lnTo>
                  <a:cubicBezTo>
                    <a:pt x="427" y="416"/>
                    <a:pt x="423" y="422"/>
                    <a:pt x="418" y="426"/>
                  </a:cubicBezTo>
                  <a:lnTo>
                    <a:pt x="418" y="426"/>
                  </a:lnTo>
                  <a:cubicBezTo>
                    <a:pt x="413" y="430"/>
                    <a:pt x="407" y="434"/>
                    <a:pt x="400" y="436"/>
                  </a:cubicBezTo>
                  <a:lnTo>
                    <a:pt x="400" y="436"/>
                  </a:lnTo>
                  <a:cubicBezTo>
                    <a:pt x="394" y="437"/>
                    <a:pt x="389" y="439"/>
                    <a:pt x="383" y="440"/>
                  </a:cubicBezTo>
                  <a:lnTo>
                    <a:pt x="383" y="456"/>
                  </a:lnTo>
                  <a:lnTo>
                    <a:pt x="362" y="456"/>
                  </a:lnTo>
                  <a:lnTo>
                    <a:pt x="362" y="440"/>
                  </a:lnTo>
                  <a:lnTo>
                    <a:pt x="362" y="440"/>
                  </a:lnTo>
                  <a:cubicBezTo>
                    <a:pt x="355" y="439"/>
                    <a:pt x="350" y="438"/>
                    <a:pt x="344" y="436"/>
                  </a:cubicBezTo>
                  <a:lnTo>
                    <a:pt x="344" y="436"/>
                  </a:lnTo>
                  <a:cubicBezTo>
                    <a:pt x="337" y="433"/>
                    <a:pt x="331" y="430"/>
                    <a:pt x="326" y="425"/>
                  </a:cubicBezTo>
                  <a:lnTo>
                    <a:pt x="326" y="425"/>
                  </a:lnTo>
                  <a:cubicBezTo>
                    <a:pt x="321" y="420"/>
                    <a:pt x="317" y="415"/>
                    <a:pt x="314" y="408"/>
                  </a:cubicBezTo>
                  <a:lnTo>
                    <a:pt x="314" y="408"/>
                  </a:lnTo>
                  <a:cubicBezTo>
                    <a:pt x="311" y="401"/>
                    <a:pt x="310" y="394"/>
                    <a:pt x="310" y="385"/>
                  </a:cubicBezTo>
                  <a:lnTo>
                    <a:pt x="337" y="385"/>
                  </a:lnTo>
                  <a:lnTo>
                    <a:pt x="337" y="385"/>
                  </a:lnTo>
                  <a:cubicBezTo>
                    <a:pt x="337" y="395"/>
                    <a:pt x="339" y="403"/>
                    <a:pt x="344" y="409"/>
                  </a:cubicBezTo>
                  <a:lnTo>
                    <a:pt x="344" y="409"/>
                  </a:lnTo>
                  <a:cubicBezTo>
                    <a:pt x="348" y="414"/>
                    <a:pt x="354" y="418"/>
                    <a:pt x="362" y="418"/>
                  </a:cubicBezTo>
                  <a:lnTo>
                    <a:pt x="362" y="361"/>
                  </a:lnTo>
                  <a:lnTo>
                    <a:pt x="362" y="361"/>
                  </a:lnTo>
                  <a:cubicBezTo>
                    <a:pt x="357" y="359"/>
                    <a:pt x="354" y="357"/>
                    <a:pt x="348" y="356"/>
                  </a:cubicBezTo>
                  <a:lnTo>
                    <a:pt x="348" y="356"/>
                  </a:lnTo>
                  <a:cubicBezTo>
                    <a:pt x="342" y="353"/>
                    <a:pt x="336" y="350"/>
                    <a:pt x="331" y="346"/>
                  </a:cubicBezTo>
                  <a:lnTo>
                    <a:pt x="331" y="346"/>
                  </a:lnTo>
                  <a:cubicBezTo>
                    <a:pt x="326" y="342"/>
                    <a:pt x="321" y="338"/>
                    <a:pt x="318" y="332"/>
                  </a:cubicBezTo>
                  <a:lnTo>
                    <a:pt x="318" y="332"/>
                  </a:lnTo>
                  <a:cubicBezTo>
                    <a:pt x="315" y="326"/>
                    <a:pt x="313" y="319"/>
                    <a:pt x="313" y="310"/>
                  </a:cubicBezTo>
                  <a:lnTo>
                    <a:pt x="313" y="310"/>
                  </a:lnTo>
                  <a:cubicBezTo>
                    <a:pt x="313" y="303"/>
                    <a:pt x="315" y="296"/>
                    <a:pt x="318" y="290"/>
                  </a:cubicBezTo>
                  <a:lnTo>
                    <a:pt x="318" y="290"/>
                  </a:lnTo>
                  <a:cubicBezTo>
                    <a:pt x="321" y="285"/>
                    <a:pt x="325" y="280"/>
                    <a:pt x="330" y="276"/>
                  </a:cubicBezTo>
                  <a:lnTo>
                    <a:pt x="330" y="276"/>
                  </a:lnTo>
                  <a:cubicBezTo>
                    <a:pt x="335" y="273"/>
                    <a:pt x="341" y="269"/>
                    <a:pt x="347" y="268"/>
                  </a:cubicBezTo>
                  <a:lnTo>
                    <a:pt x="347" y="268"/>
                  </a:lnTo>
                  <a:cubicBezTo>
                    <a:pt x="352" y="266"/>
                    <a:pt x="357" y="265"/>
                    <a:pt x="362" y="264"/>
                  </a:cubicBezTo>
                  <a:lnTo>
                    <a:pt x="362" y="249"/>
                  </a:lnTo>
                  <a:lnTo>
                    <a:pt x="383" y="249"/>
                  </a:lnTo>
                  <a:lnTo>
                    <a:pt x="383" y="264"/>
                  </a:lnTo>
                  <a:lnTo>
                    <a:pt x="383" y="264"/>
                  </a:lnTo>
                  <a:cubicBezTo>
                    <a:pt x="389" y="265"/>
                    <a:pt x="393" y="266"/>
                    <a:pt x="398" y="267"/>
                  </a:cubicBezTo>
                  <a:lnTo>
                    <a:pt x="398" y="267"/>
                  </a:lnTo>
                  <a:cubicBezTo>
                    <a:pt x="404" y="269"/>
                    <a:pt x="410" y="272"/>
                    <a:pt x="415" y="275"/>
                  </a:cubicBezTo>
                  <a:lnTo>
                    <a:pt x="415" y="275"/>
                  </a:lnTo>
                  <a:cubicBezTo>
                    <a:pt x="419" y="279"/>
                    <a:pt x="423" y="284"/>
                    <a:pt x="426" y="290"/>
                  </a:cubicBezTo>
                  <a:lnTo>
                    <a:pt x="426" y="290"/>
                  </a:lnTo>
                  <a:cubicBezTo>
                    <a:pt x="429" y="296"/>
                    <a:pt x="430" y="303"/>
                    <a:pt x="430" y="310"/>
                  </a:cubicBezTo>
                  <a:lnTo>
                    <a:pt x="403" y="310"/>
                  </a:lnTo>
                  <a:lnTo>
                    <a:pt x="403" y="310"/>
                  </a:lnTo>
                  <a:cubicBezTo>
                    <a:pt x="402" y="302"/>
                    <a:pt x="401" y="296"/>
                    <a:pt x="396" y="292"/>
                  </a:cubicBezTo>
                  <a:lnTo>
                    <a:pt x="396" y="292"/>
                  </a:lnTo>
                  <a:cubicBezTo>
                    <a:pt x="394" y="288"/>
                    <a:pt x="389" y="287"/>
                    <a:pt x="383" y="286"/>
                  </a:cubicBezTo>
                  <a:lnTo>
                    <a:pt x="383" y="336"/>
                  </a:lnTo>
                  <a:lnTo>
                    <a:pt x="383" y="336"/>
                  </a:lnTo>
                  <a:cubicBezTo>
                    <a:pt x="389" y="338"/>
                    <a:pt x="394" y="339"/>
                    <a:pt x="399" y="342"/>
                  </a:cubicBezTo>
                  <a:lnTo>
                    <a:pt x="399" y="342"/>
                  </a:lnTo>
                  <a:cubicBezTo>
                    <a:pt x="406" y="344"/>
                    <a:pt x="412" y="347"/>
                    <a:pt x="417" y="351"/>
                  </a:cubicBezTo>
                  <a:lnTo>
                    <a:pt x="417" y="351"/>
                  </a:lnTo>
                  <a:cubicBezTo>
                    <a:pt x="422" y="355"/>
                    <a:pt x="426" y="360"/>
                    <a:pt x="430" y="366"/>
                  </a:cubicBezTo>
                  <a:lnTo>
                    <a:pt x="430" y="366"/>
                  </a:lnTo>
                  <a:cubicBezTo>
                    <a:pt x="433" y="372"/>
                    <a:pt x="434" y="378"/>
                    <a:pt x="434" y="387"/>
                  </a:cubicBezTo>
                  <a:lnTo>
                    <a:pt x="434" y="387"/>
                  </a:lnTo>
                  <a:cubicBezTo>
                    <a:pt x="434" y="396"/>
                    <a:pt x="433" y="403"/>
                    <a:pt x="430" y="410"/>
                  </a:cubicBezTo>
                  <a:close/>
                  <a:moveTo>
                    <a:pt x="372" y="208"/>
                  </a:moveTo>
                  <a:lnTo>
                    <a:pt x="372" y="208"/>
                  </a:lnTo>
                  <a:cubicBezTo>
                    <a:pt x="292" y="208"/>
                    <a:pt x="227" y="273"/>
                    <a:pt x="227" y="353"/>
                  </a:cubicBezTo>
                  <a:lnTo>
                    <a:pt x="227" y="353"/>
                  </a:lnTo>
                  <a:cubicBezTo>
                    <a:pt x="227" y="432"/>
                    <a:pt x="292" y="498"/>
                    <a:pt x="372" y="498"/>
                  </a:cubicBezTo>
                  <a:lnTo>
                    <a:pt x="372" y="498"/>
                  </a:lnTo>
                  <a:cubicBezTo>
                    <a:pt x="452" y="498"/>
                    <a:pt x="517" y="432"/>
                    <a:pt x="517" y="353"/>
                  </a:cubicBezTo>
                  <a:lnTo>
                    <a:pt x="517" y="353"/>
                  </a:lnTo>
                  <a:cubicBezTo>
                    <a:pt x="517" y="273"/>
                    <a:pt x="452" y="208"/>
                    <a:pt x="372" y="208"/>
                  </a:cubicBezTo>
                  <a:close/>
                  <a:moveTo>
                    <a:pt x="869" y="0"/>
                  </a:moveTo>
                  <a:lnTo>
                    <a:pt x="206" y="0"/>
                  </a:lnTo>
                  <a:lnTo>
                    <a:pt x="206" y="0"/>
                  </a:lnTo>
                  <a:cubicBezTo>
                    <a:pt x="184" y="0"/>
                    <a:pt x="165" y="19"/>
                    <a:pt x="165" y="42"/>
                  </a:cubicBezTo>
                  <a:lnTo>
                    <a:pt x="165" y="63"/>
                  </a:lnTo>
                  <a:lnTo>
                    <a:pt x="165" y="63"/>
                  </a:lnTo>
                  <a:cubicBezTo>
                    <a:pt x="165" y="74"/>
                    <a:pt x="175" y="84"/>
                    <a:pt x="186" y="84"/>
                  </a:cubicBezTo>
                  <a:lnTo>
                    <a:pt x="186" y="84"/>
                  </a:lnTo>
                  <a:cubicBezTo>
                    <a:pt x="197" y="84"/>
                    <a:pt x="206" y="74"/>
                    <a:pt x="206" y="63"/>
                  </a:cubicBezTo>
                  <a:lnTo>
                    <a:pt x="206" y="42"/>
                  </a:lnTo>
                  <a:lnTo>
                    <a:pt x="869" y="42"/>
                  </a:lnTo>
                  <a:lnTo>
                    <a:pt x="869" y="414"/>
                  </a:lnTo>
                  <a:lnTo>
                    <a:pt x="807" y="414"/>
                  </a:lnTo>
                  <a:lnTo>
                    <a:pt x="807" y="414"/>
                  </a:lnTo>
                  <a:cubicBezTo>
                    <a:pt x="795" y="414"/>
                    <a:pt x="786" y="424"/>
                    <a:pt x="786" y="435"/>
                  </a:cubicBezTo>
                  <a:lnTo>
                    <a:pt x="786" y="435"/>
                  </a:lnTo>
                  <a:cubicBezTo>
                    <a:pt x="786" y="447"/>
                    <a:pt x="795" y="456"/>
                    <a:pt x="807" y="456"/>
                  </a:cubicBezTo>
                  <a:lnTo>
                    <a:pt x="869" y="456"/>
                  </a:lnTo>
                  <a:lnTo>
                    <a:pt x="869" y="456"/>
                  </a:lnTo>
                  <a:cubicBezTo>
                    <a:pt x="892" y="456"/>
                    <a:pt x="910" y="437"/>
                    <a:pt x="910" y="414"/>
                  </a:cubicBezTo>
                  <a:lnTo>
                    <a:pt x="910" y="42"/>
                  </a:lnTo>
                  <a:lnTo>
                    <a:pt x="910" y="42"/>
                  </a:lnTo>
                  <a:cubicBezTo>
                    <a:pt x="910" y="19"/>
                    <a:pt x="892" y="0"/>
                    <a:pt x="869" y="0"/>
                  </a:cubicBezTo>
                  <a:close/>
                  <a:moveTo>
                    <a:pt x="683" y="208"/>
                  </a:moveTo>
                  <a:lnTo>
                    <a:pt x="683" y="208"/>
                  </a:lnTo>
                  <a:cubicBezTo>
                    <a:pt x="671" y="208"/>
                    <a:pt x="662" y="199"/>
                    <a:pt x="662" y="187"/>
                  </a:cubicBezTo>
                  <a:lnTo>
                    <a:pt x="662" y="187"/>
                  </a:lnTo>
                  <a:cubicBezTo>
                    <a:pt x="662" y="175"/>
                    <a:pt x="671" y="166"/>
                    <a:pt x="683" y="166"/>
                  </a:cubicBezTo>
                  <a:lnTo>
                    <a:pt x="683" y="166"/>
                  </a:lnTo>
                  <a:cubicBezTo>
                    <a:pt x="694" y="166"/>
                    <a:pt x="704" y="175"/>
                    <a:pt x="704" y="187"/>
                  </a:cubicBezTo>
                  <a:lnTo>
                    <a:pt x="704" y="187"/>
                  </a:lnTo>
                  <a:cubicBezTo>
                    <a:pt x="704" y="199"/>
                    <a:pt x="694" y="208"/>
                    <a:pt x="683" y="208"/>
                  </a:cubicBezTo>
                  <a:close/>
                  <a:moveTo>
                    <a:pt x="704" y="460"/>
                  </a:moveTo>
                  <a:lnTo>
                    <a:pt x="704" y="460"/>
                  </a:lnTo>
                  <a:cubicBezTo>
                    <a:pt x="697" y="457"/>
                    <a:pt x="690" y="456"/>
                    <a:pt x="683" y="456"/>
                  </a:cubicBezTo>
                  <a:lnTo>
                    <a:pt x="683" y="456"/>
                  </a:lnTo>
                  <a:cubicBezTo>
                    <a:pt x="648" y="456"/>
                    <a:pt x="620" y="483"/>
                    <a:pt x="620" y="518"/>
                  </a:cubicBezTo>
                  <a:lnTo>
                    <a:pt x="620" y="518"/>
                  </a:lnTo>
                  <a:cubicBezTo>
                    <a:pt x="620" y="525"/>
                    <a:pt x="622" y="532"/>
                    <a:pt x="625" y="539"/>
                  </a:cubicBezTo>
                  <a:lnTo>
                    <a:pt x="120" y="539"/>
                  </a:lnTo>
                  <a:lnTo>
                    <a:pt x="120" y="539"/>
                  </a:lnTo>
                  <a:cubicBezTo>
                    <a:pt x="122" y="532"/>
                    <a:pt x="124" y="525"/>
                    <a:pt x="124" y="518"/>
                  </a:cubicBezTo>
                  <a:lnTo>
                    <a:pt x="124" y="518"/>
                  </a:lnTo>
                  <a:cubicBezTo>
                    <a:pt x="124" y="483"/>
                    <a:pt x="96" y="456"/>
                    <a:pt x="61" y="456"/>
                  </a:cubicBezTo>
                  <a:lnTo>
                    <a:pt x="61" y="456"/>
                  </a:lnTo>
                  <a:cubicBezTo>
                    <a:pt x="54" y="456"/>
                    <a:pt x="47" y="457"/>
                    <a:pt x="41" y="460"/>
                  </a:cubicBezTo>
                  <a:lnTo>
                    <a:pt x="41" y="245"/>
                  </a:lnTo>
                  <a:lnTo>
                    <a:pt x="41" y="245"/>
                  </a:lnTo>
                  <a:cubicBezTo>
                    <a:pt x="47" y="247"/>
                    <a:pt x="54" y="249"/>
                    <a:pt x="61" y="249"/>
                  </a:cubicBezTo>
                  <a:lnTo>
                    <a:pt x="61" y="249"/>
                  </a:lnTo>
                  <a:cubicBezTo>
                    <a:pt x="96" y="249"/>
                    <a:pt x="124" y="221"/>
                    <a:pt x="124" y="187"/>
                  </a:cubicBezTo>
                  <a:lnTo>
                    <a:pt x="124" y="187"/>
                  </a:lnTo>
                  <a:cubicBezTo>
                    <a:pt x="124" y="179"/>
                    <a:pt x="122" y="173"/>
                    <a:pt x="120" y="166"/>
                  </a:cubicBezTo>
                  <a:lnTo>
                    <a:pt x="625" y="166"/>
                  </a:lnTo>
                  <a:lnTo>
                    <a:pt x="625" y="166"/>
                  </a:lnTo>
                  <a:cubicBezTo>
                    <a:pt x="622" y="173"/>
                    <a:pt x="620" y="179"/>
                    <a:pt x="620" y="187"/>
                  </a:cubicBezTo>
                  <a:lnTo>
                    <a:pt x="620" y="187"/>
                  </a:lnTo>
                  <a:cubicBezTo>
                    <a:pt x="620" y="221"/>
                    <a:pt x="648" y="249"/>
                    <a:pt x="683" y="249"/>
                  </a:cubicBezTo>
                  <a:lnTo>
                    <a:pt x="683" y="249"/>
                  </a:lnTo>
                  <a:cubicBezTo>
                    <a:pt x="690" y="249"/>
                    <a:pt x="697" y="247"/>
                    <a:pt x="704" y="245"/>
                  </a:cubicBezTo>
                  <a:lnTo>
                    <a:pt x="704" y="460"/>
                  </a:lnTo>
                  <a:close/>
                  <a:moveTo>
                    <a:pt x="683" y="539"/>
                  </a:moveTo>
                  <a:lnTo>
                    <a:pt x="683" y="539"/>
                  </a:lnTo>
                  <a:cubicBezTo>
                    <a:pt x="671" y="539"/>
                    <a:pt x="662" y="529"/>
                    <a:pt x="662" y="518"/>
                  </a:cubicBezTo>
                  <a:lnTo>
                    <a:pt x="662" y="518"/>
                  </a:lnTo>
                  <a:cubicBezTo>
                    <a:pt x="662" y="507"/>
                    <a:pt x="671" y="498"/>
                    <a:pt x="683" y="498"/>
                  </a:cubicBezTo>
                  <a:lnTo>
                    <a:pt x="683" y="498"/>
                  </a:lnTo>
                  <a:cubicBezTo>
                    <a:pt x="694" y="498"/>
                    <a:pt x="704" y="507"/>
                    <a:pt x="704" y="518"/>
                  </a:cubicBezTo>
                  <a:lnTo>
                    <a:pt x="704" y="518"/>
                  </a:lnTo>
                  <a:cubicBezTo>
                    <a:pt x="704" y="529"/>
                    <a:pt x="694" y="539"/>
                    <a:pt x="683" y="539"/>
                  </a:cubicBezTo>
                  <a:close/>
                  <a:moveTo>
                    <a:pt x="61" y="539"/>
                  </a:moveTo>
                  <a:lnTo>
                    <a:pt x="61" y="539"/>
                  </a:lnTo>
                  <a:cubicBezTo>
                    <a:pt x="50" y="539"/>
                    <a:pt x="41" y="529"/>
                    <a:pt x="41" y="518"/>
                  </a:cubicBezTo>
                  <a:lnTo>
                    <a:pt x="41" y="518"/>
                  </a:lnTo>
                  <a:cubicBezTo>
                    <a:pt x="41" y="507"/>
                    <a:pt x="50" y="498"/>
                    <a:pt x="61" y="498"/>
                  </a:cubicBezTo>
                  <a:lnTo>
                    <a:pt x="61" y="498"/>
                  </a:lnTo>
                  <a:cubicBezTo>
                    <a:pt x="73" y="498"/>
                    <a:pt x="82" y="507"/>
                    <a:pt x="82" y="518"/>
                  </a:cubicBezTo>
                  <a:lnTo>
                    <a:pt x="82" y="518"/>
                  </a:lnTo>
                  <a:cubicBezTo>
                    <a:pt x="82" y="529"/>
                    <a:pt x="73" y="539"/>
                    <a:pt x="61" y="539"/>
                  </a:cubicBezTo>
                  <a:close/>
                  <a:moveTo>
                    <a:pt x="61" y="166"/>
                  </a:moveTo>
                  <a:lnTo>
                    <a:pt x="61" y="166"/>
                  </a:lnTo>
                  <a:cubicBezTo>
                    <a:pt x="73" y="166"/>
                    <a:pt x="82" y="175"/>
                    <a:pt x="82" y="187"/>
                  </a:cubicBezTo>
                  <a:lnTo>
                    <a:pt x="82" y="187"/>
                  </a:lnTo>
                  <a:cubicBezTo>
                    <a:pt x="82" y="199"/>
                    <a:pt x="73" y="208"/>
                    <a:pt x="61" y="208"/>
                  </a:cubicBezTo>
                  <a:lnTo>
                    <a:pt x="61" y="208"/>
                  </a:lnTo>
                  <a:cubicBezTo>
                    <a:pt x="50" y="208"/>
                    <a:pt x="41" y="199"/>
                    <a:pt x="41" y="187"/>
                  </a:cubicBezTo>
                  <a:lnTo>
                    <a:pt x="41" y="187"/>
                  </a:lnTo>
                  <a:cubicBezTo>
                    <a:pt x="41" y="175"/>
                    <a:pt x="50" y="166"/>
                    <a:pt x="61" y="166"/>
                  </a:cubicBezTo>
                  <a:close/>
                  <a:moveTo>
                    <a:pt x="704" y="125"/>
                  </a:moveTo>
                  <a:lnTo>
                    <a:pt x="41" y="125"/>
                  </a:lnTo>
                  <a:lnTo>
                    <a:pt x="41" y="125"/>
                  </a:lnTo>
                  <a:cubicBezTo>
                    <a:pt x="18" y="125"/>
                    <a:pt x="0" y="143"/>
                    <a:pt x="0" y="166"/>
                  </a:cubicBezTo>
                  <a:lnTo>
                    <a:pt x="0" y="539"/>
                  </a:lnTo>
                  <a:lnTo>
                    <a:pt x="0" y="539"/>
                  </a:lnTo>
                  <a:cubicBezTo>
                    <a:pt x="0" y="562"/>
                    <a:pt x="18" y="580"/>
                    <a:pt x="41" y="580"/>
                  </a:cubicBezTo>
                  <a:lnTo>
                    <a:pt x="704" y="580"/>
                  </a:lnTo>
                  <a:lnTo>
                    <a:pt x="704" y="580"/>
                  </a:lnTo>
                  <a:cubicBezTo>
                    <a:pt x="726" y="580"/>
                    <a:pt x="745" y="562"/>
                    <a:pt x="745" y="539"/>
                  </a:cubicBezTo>
                  <a:lnTo>
                    <a:pt x="745" y="166"/>
                  </a:lnTo>
                  <a:lnTo>
                    <a:pt x="745" y="166"/>
                  </a:lnTo>
                  <a:cubicBezTo>
                    <a:pt x="745" y="143"/>
                    <a:pt x="726" y="125"/>
                    <a:pt x="704" y="125"/>
                  </a:cubicBezTo>
                  <a:close/>
                  <a:moveTo>
                    <a:pt x="186" y="208"/>
                  </a:moveTo>
                  <a:lnTo>
                    <a:pt x="186" y="208"/>
                  </a:lnTo>
                  <a:cubicBezTo>
                    <a:pt x="175" y="208"/>
                    <a:pt x="165" y="217"/>
                    <a:pt x="165" y="228"/>
                  </a:cubicBezTo>
                  <a:lnTo>
                    <a:pt x="165" y="228"/>
                  </a:lnTo>
                  <a:cubicBezTo>
                    <a:pt x="165" y="240"/>
                    <a:pt x="175" y="249"/>
                    <a:pt x="186" y="249"/>
                  </a:cubicBezTo>
                  <a:lnTo>
                    <a:pt x="186" y="249"/>
                  </a:lnTo>
                  <a:cubicBezTo>
                    <a:pt x="197" y="249"/>
                    <a:pt x="206" y="240"/>
                    <a:pt x="206" y="228"/>
                  </a:cubicBezTo>
                  <a:lnTo>
                    <a:pt x="206" y="228"/>
                  </a:lnTo>
                  <a:cubicBezTo>
                    <a:pt x="206" y="217"/>
                    <a:pt x="197" y="208"/>
                    <a:pt x="186" y="208"/>
                  </a:cubicBezTo>
                  <a:close/>
                </a:path>
              </a:pathLst>
            </a:custGeom>
            <a:solidFill>
              <a:srgbClr val="63666A"/>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101820"/>
                </a:solidFill>
                <a:effectLst/>
                <a:uLnTx/>
                <a:uFillTx/>
              </a:endParaRPr>
            </a:p>
          </p:txBody>
        </p:sp>
      </p:grpSp>
      <p:cxnSp>
        <p:nvCxnSpPr>
          <p:cNvPr id="35" name="Straight Connector 34"/>
          <p:cNvCxnSpPr/>
          <p:nvPr/>
        </p:nvCxnSpPr>
        <p:spPr>
          <a:xfrm>
            <a:off x="4598126" y="966851"/>
            <a:ext cx="2995749" cy="0"/>
          </a:xfrm>
          <a:prstGeom prst="line">
            <a:avLst/>
          </a:prstGeom>
          <a:noFill/>
          <a:ln w="6350" cap="flat" cmpd="sng" algn="ctr">
            <a:solidFill>
              <a:srgbClr val="FAA41F"/>
            </a:solidFill>
            <a:prstDash val="solid"/>
            <a:miter lim="800000"/>
          </a:ln>
          <a:effectLst/>
        </p:spPr>
      </p:cxnSp>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99" y="6122450"/>
            <a:ext cx="1015407" cy="569564"/>
          </a:xfrm>
          <a:prstGeom prst="rect">
            <a:avLst/>
          </a:prstGeom>
        </p:spPr>
      </p:pic>
    </p:spTree>
    <p:extLst>
      <p:ext uri="{BB962C8B-B14F-4D97-AF65-F5344CB8AC3E}">
        <p14:creationId xmlns:p14="http://schemas.microsoft.com/office/powerpoint/2010/main" val="4244729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p:cNvSpPr txBox="1">
            <a:spLocks/>
          </p:cNvSpPr>
          <p:nvPr/>
        </p:nvSpPr>
        <p:spPr>
          <a:xfrm>
            <a:off x="739224" y="158492"/>
            <a:ext cx="10713552" cy="1015725"/>
          </a:xfrm>
          <a:prstGeom prst="rect">
            <a:avLst/>
          </a:prstGeom>
        </p:spPr>
        <p:txBody>
          <a:bodyPr vert="horz" lIns="91440" tIns="45720" rIns="91440" bIns="45720" rtlCol="0" anchor="ctr">
            <a:noAutofit/>
          </a:bodyPr>
          <a:lstStyle>
            <a:lvl1pPr algn="ctr" defTabSz="914377"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US" sz="3600">
                <a:solidFill>
                  <a:srgbClr val="397FBF"/>
                </a:solidFill>
                <a:latin typeface="Open Sans"/>
              </a:rPr>
              <a:t>Digital Consumer Engagement</a:t>
            </a:r>
            <a:endParaRPr lang="en-US" sz="2400" b="0" dirty="0">
              <a:solidFill>
                <a:srgbClr val="397FBF"/>
              </a:solidFill>
              <a:latin typeface="Open Sans"/>
            </a:endParaRPr>
          </a:p>
        </p:txBody>
      </p:sp>
      <p:cxnSp>
        <p:nvCxnSpPr>
          <p:cNvPr id="3" name="Straight Connector 2"/>
          <p:cNvCxnSpPr/>
          <p:nvPr/>
        </p:nvCxnSpPr>
        <p:spPr>
          <a:xfrm>
            <a:off x="4598126" y="966851"/>
            <a:ext cx="2995749" cy="0"/>
          </a:xfrm>
          <a:prstGeom prst="line">
            <a:avLst/>
          </a:prstGeom>
          <a:noFill/>
          <a:ln w="6350" cap="flat" cmpd="sng" algn="ctr">
            <a:solidFill>
              <a:srgbClr val="FAA41F"/>
            </a:solidFill>
            <a:prstDash val="solid"/>
            <a:miter lim="800000"/>
          </a:ln>
          <a:effectLst/>
        </p:spPr>
      </p:cxnSp>
      <p:sp>
        <p:nvSpPr>
          <p:cNvPr id="4" name="TextBox 3">
            <a:extLst>
              <a:ext uri="{FF2B5EF4-FFF2-40B4-BE49-F238E27FC236}">
                <a16:creationId xmlns:a16="http://schemas.microsoft.com/office/drawing/2014/main" id="{C7338391-9532-4BD1-B5F8-96FD462D3857}"/>
              </a:ext>
            </a:extLst>
          </p:cNvPr>
          <p:cNvSpPr txBox="1"/>
          <p:nvPr/>
        </p:nvSpPr>
        <p:spPr>
          <a:xfrm>
            <a:off x="739224" y="1174217"/>
            <a:ext cx="10837735" cy="461665"/>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Meeting Habitually Connected Consumer Expectations</a:t>
            </a:r>
            <a:endParaRPr kumimoji="0" lang="en-US" sz="1800" b="1" i="0" u="none" strike="noStrike" kern="0" cap="none" spc="0" normalizeH="0" baseline="0" noProof="0" dirty="0">
              <a:ln>
                <a:noFill/>
              </a:ln>
              <a:solidFill>
                <a:prstClr val="black"/>
              </a:solidFill>
              <a:effectLst/>
              <a:uLnTx/>
              <a:uFillTx/>
              <a:ea typeface="Open Sans"/>
              <a:cs typeface="Open Sans"/>
            </a:endParaRPr>
          </a:p>
        </p:txBody>
      </p:sp>
      <p:pic>
        <p:nvPicPr>
          <p:cNvPr id="5" name="Picture 4"/>
          <p:cNvPicPr>
            <a:picLocks noChangeAspect="1"/>
          </p:cNvPicPr>
          <p:nvPr/>
        </p:nvPicPr>
        <p:blipFill>
          <a:blip r:embed="rId2"/>
          <a:stretch>
            <a:fillRect/>
          </a:stretch>
        </p:blipFill>
        <p:spPr>
          <a:xfrm>
            <a:off x="1126966" y="1943099"/>
            <a:ext cx="9939963" cy="441147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99" y="6122450"/>
            <a:ext cx="1015407" cy="569564"/>
          </a:xfrm>
          <a:prstGeom prst="rect">
            <a:avLst/>
          </a:prstGeom>
        </p:spPr>
      </p:pic>
    </p:spTree>
    <p:extLst>
      <p:ext uri="{BB962C8B-B14F-4D97-AF65-F5344CB8AC3E}">
        <p14:creationId xmlns:p14="http://schemas.microsoft.com/office/powerpoint/2010/main" val="3646201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p:cNvSpPr txBox="1">
            <a:spLocks/>
          </p:cNvSpPr>
          <p:nvPr/>
        </p:nvSpPr>
        <p:spPr>
          <a:xfrm>
            <a:off x="739224" y="158492"/>
            <a:ext cx="10713552" cy="1015725"/>
          </a:xfrm>
          <a:prstGeom prst="rect">
            <a:avLst/>
          </a:prstGeom>
        </p:spPr>
        <p:txBody>
          <a:bodyPr vert="horz" lIns="91440" tIns="45720" rIns="91440" bIns="45720" rtlCol="0" anchor="ctr">
            <a:noAutofit/>
          </a:bodyPr>
          <a:lstStyle>
            <a:lvl1pPr algn="ctr" defTabSz="914377" rtl="0" eaLnBrk="1" latinLnBrk="0" hangingPunct="1">
              <a:lnSpc>
                <a:spcPct val="90000"/>
              </a:lnSpc>
              <a:spcBef>
                <a:spcPct val="0"/>
              </a:spcBef>
              <a:buNone/>
              <a:defRPr sz="4000" b="1" kern="1200" cap="none" baseline="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397FBF"/>
                </a:solidFill>
                <a:effectLst/>
                <a:uLnTx/>
                <a:uFillTx/>
                <a:latin typeface="Open Sans"/>
                <a:ea typeface="+mj-ea"/>
                <a:cs typeface="+mj-cs"/>
              </a:rPr>
              <a:t>Digital Consumer Engagement</a:t>
            </a:r>
            <a:endParaRPr kumimoji="0" lang="en-US" sz="2400" b="0" i="0" u="none" strike="noStrike" kern="1200" cap="none" spc="0" normalizeH="0" baseline="0" noProof="0" dirty="0">
              <a:ln>
                <a:noFill/>
              </a:ln>
              <a:solidFill>
                <a:srgbClr val="397FBF"/>
              </a:solidFill>
              <a:effectLst/>
              <a:uLnTx/>
              <a:uFillTx/>
              <a:latin typeface="Open Sans"/>
              <a:ea typeface="+mj-ea"/>
              <a:cs typeface="+mj-cs"/>
            </a:endParaRPr>
          </a:p>
        </p:txBody>
      </p:sp>
      <p:cxnSp>
        <p:nvCxnSpPr>
          <p:cNvPr id="3" name="Straight Connector 2"/>
          <p:cNvCxnSpPr/>
          <p:nvPr/>
        </p:nvCxnSpPr>
        <p:spPr>
          <a:xfrm>
            <a:off x="4598124" y="1148847"/>
            <a:ext cx="2995749" cy="0"/>
          </a:xfrm>
          <a:prstGeom prst="line">
            <a:avLst/>
          </a:prstGeom>
          <a:noFill/>
          <a:ln w="6350" cap="flat" cmpd="sng" algn="ctr">
            <a:solidFill>
              <a:srgbClr val="FAA41F"/>
            </a:solidFill>
            <a:prstDash val="solid"/>
            <a:miter lim="800000"/>
          </a:ln>
          <a:effectLst/>
        </p:spPr>
      </p:cxnSp>
      <p:pic>
        <p:nvPicPr>
          <p:cNvPr id="4" name="Picture 3"/>
          <p:cNvPicPr>
            <a:picLocks noChangeAspect="1"/>
          </p:cNvPicPr>
          <p:nvPr/>
        </p:nvPicPr>
        <p:blipFill>
          <a:blip r:embed="rId2"/>
          <a:stretch>
            <a:fillRect/>
          </a:stretch>
        </p:blipFill>
        <p:spPr>
          <a:xfrm>
            <a:off x="423862" y="1448003"/>
            <a:ext cx="11344275" cy="48958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99" y="6122450"/>
            <a:ext cx="1015407" cy="569564"/>
          </a:xfrm>
          <a:prstGeom prst="rect">
            <a:avLst/>
          </a:prstGeom>
        </p:spPr>
      </p:pic>
    </p:spTree>
    <p:extLst>
      <p:ext uri="{BB962C8B-B14F-4D97-AF65-F5344CB8AC3E}">
        <p14:creationId xmlns:p14="http://schemas.microsoft.com/office/powerpoint/2010/main" val="859362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p:cNvSpPr txBox="1">
            <a:spLocks/>
          </p:cNvSpPr>
          <p:nvPr/>
        </p:nvSpPr>
        <p:spPr>
          <a:xfrm>
            <a:off x="739224" y="35321"/>
            <a:ext cx="10713552" cy="1015725"/>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aleway"/>
              <a:buNone/>
              <a:defRPr sz="2400" b="1" i="0" u="none" strike="noStrike" cap="none">
                <a:solidFill>
                  <a:srgbClr val="FFFFFF"/>
                </a:solidFill>
                <a:latin typeface="Raleway"/>
                <a:ea typeface="Raleway"/>
                <a:cs typeface="Raleway"/>
                <a:sym typeface="Raleway"/>
              </a:defRPr>
            </a:lvl1pPr>
            <a:lvl2pPr lvl="1">
              <a:spcBef>
                <a:spcPts val="0"/>
              </a:spcBef>
              <a:buClr>
                <a:srgbClr val="FFFFFF"/>
              </a:buClr>
              <a:buSzPct val="100000"/>
              <a:buFont typeface="Raleway"/>
              <a:buNone/>
              <a:defRPr sz="2400" b="1">
                <a:solidFill>
                  <a:srgbClr val="FFFFFF"/>
                </a:solidFill>
                <a:latin typeface="Raleway"/>
                <a:ea typeface="Raleway"/>
                <a:cs typeface="Raleway"/>
                <a:sym typeface="Raleway"/>
              </a:defRPr>
            </a:lvl2pPr>
            <a:lvl3pPr lvl="2">
              <a:spcBef>
                <a:spcPts val="0"/>
              </a:spcBef>
              <a:buClr>
                <a:srgbClr val="FFFFFF"/>
              </a:buClr>
              <a:buSzPct val="100000"/>
              <a:buFont typeface="Raleway"/>
              <a:buNone/>
              <a:defRPr sz="2400" b="1">
                <a:solidFill>
                  <a:srgbClr val="FFFFFF"/>
                </a:solidFill>
                <a:latin typeface="Raleway"/>
                <a:ea typeface="Raleway"/>
                <a:cs typeface="Raleway"/>
                <a:sym typeface="Raleway"/>
              </a:defRPr>
            </a:lvl3pPr>
            <a:lvl4pPr lvl="3">
              <a:spcBef>
                <a:spcPts val="0"/>
              </a:spcBef>
              <a:buClr>
                <a:srgbClr val="FFFFFF"/>
              </a:buClr>
              <a:buSzPct val="100000"/>
              <a:buFont typeface="Raleway"/>
              <a:buNone/>
              <a:defRPr sz="2400" b="1">
                <a:solidFill>
                  <a:srgbClr val="FFFFFF"/>
                </a:solidFill>
                <a:latin typeface="Raleway"/>
                <a:ea typeface="Raleway"/>
                <a:cs typeface="Raleway"/>
                <a:sym typeface="Raleway"/>
              </a:defRPr>
            </a:lvl4pPr>
            <a:lvl5pPr lvl="4">
              <a:spcBef>
                <a:spcPts val="0"/>
              </a:spcBef>
              <a:buClr>
                <a:srgbClr val="FFFFFF"/>
              </a:buClr>
              <a:buSzPct val="100000"/>
              <a:buFont typeface="Raleway"/>
              <a:buNone/>
              <a:defRPr sz="2400" b="1">
                <a:solidFill>
                  <a:srgbClr val="FFFFFF"/>
                </a:solidFill>
                <a:latin typeface="Raleway"/>
                <a:ea typeface="Raleway"/>
                <a:cs typeface="Raleway"/>
                <a:sym typeface="Raleway"/>
              </a:defRPr>
            </a:lvl5pPr>
            <a:lvl6pPr lvl="5">
              <a:spcBef>
                <a:spcPts val="0"/>
              </a:spcBef>
              <a:buClr>
                <a:srgbClr val="FFFFFF"/>
              </a:buClr>
              <a:buSzPct val="100000"/>
              <a:buFont typeface="Raleway"/>
              <a:buNone/>
              <a:defRPr sz="2400" b="1">
                <a:solidFill>
                  <a:srgbClr val="FFFFFF"/>
                </a:solidFill>
                <a:latin typeface="Raleway"/>
                <a:ea typeface="Raleway"/>
                <a:cs typeface="Raleway"/>
                <a:sym typeface="Raleway"/>
              </a:defRPr>
            </a:lvl6pPr>
            <a:lvl7pPr lvl="6">
              <a:spcBef>
                <a:spcPts val="0"/>
              </a:spcBef>
              <a:buClr>
                <a:srgbClr val="FFFFFF"/>
              </a:buClr>
              <a:buSzPct val="100000"/>
              <a:buFont typeface="Raleway"/>
              <a:buNone/>
              <a:defRPr sz="2400" b="1">
                <a:solidFill>
                  <a:srgbClr val="FFFFFF"/>
                </a:solidFill>
                <a:latin typeface="Raleway"/>
                <a:ea typeface="Raleway"/>
                <a:cs typeface="Raleway"/>
                <a:sym typeface="Raleway"/>
              </a:defRPr>
            </a:lvl7pPr>
            <a:lvl8pPr lvl="7">
              <a:spcBef>
                <a:spcPts val="0"/>
              </a:spcBef>
              <a:buClr>
                <a:srgbClr val="FFFFFF"/>
              </a:buClr>
              <a:buSzPct val="100000"/>
              <a:buFont typeface="Raleway"/>
              <a:buNone/>
              <a:defRPr sz="2400" b="1">
                <a:solidFill>
                  <a:srgbClr val="FFFFFF"/>
                </a:solidFill>
                <a:latin typeface="Raleway"/>
                <a:ea typeface="Raleway"/>
                <a:cs typeface="Raleway"/>
                <a:sym typeface="Raleway"/>
              </a:defRPr>
            </a:lvl8pPr>
            <a:lvl9pPr lvl="8">
              <a:spcBef>
                <a:spcPts val="0"/>
              </a:spcBef>
              <a:buClr>
                <a:srgbClr val="FFFFFF"/>
              </a:buClr>
              <a:buSzPct val="100000"/>
              <a:buFont typeface="Raleway"/>
              <a:buNone/>
              <a:defRPr sz="2400" b="1">
                <a:solidFill>
                  <a:srgbClr val="FFFFFF"/>
                </a:solidFill>
                <a:latin typeface="Raleway"/>
                <a:ea typeface="Raleway"/>
                <a:cs typeface="Raleway"/>
                <a:sym typeface="Raleway"/>
              </a:defRPr>
            </a:lvl9pPr>
          </a:lstStyle>
          <a:p>
            <a:pPr marL="0" marR="0" lvl="0" indent="0" algn="ctr" defTabSz="914400" rtl="0" eaLnBrk="1" fontAlgn="auto" latinLnBrk="0" hangingPunct="1">
              <a:lnSpc>
                <a:spcPct val="100000"/>
              </a:lnSpc>
              <a:spcBef>
                <a:spcPts val="0"/>
              </a:spcBef>
              <a:spcAft>
                <a:spcPts val="0"/>
              </a:spcAft>
              <a:buClr>
                <a:srgbClr val="FFFFFF"/>
              </a:buClr>
              <a:buSzPct val="100000"/>
              <a:buFont typeface="Raleway"/>
              <a:buNone/>
              <a:tabLst/>
              <a:defRPr/>
            </a:pPr>
            <a:r>
              <a:rPr kumimoji="0" lang="en-US" sz="3600" b="1" i="0" u="none" strike="noStrike" kern="0" cap="none" spc="0" normalizeH="0" baseline="0" noProof="0" dirty="0">
                <a:ln>
                  <a:noFill/>
                </a:ln>
                <a:solidFill>
                  <a:srgbClr val="3A81BA"/>
                </a:solidFill>
                <a:effectLst/>
                <a:uLnTx/>
                <a:uFillTx/>
                <a:latin typeface="Raleway"/>
                <a:sym typeface="Raleway"/>
              </a:rPr>
              <a:t>CMS Price Transparency</a:t>
            </a:r>
            <a:br>
              <a:rPr kumimoji="0" lang="en-US" sz="2800" b="1" i="0" u="none" strike="noStrike" kern="0" cap="none" spc="0" normalizeH="0" baseline="0" noProof="0" dirty="0">
                <a:ln>
                  <a:noFill/>
                </a:ln>
                <a:solidFill>
                  <a:srgbClr val="3A81BA"/>
                </a:solidFill>
                <a:effectLst/>
                <a:uLnTx/>
                <a:uFillTx/>
                <a:latin typeface="Raleway"/>
                <a:sym typeface="Raleway"/>
              </a:rPr>
            </a:br>
            <a:r>
              <a:rPr kumimoji="0" lang="en-US" sz="2800" b="0" i="0" u="none" strike="noStrike" kern="0" cap="none" spc="0" normalizeH="0" baseline="0" noProof="0" dirty="0">
                <a:ln>
                  <a:noFill/>
                </a:ln>
                <a:solidFill>
                  <a:srgbClr val="3A81BA"/>
                </a:solidFill>
                <a:effectLst/>
                <a:uLnTx/>
                <a:uFillTx/>
                <a:latin typeface="Raleway"/>
                <a:sym typeface="Raleway"/>
              </a:rPr>
              <a:t>New Analytic Considerations</a:t>
            </a:r>
          </a:p>
        </p:txBody>
      </p:sp>
      <p:cxnSp>
        <p:nvCxnSpPr>
          <p:cNvPr id="3" name="Straight Connector 2"/>
          <p:cNvCxnSpPr/>
          <p:nvPr/>
        </p:nvCxnSpPr>
        <p:spPr>
          <a:xfrm>
            <a:off x="4561187" y="1241955"/>
            <a:ext cx="2995749" cy="0"/>
          </a:xfrm>
          <a:prstGeom prst="line">
            <a:avLst/>
          </a:prstGeom>
          <a:noFill/>
          <a:ln w="9525" cap="flat" cmpd="sng" algn="ctr">
            <a:solidFill>
              <a:srgbClr val="FFC000"/>
            </a:solidFill>
            <a:prstDash val="solid"/>
          </a:ln>
          <a:effectLst/>
        </p:spPr>
      </p:cxnSp>
      <p:sp>
        <p:nvSpPr>
          <p:cNvPr id="4" name="Rectangle 3"/>
          <p:cNvSpPr>
            <a:spLocks/>
          </p:cNvSpPr>
          <p:nvPr/>
        </p:nvSpPr>
        <p:spPr>
          <a:xfrm>
            <a:off x="183860" y="1494579"/>
            <a:ext cx="12008140" cy="5199959"/>
          </a:xfrm>
          <a:prstGeom prst="rect">
            <a:avLst/>
          </a:prstGeom>
          <a:solidFill>
            <a:srgbClr val="194D8D"/>
          </a:solidFill>
          <a:ln w="12700" cap="flat" cmpd="sng" algn="ctr">
            <a:noFill/>
            <a:prstDash val="solid"/>
            <a:miter lim="800000"/>
          </a:ln>
          <a:effectLst/>
        </p:spPr>
        <p:txBody>
          <a:bodyPr wrap="square" rtlCol="0" anchor="ctr">
            <a:noAutofit/>
          </a:bodyPr>
          <a:lstStyle/>
          <a:p>
            <a:pPr algn="ctr" defTabSz="914377">
              <a:defRPr/>
            </a:pPr>
            <a:endParaRPr lang="en-US" sz="1801" kern="0" dirty="0">
              <a:solidFill>
                <a:prstClr val="white"/>
              </a:solidFill>
              <a:latin typeface="Muli Regular" charset="0"/>
              <a:sym typeface="Arial"/>
            </a:endParaRPr>
          </a:p>
        </p:txBody>
      </p:sp>
      <p:pic>
        <p:nvPicPr>
          <p:cNvPr id="5" name="Picture 4"/>
          <p:cNvPicPr>
            <a:picLocks noChangeAspect="1"/>
          </p:cNvPicPr>
          <p:nvPr/>
        </p:nvPicPr>
        <p:blipFill>
          <a:blip r:embed="rId2"/>
          <a:stretch>
            <a:fillRect/>
          </a:stretch>
        </p:blipFill>
        <p:spPr>
          <a:xfrm>
            <a:off x="352978" y="1705241"/>
            <a:ext cx="5784585" cy="3124811"/>
          </a:xfrm>
          <a:prstGeom prst="rect">
            <a:avLst/>
          </a:prstGeom>
          <a:ln>
            <a:solidFill>
              <a:srgbClr val="FFFFFF">
                <a:lumMod val="65000"/>
              </a:srgbClr>
            </a:solidFill>
          </a:ln>
        </p:spPr>
      </p:pic>
      <p:pic>
        <p:nvPicPr>
          <p:cNvPr id="6" name="Picture 5"/>
          <p:cNvPicPr>
            <a:picLocks noChangeAspect="1"/>
          </p:cNvPicPr>
          <p:nvPr/>
        </p:nvPicPr>
        <p:blipFill>
          <a:blip r:embed="rId3"/>
          <a:stretch>
            <a:fillRect/>
          </a:stretch>
        </p:blipFill>
        <p:spPr>
          <a:xfrm>
            <a:off x="5888182" y="3180026"/>
            <a:ext cx="5993477" cy="330005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178" y="6124974"/>
            <a:ext cx="1015407" cy="569564"/>
          </a:xfrm>
          <a:prstGeom prst="rect">
            <a:avLst/>
          </a:prstGeom>
        </p:spPr>
      </p:pic>
    </p:spTree>
    <p:extLst>
      <p:ext uri="{BB962C8B-B14F-4D97-AF65-F5344CB8AC3E}">
        <p14:creationId xmlns:p14="http://schemas.microsoft.com/office/powerpoint/2010/main" val="377873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D785-8606-4BA0-99C0-BA87CCCC4093}"/>
              </a:ext>
            </a:extLst>
          </p:cNvPr>
          <p:cNvSpPr>
            <a:spLocks noGrp="1"/>
          </p:cNvSpPr>
          <p:nvPr>
            <p:ph type="title"/>
          </p:nvPr>
        </p:nvSpPr>
        <p:spPr/>
        <p:txBody>
          <a:bodyPr>
            <a:normAutofit fontScale="90000"/>
          </a:bodyPr>
          <a:lstStyle/>
          <a:p>
            <a:r>
              <a:rPr lang="en-US" dirty="0"/>
              <a:t>Regional PNW Chapter Leader, Conan Cope</a:t>
            </a:r>
            <a:br>
              <a:rPr lang="en-US" dirty="0"/>
            </a:br>
            <a:r>
              <a:rPr lang="en-US" sz="2000" dirty="0"/>
              <a:t>System Director, Revenue Cycle Operations, PeaceHealth</a:t>
            </a:r>
          </a:p>
        </p:txBody>
      </p:sp>
      <p:sp>
        <p:nvSpPr>
          <p:cNvPr id="5" name="TextBox 4">
            <a:extLst>
              <a:ext uri="{FF2B5EF4-FFF2-40B4-BE49-F238E27FC236}">
                <a16:creationId xmlns:a16="http://schemas.microsoft.com/office/drawing/2014/main" id="{C827674A-AA76-42C9-87CB-81D8F2D26DFB}"/>
              </a:ext>
            </a:extLst>
          </p:cNvPr>
          <p:cNvSpPr txBox="1"/>
          <p:nvPr/>
        </p:nvSpPr>
        <p:spPr>
          <a:xfrm>
            <a:off x="4701552" y="1536658"/>
            <a:ext cx="6527898" cy="3970318"/>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rPr>
              <a:t>Conan brings over 15 years of passion, commitment, and revenue cycle experience to NAHRI. His leadership experience within revenue cycle includes coding, patient registration, release of information and patient financial services. Prior to supporting the Pacific Northwest, </a:t>
            </a:r>
            <a:r>
              <a:rPr lang="en-US" dirty="0">
                <a:latin typeface="Calibri" panose="020F0502020204030204" pitchFamily="34" charset="0"/>
                <a:ea typeface="Calibri" panose="020F0502020204030204" pitchFamily="34" charset="0"/>
              </a:rPr>
              <a:t>Conan supported organizations in many states across the country including California, Colorado, Georgia, Hawaii, Maryland and Virginia. Conan is currently the System Director of Revenue Cycle Operations for PeaceHealth. Conan has been instrumental in system implementations, process improvement initiatives, and sharing best practices in large healthcare systems</a:t>
            </a:r>
            <a:r>
              <a:rPr lang="en-US" sz="1800" dirty="0">
                <a:effectLst/>
                <a:latin typeface="Calibri" panose="020F0502020204030204" pitchFamily="34" charset="0"/>
                <a:ea typeface="Calibri" panose="020F0502020204030204" pitchFamily="34" charset="0"/>
              </a:rPr>
              <a:t>. Conan is proud of </a:t>
            </a:r>
            <a:r>
              <a:rPr lang="en-US" dirty="0">
                <a:latin typeface="Calibri" panose="020F0502020204030204" pitchFamily="34" charset="0"/>
                <a:ea typeface="Calibri" panose="020F0502020204030204" pitchFamily="34" charset="0"/>
              </a:rPr>
              <a:t>his HBCU, Hampton University and received his graduate education from Colorado State University.   Conan is both Lean and Agile Scrum certified along with several Epic certifications including Resolute, Prelude, Cadence, and Welcome.  </a:t>
            </a:r>
            <a:endParaRPr lang="en-US" sz="2000" dirty="0">
              <a:effectLst/>
              <a:latin typeface="Times New Roman" panose="02020603050405020304" pitchFamily="18" charset="0"/>
              <a:ea typeface="Calibri" panose="020F0502020204030204" pitchFamily="34" charset="0"/>
            </a:endParaRPr>
          </a:p>
        </p:txBody>
      </p:sp>
      <p:pic>
        <p:nvPicPr>
          <p:cNvPr id="6" name="Picture 5">
            <a:extLst>
              <a:ext uri="{FF2B5EF4-FFF2-40B4-BE49-F238E27FC236}">
                <a16:creationId xmlns:a16="http://schemas.microsoft.com/office/drawing/2014/main" id="{5D8256B0-62E7-465E-B76E-8612885FEB41}"/>
              </a:ext>
            </a:extLst>
          </p:cNvPr>
          <p:cNvPicPr>
            <a:picLocks noChangeAspect="1"/>
          </p:cNvPicPr>
          <p:nvPr/>
        </p:nvPicPr>
        <p:blipFill>
          <a:blip r:embed="rId2"/>
          <a:stretch>
            <a:fillRect/>
          </a:stretch>
        </p:blipFill>
        <p:spPr>
          <a:xfrm>
            <a:off x="962550" y="1756610"/>
            <a:ext cx="3167906" cy="3167906"/>
          </a:xfrm>
          <a:prstGeom prst="rect">
            <a:avLst/>
          </a:prstGeom>
        </p:spPr>
      </p:pic>
    </p:spTree>
    <p:extLst>
      <p:ext uri="{BB962C8B-B14F-4D97-AF65-F5344CB8AC3E}">
        <p14:creationId xmlns:p14="http://schemas.microsoft.com/office/powerpoint/2010/main" val="2693003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p:cNvSpPr txBox="1">
            <a:spLocks/>
          </p:cNvSpPr>
          <p:nvPr/>
        </p:nvSpPr>
        <p:spPr>
          <a:xfrm>
            <a:off x="739224" y="35321"/>
            <a:ext cx="10713552" cy="1015725"/>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aleway"/>
              <a:buNone/>
              <a:defRPr sz="2400" b="1" i="0" u="none" strike="noStrike" cap="none">
                <a:solidFill>
                  <a:srgbClr val="FFFFFF"/>
                </a:solidFill>
                <a:latin typeface="Raleway"/>
                <a:ea typeface="Raleway"/>
                <a:cs typeface="Raleway"/>
                <a:sym typeface="Raleway"/>
              </a:defRPr>
            </a:lvl1pPr>
            <a:lvl2pPr lvl="1">
              <a:spcBef>
                <a:spcPts val="0"/>
              </a:spcBef>
              <a:buClr>
                <a:srgbClr val="FFFFFF"/>
              </a:buClr>
              <a:buSzPct val="100000"/>
              <a:buFont typeface="Raleway"/>
              <a:buNone/>
              <a:defRPr sz="2400" b="1">
                <a:solidFill>
                  <a:srgbClr val="FFFFFF"/>
                </a:solidFill>
                <a:latin typeface="Raleway"/>
                <a:ea typeface="Raleway"/>
                <a:cs typeface="Raleway"/>
                <a:sym typeface="Raleway"/>
              </a:defRPr>
            </a:lvl2pPr>
            <a:lvl3pPr lvl="2">
              <a:spcBef>
                <a:spcPts val="0"/>
              </a:spcBef>
              <a:buClr>
                <a:srgbClr val="FFFFFF"/>
              </a:buClr>
              <a:buSzPct val="100000"/>
              <a:buFont typeface="Raleway"/>
              <a:buNone/>
              <a:defRPr sz="2400" b="1">
                <a:solidFill>
                  <a:srgbClr val="FFFFFF"/>
                </a:solidFill>
                <a:latin typeface="Raleway"/>
                <a:ea typeface="Raleway"/>
                <a:cs typeface="Raleway"/>
                <a:sym typeface="Raleway"/>
              </a:defRPr>
            </a:lvl3pPr>
            <a:lvl4pPr lvl="3">
              <a:spcBef>
                <a:spcPts val="0"/>
              </a:spcBef>
              <a:buClr>
                <a:srgbClr val="FFFFFF"/>
              </a:buClr>
              <a:buSzPct val="100000"/>
              <a:buFont typeface="Raleway"/>
              <a:buNone/>
              <a:defRPr sz="2400" b="1">
                <a:solidFill>
                  <a:srgbClr val="FFFFFF"/>
                </a:solidFill>
                <a:latin typeface="Raleway"/>
                <a:ea typeface="Raleway"/>
                <a:cs typeface="Raleway"/>
                <a:sym typeface="Raleway"/>
              </a:defRPr>
            </a:lvl4pPr>
            <a:lvl5pPr lvl="4">
              <a:spcBef>
                <a:spcPts val="0"/>
              </a:spcBef>
              <a:buClr>
                <a:srgbClr val="FFFFFF"/>
              </a:buClr>
              <a:buSzPct val="100000"/>
              <a:buFont typeface="Raleway"/>
              <a:buNone/>
              <a:defRPr sz="2400" b="1">
                <a:solidFill>
                  <a:srgbClr val="FFFFFF"/>
                </a:solidFill>
                <a:latin typeface="Raleway"/>
                <a:ea typeface="Raleway"/>
                <a:cs typeface="Raleway"/>
                <a:sym typeface="Raleway"/>
              </a:defRPr>
            </a:lvl5pPr>
            <a:lvl6pPr lvl="5">
              <a:spcBef>
                <a:spcPts val="0"/>
              </a:spcBef>
              <a:buClr>
                <a:srgbClr val="FFFFFF"/>
              </a:buClr>
              <a:buSzPct val="100000"/>
              <a:buFont typeface="Raleway"/>
              <a:buNone/>
              <a:defRPr sz="2400" b="1">
                <a:solidFill>
                  <a:srgbClr val="FFFFFF"/>
                </a:solidFill>
                <a:latin typeface="Raleway"/>
                <a:ea typeface="Raleway"/>
                <a:cs typeface="Raleway"/>
                <a:sym typeface="Raleway"/>
              </a:defRPr>
            </a:lvl6pPr>
            <a:lvl7pPr lvl="6">
              <a:spcBef>
                <a:spcPts val="0"/>
              </a:spcBef>
              <a:buClr>
                <a:srgbClr val="FFFFFF"/>
              </a:buClr>
              <a:buSzPct val="100000"/>
              <a:buFont typeface="Raleway"/>
              <a:buNone/>
              <a:defRPr sz="2400" b="1">
                <a:solidFill>
                  <a:srgbClr val="FFFFFF"/>
                </a:solidFill>
                <a:latin typeface="Raleway"/>
                <a:ea typeface="Raleway"/>
                <a:cs typeface="Raleway"/>
                <a:sym typeface="Raleway"/>
              </a:defRPr>
            </a:lvl7pPr>
            <a:lvl8pPr lvl="7">
              <a:spcBef>
                <a:spcPts val="0"/>
              </a:spcBef>
              <a:buClr>
                <a:srgbClr val="FFFFFF"/>
              </a:buClr>
              <a:buSzPct val="100000"/>
              <a:buFont typeface="Raleway"/>
              <a:buNone/>
              <a:defRPr sz="2400" b="1">
                <a:solidFill>
                  <a:srgbClr val="FFFFFF"/>
                </a:solidFill>
                <a:latin typeface="Raleway"/>
                <a:ea typeface="Raleway"/>
                <a:cs typeface="Raleway"/>
                <a:sym typeface="Raleway"/>
              </a:defRPr>
            </a:lvl8pPr>
            <a:lvl9pPr lvl="8">
              <a:spcBef>
                <a:spcPts val="0"/>
              </a:spcBef>
              <a:buClr>
                <a:srgbClr val="FFFFFF"/>
              </a:buClr>
              <a:buSzPct val="100000"/>
              <a:buFont typeface="Raleway"/>
              <a:buNone/>
              <a:defRPr sz="2400" b="1">
                <a:solidFill>
                  <a:srgbClr val="FFFFFF"/>
                </a:solidFill>
                <a:latin typeface="Raleway"/>
                <a:ea typeface="Raleway"/>
                <a:cs typeface="Raleway"/>
                <a:sym typeface="Raleway"/>
              </a:defRPr>
            </a:lvl9pPr>
          </a:lstStyle>
          <a:p>
            <a:pPr algn="ctr"/>
            <a:r>
              <a:rPr lang="en-US" sz="3600" kern="0" dirty="0">
                <a:solidFill>
                  <a:srgbClr val="3A81BA"/>
                </a:solidFill>
              </a:rPr>
              <a:t>CMS Price Transparency</a:t>
            </a:r>
            <a:br>
              <a:rPr lang="en-US" sz="2800" kern="0" dirty="0">
                <a:solidFill>
                  <a:srgbClr val="3A81BA"/>
                </a:solidFill>
              </a:rPr>
            </a:br>
            <a:r>
              <a:rPr lang="en-US" sz="2800" b="0" kern="0" dirty="0">
                <a:solidFill>
                  <a:srgbClr val="3A81BA"/>
                </a:solidFill>
              </a:rPr>
              <a:t>New Analytic Considerations</a:t>
            </a:r>
          </a:p>
        </p:txBody>
      </p:sp>
      <p:cxnSp>
        <p:nvCxnSpPr>
          <p:cNvPr id="3" name="Straight Connector 2"/>
          <p:cNvCxnSpPr/>
          <p:nvPr/>
        </p:nvCxnSpPr>
        <p:spPr>
          <a:xfrm>
            <a:off x="4561187" y="1241955"/>
            <a:ext cx="2995749" cy="0"/>
          </a:xfrm>
          <a:prstGeom prst="line">
            <a:avLst/>
          </a:prstGeom>
          <a:noFill/>
          <a:ln w="9525" cap="flat" cmpd="sng" algn="ctr">
            <a:solidFill>
              <a:srgbClr val="FFC000"/>
            </a:solidFill>
            <a:prstDash val="solid"/>
          </a:ln>
          <a:effectLst/>
        </p:spPr>
      </p:cxnSp>
      <p:sp>
        <p:nvSpPr>
          <p:cNvPr id="4" name="Rectangle 3"/>
          <p:cNvSpPr>
            <a:spLocks/>
          </p:cNvSpPr>
          <p:nvPr/>
        </p:nvSpPr>
        <p:spPr>
          <a:xfrm>
            <a:off x="183860" y="1494579"/>
            <a:ext cx="12008140" cy="5199959"/>
          </a:xfrm>
          <a:prstGeom prst="rect">
            <a:avLst/>
          </a:prstGeom>
          <a:solidFill>
            <a:srgbClr val="194D8D"/>
          </a:solidFill>
          <a:ln w="12700" cap="flat" cmpd="sng" algn="ctr">
            <a:noFill/>
            <a:prstDash val="solid"/>
            <a:miter lim="800000"/>
          </a:ln>
          <a:effectLst/>
        </p:spPr>
        <p:txBody>
          <a:bodyPr wrap="square" rtlCol="0" anchor="ctr">
            <a:noAutofit/>
          </a:bodyPr>
          <a:lstStyle/>
          <a:p>
            <a:pPr algn="ctr" defTabSz="914377">
              <a:defRPr/>
            </a:pPr>
            <a:endParaRPr lang="en-US" sz="1801" kern="0" dirty="0">
              <a:solidFill>
                <a:prstClr val="white"/>
              </a:solidFill>
              <a:latin typeface="Muli Regular" charset="0"/>
              <a:sym typeface="Arial"/>
            </a:endParaRPr>
          </a:p>
        </p:txBody>
      </p:sp>
      <p:pic>
        <p:nvPicPr>
          <p:cNvPr id="5" name="Picture 4"/>
          <p:cNvPicPr>
            <a:picLocks noChangeAspect="1"/>
          </p:cNvPicPr>
          <p:nvPr/>
        </p:nvPicPr>
        <p:blipFill>
          <a:blip r:embed="rId2"/>
          <a:stretch>
            <a:fillRect/>
          </a:stretch>
        </p:blipFill>
        <p:spPr>
          <a:xfrm>
            <a:off x="370389" y="1685489"/>
            <a:ext cx="5987657" cy="3400131"/>
          </a:xfrm>
          <a:prstGeom prst="rect">
            <a:avLst/>
          </a:prstGeom>
          <a:ln>
            <a:solidFill>
              <a:sysClr val="window" lastClr="FFFFFF">
                <a:lumMod val="75000"/>
              </a:sysClr>
            </a:solidFill>
          </a:ln>
        </p:spPr>
      </p:pic>
      <p:pic>
        <p:nvPicPr>
          <p:cNvPr id="6" name="Picture 5"/>
          <p:cNvPicPr>
            <a:picLocks noChangeAspect="1"/>
          </p:cNvPicPr>
          <p:nvPr/>
        </p:nvPicPr>
        <p:blipFill>
          <a:blip r:embed="rId3"/>
          <a:stretch>
            <a:fillRect/>
          </a:stretch>
        </p:blipFill>
        <p:spPr>
          <a:xfrm>
            <a:off x="5940930" y="2975855"/>
            <a:ext cx="6091606" cy="3548702"/>
          </a:xfrm>
          <a:prstGeom prst="rect">
            <a:avLst/>
          </a:prstGeom>
          <a:ln>
            <a:solidFill>
              <a:sysClr val="window" lastClr="FFFFFF">
                <a:lumMod val="65000"/>
              </a:sysClr>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178" y="6124974"/>
            <a:ext cx="1015407" cy="569564"/>
          </a:xfrm>
          <a:prstGeom prst="rect">
            <a:avLst/>
          </a:prstGeom>
        </p:spPr>
      </p:pic>
    </p:spTree>
    <p:extLst>
      <p:ext uri="{BB962C8B-B14F-4D97-AF65-F5344CB8AC3E}">
        <p14:creationId xmlns:p14="http://schemas.microsoft.com/office/powerpoint/2010/main" val="404333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p:cNvSpPr txBox="1">
            <a:spLocks/>
          </p:cNvSpPr>
          <p:nvPr/>
        </p:nvSpPr>
        <p:spPr>
          <a:xfrm>
            <a:off x="739224" y="35321"/>
            <a:ext cx="10713552" cy="1015725"/>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aleway"/>
              <a:buNone/>
              <a:defRPr sz="2400" b="1" i="0" u="none" strike="noStrike" cap="none">
                <a:solidFill>
                  <a:srgbClr val="FFFFFF"/>
                </a:solidFill>
                <a:latin typeface="Raleway"/>
                <a:ea typeface="Raleway"/>
                <a:cs typeface="Raleway"/>
                <a:sym typeface="Raleway"/>
              </a:defRPr>
            </a:lvl1pPr>
            <a:lvl2pPr lvl="1">
              <a:spcBef>
                <a:spcPts val="0"/>
              </a:spcBef>
              <a:buClr>
                <a:srgbClr val="FFFFFF"/>
              </a:buClr>
              <a:buSzPct val="100000"/>
              <a:buFont typeface="Raleway"/>
              <a:buNone/>
              <a:defRPr sz="2400" b="1">
                <a:solidFill>
                  <a:srgbClr val="FFFFFF"/>
                </a:solidFill>
                <a:latin typeface="Raleway"/>
                <a:ea typeface="Raleway"/>
                <a:cs typeface="Raleway"/>
                <a:sym typeface="Raleway"/>
              </a:defRPr>
            </a:lvl2pPr>
            <a:lvl3pPr lvl="2">
              <a:spcBef>
                <a:spcPts val="0"/>
              </a:spcBef>
              <a:buClr>
                <a:srgbClr val="FFFFFF"/>
              </a:buClr>
              <a:buSzPct val="100000"/>
              <a:buFont typeface="Raleway"/>
              <a:buNone/>
              <a:defRPr sz="2400" b="1">
                <a:solidFill>
                  <a:srgbClr val="FFFFFF"/>
                </a:solidFill>
                <a:latin typeface="Raleway"/>
                <a:ea typeface="Raleway"/>
                <a:cs typeface="Raleway"/>
                <a:sym typeface="Raleway"/>
              </a:defRPr>
            </a:lvl3pPr>
            <a:lvl4pPr lvl="3">
              <a:spcBef>
                <a:spcPts val="0"/>
              </a:spcBef>
              <a:buClr>
                <a:srgbClr val="FFFFFF"/>
              </a:buClr>
              <a:buSzPct val="100000"/>
              <a:buFont typeface="Raleway"/>
              <a:buNone/>
              <a:defRPr sz="2400" b="1">
                <a:solidFill>
                  <a:srgbClr val="FFFFFF"/>
                </a:solidFill>
                <a:latin typeface="Raleway"/>
                <a:ea typeface="Raleway"/>
                <a:cs typeface="Raleway"/>
                <a:sym typeface="Raleway"/>
              </a:defRPr>
            </a:lvl4pPr>
            <a:lvl5pPr lvl="4">
              <a:spcBef>
                <a:spcPts val="0"/>
              </a:spcBef>
              <a:buClr>
                <a:srgbClr val="FFFFFF"/>
              </a:buClr>
              <a:buSzPct val="100000"/>
              <a:buFont typeface="Raleway"/>
              <a:buNone/>
              <a:defRPr sz="2400" b="1">
                <a:solidFill>
                  <a:srgbClr val="FFFFFF"/>
                </a:solidFill>
                <a:latin typeface="Raleway"/>
                <a:ea typeface="Raleway"/>
                <a:cs typeface="Raleway"/>
                <a:sym typeface="Raleway"/>
              </a:defRPr>
            </a:lvl5pPr>
            <a:lvl6pPr lvl="5">
              <a:spcBef>
                <a:spcPts val="0"/>
              </a:spcBef>
              <a:buClr>
                <a:srgbClr val="FFFFFF"/>
              </a:buClr>
              <a:buSzPct val="100000"/>
              <a:buFont typeface="Raleway"/>
              <a:buNone/>
              <a:defRPr sz="2400" b="1">
                <a:solidFill>
                  <a:srgbClr val="FFFFFF"/>
                </a:solidFill>
                <a:latin typeface="Raleway"/>
                <a:ea typeface="Raleway"/>
                <a:cs typeface="Raleway"/>
                <a:sym typeface="Raleway"/>
              </a:defRPr>
            </a:lvl6pPr>
            <a:lvl7pPr lvl="6">
              <a:spcBef>
                <a:spcPts val="0"/>
              </a:spcBef>
              <a:buClr>
                <a:srgbClr val="FFFFFF"/>
              </a:buClr>
              <a:buSzPct val="100000"/>
              <a:buFont typeface="Raleway"/>
              <a:buNone/>
              <a:defRPr sz="2400" b="1">
                <a:solidFill>
                  <a:srgbClr val="FFFFFF"/>
                </a:solidFill>
                <a:latin typeface="Raleway"/>
                <a:ea typeface="Raleway"/>
                <a:cs typeface="Raleway"/>
                <a:sym typeface="Raleway"/>
              </a:defRPr>
            </a:lvl7pPr>
            <a:lvl8pPr lvl="7">
              <a:spcBef>
                <a:spcPts val="0"/>
              </a:spcBef>
              <a:buClr>
                <a:srgbClr val="FFFFFF"/>
              </a:buClr>
              <a:buSzPct val="100000"/>
              <a:buFont typeface="Raleway"/>
              <a:buNone/>
              <a:defRPr sz="2400" b="1">
                <a:solidFill>
                  <a:srgbClr val="FFFFFF"/>
                </a:solidFill>
                <a:latin typeface="Raleway"/>
                <a:ea typeface="Raleway"/>
                <a:cs typeface="Raleway"/>
                <a:sym typeface="Raleway"/>
              </a:defRPr>
            </a:lvl8pPr>
            <a:lvl9pPr lvl="8">
              <a:spcBef>
                <a:spcPts val="0"/>
              </a:spcBef>
              <a:buClr>
                <a:srgbClr val="FFFFFF"/>
              </a:buClr>
              <a:buSzPct val="100000"/>
              <a:buFont typeface="Raleway"/>
              <a:buNone/>
              <a:defRPr sz="2400" b="1">
                <a:solidFill>
                  <a:srgbClr val="FFFFFF"/>
                </a:solidFill>
                <a:latin typeface="Raleway"/>
                <a:ea typeface="Raleway"/>
                <a:cs typeface="Raleway"/>
                <a:sym typeface="Raleway"/>
              </a:defRPr>
            </a:lvl9pPr>
          </a:lstStyle>
          <a:p>
            <a:pPr algn="ctr"/>
            <a:r>
              <a:rPr lang="en-US" sz="3600" kern="0" dirty="0">
                <a:solidFill>
                  <a:srgbClr val="3A81BA"/>
                </a:solidFill>
              </a:rPr>
              <a:t>CMS Price Transparency</a:t>
            </a:r>
            <a:br>
              <a:rPr lang="en-US" sz="2800" kern="0" dirty="0">
                <a:solidFill>
                  <a:srgbClr val="3A81BA"/>
                </a:solidFill>
              </a:rPr>
            </a:br>
            <a:r>
              <a:rPr lang="en-US" sz="2800" b="0" kern="0" dirty="0">
                <a:solidFill>
                  <a:srgbClr val="3A81BA"/>
                </a:solidFill>
              </a:rPr>
              <a:t>New Analytic Considerations</a:t>
            </a:r>
          </a:p>
        </p:txBody>
      </p:sp>
      <p:cxnSp>
        <p:nvCxnSpPr>
          <p:cNvPr id="3" name="Straight Connector 2"/>
          <p:cNvCxnSpPr/>
          <p:nvPr/>
        </p:nvCxnSpPr>
        <p:spPr>
          <a:xfrm>
            <a:off x="4561187" y="1241955"/>
            <a:ext cx="2995749" cy="0"/>
          </a:xfrm>
          <a:prstGeom prst="line">
            <a:avLst/>
          </a:prstGeom>
          <a:noFill/>
          <a:ln w="9525" cap="flat" cmpd="sng" algn="ctr">
            <a:solidFill>
              <a:srgbClr val="FFC000"/>
            </a:solidFill>
            <a:prstDash val="solid"/>
          </a:ln>
          <a:effectLst/>
        </p:spPr>
      </p:cxnSp>
      <p:sp>
        <p:nvSpPr>
          <p:cNvPr id="4" name="Rectangle 3"/>
          <p:cNvSpPr>
            <a:spLocks/>
          </p:cNvSpPr>
          <p:nvPr/>
        </p:nvSpPr>
        <p:spPr>
          <a:xfrm>
            <a:off x="183860" y="1494579"/>
            <a:ext cx="12008140" cy="5199959"/>
          </a:xfrm>
          <a:prstGeom prst="rect">
            <a:avLst/>
          </a:prstGeom>
          <a:solidFill>
            <a:srgbClr val="194D8D"/>
          </a:solidFill>
          <a:ln w="12700" cap="flat" cmpd="sng" algn="ctr">
            <a:noFill/>
            <a:prstDash val="solid"/>
            <a:miter lim="800000"/>
          </a:ln>
          <a:effectLst/>
        </p:spPr>
        <p:txBody>
          <a:bodyPr wrap="square" rtlCol="0" anchor="ctr">
            <a:noAutofit/>
          </a:bodyPr>
          <a:lstStyle/>
          <a:p>
            <a:pPr algn="ctr" defTabSz="914377">
              <a:defRPr/>
            </a:pPr>
            <a:endParaRPr lang="en-US" sz="1801" kern="0" dirty="0">
              <a:solidFill>
                <a:prstClr val="white"/>
              </a:solidFill>
              <a:latin typeface="Muli Regular" charset="0"/>
              <a:sym typeface="Arial"/>
            </a:endParaRPr>
          </a:p>
        </p:txBody>
      </p:sp>
      <p:pic>
        <p:nvPicPr>
          <p:cNvPr id="5" name="Picture 4"/>
          <p:cNvPicPr>
            <a:picLocks noChangeAspect="1"/>
          </p:cNvPicPr>
          <p:nvPr/>
        </p:nvPicPr>
        <p:blipFill>
          <a:blip r:embed="rId2"/>
          <a:stretch>
            <a:fillRect/>
          </a:stretch>
        </p:blipFill>
        <p:spPr>
          <a:xfrm>
            <a:off x="248684" y="1544399"/>
            <a:ext cx="5847316" cy="3269672"/>
          </a:xfrm>
          <a:prstGeom prst="rect">
            <a:avLst/>
          </a:prstGeom>
          <a:ln>
            <a:solidFill>
              <a:srgbClr val="FFFFFF">
                <a:lumMod val="65000"/>
              </a:srgbClr>
            </a:solidFill>
          </a:ln>
        </p:spPr>
      </p:pic>
      <p:pic>
        <p:nvPicPr>
          <p:cNvPr id="6" name="Picture 5"/>
          <p:cNvPicPr>
            <a:picLocks noChangeAspect="1"/>
          </p:cNvPicPr>
          <p:nvPr/>
        </p:nvPicPr>
        <p:blipFill>
          <a:blip r:embed="rId3"/>
          <a:stretch>
            <a:fillRect/>
          </a:stretch>
        </p:blipFill>
        <p:spPr>
          <a:xfrm>
            <a:off x="6032909" y="3184777"/>
            <a:ext cx="5930229" cy="335822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178" y="6124974"/>
            <a:ext cx="1015407" cy="569564"/>
          </a:xfrm>
          <a:prstGeom prst="rect">
            <a:avLst/>
          </a:prstGeom>
        </p:spPr>
      </p:pic>
    </p:spTree>
    <p:extLst>
      <p:ext uri="{BB962C8B-B14F-4D97-AF65-F5344CB8AC3E}">
        <p14:creationId xmlns:p14="http://schemas.microsoft.com/office/powerpoint/2010/main" val="1516143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p:cNvSpPr txBox="1">
            <a:spLocks/>
          </p:cNvSpPr>
          <p:nvPr/>
        </p:nvSpPr>
        <p:spPr>
          <a:xfrm>
            <a:off x="739224" y="35321"/>
            <a:ext cx="10713552" cy="1015725"/>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aleway"/>
              <a:buNone/>
              <a:defRPr sz="2400" b="1" i="0" u="none" strike="noStrike" cap="none">
                <a:solidFill>
                  <a:srgbClr val="FFFFFF"/>
                </a:solidFill>
                <a:latin typeface="Raleway"/>
                <a:ea typeface="Raleway"/>
                <a:cs typeface="Raleway"/>
                <a:sym typeface="Raleway"/>
              </a:defRPr>
            </a:lvl1pPr>
            <a:lvl2pPr lvl="1">
              <a:spcBef>
                <a:spcPts val="0"/>
              </a:spcBef>
              <a:buClr>
                <a:srgbClr val="FFFFFF"/>
              </a:buClr>
              <a:buSzPct val="100000"/>
              <a:buFont typeface="Raleway"/>
              <a:buNone/>
              <a:defRPr sz="2400" b="1">
                <a:solidFill>
                  <a:srgbClr val="FFFFFF"/>
                </a:solidFill>
                <a:latin typeface="Raleway"/>
                <a:ea typeface="Raleway"/>
                <a:cs typeface="Raleway"/>
                <a:sym typeface="Raleway"/>
              </a:defRPr>
            </a:lvl2pPr>
            <a:lvl3pPr lvl="2">
              <a:spcBef>
                <a:spcPts val="0"/>
              </a:spcBef>
              <a:buClr>
                <a:srgbClr val="FFFFFF"/>
              </a:buClr>
              <a:buSzPct val="100000"/>
              <a:buFont typeface="Raleway"/>
              <a:buNone/>
              <a:defRPr sz="2400" b="1">
                <a:solidFill>
                  <a:srgbClr val="FFFFFF"/>
                </a:solidFill>
                <a:latin typeface="Raleway"/>
                <a:ea typeface="Raleway"/>
                <a:cs typeface="Raleway"/>
                <a:sym typeface="Raleway"/>
              </a:defRPr>
            </a:lvl3pPr>
            <a:lvl4pPr lvl="3">
              <a:spcBef>
                <a:spcPts val="0"/>
              </a:spcBef>
              <a:buClr>
                <a:srgbClr val="FFFFFF"/>
              </a:buClr>
              <a:buSzPct val="100000"/>
              <a:buFont typeface="Raleway"/>
              <a:buNone/>
              <a:defRPr sz="2400" b="1">
                <a:solidFill>
                  <a:srgbClr val="FFFFFF"/>
                </a:solidFill>
                <a:latin typeface="Raleway"/>
                <a:ea typeface="Raleway"/>
                <a:cs typeface="Raleway"/>
                <a:sym typeface="Raleway"/>
              </a:defRPr>
            </a:lvl4pPr>
            <a:lvl5pPr lvl="4">
              <a:spcBef>
                <a:spcPts val="0"/>
              </a:spcBef>
              <a:buClr>
                <a:srgbClr val="FFFFFF"/>
              </a:buClr>
              <a:buSzPct val="100000"/>
              <a:buFont typeface="Raleway"/>
              <a:buNone/>
              <a:defRPr sz="2400" b="1">
                <a:solidFill>
                  <a:srgbClr val="FFFFFF"/>
                </a:solidFill>
                <a:latin typeface="Raleway"/>
                <a:ea typeface="Raleway"/>
                <a:cs typeface="Raleway"/>
                <a:sym typeface="Raleway"/>
              </a:defRPr>
            </a:lvl5pPr>
            <a:lvl6pPr lvl="5">
              <a:spcBef>
                <a:spcPts val="0"/>
              </a:spcBef>
              <a:buClr>
                <a:srgbClr val="FFFFFF"/>
              </a:buClr>
              <a:buSzPct val="100000"/>
              <a:buFont typeface="Raleway"/>
              <a:buNone/>
              <a:defRPr sz="2400" b="1">
                <a:solidFill>
                  <a:srgbClr val="FFFFFF"/>
                </a:solidFill>
                <a:latin typeface="Raleway"/>
                <a:ea typeface="Raleway"/>
                <a:cs typeface="Raleway"/>
                <a:sym typeface="Raleway"/>
              </a:defRPr>
            </a:lvl6pPr>
            <a:lvl7pPr lvl="6">
              <a:spcBef>
                <a:spcPts val="0"/>
              </a:spcBef>
              <a:buClr>
                <a:srgbClr val="FFFFFF"/>
              </a:buClr>
              <a:buSzPct val="100000"/>
              <a:buFont typeface="Raleway"/>
              <a:buNone/>
              <a:defRPr sz="2400" b="1">
                <a:solidFill>
                  <a:srgbClr val="FFFFFF"/>
                </a:solidFill>
                <a:latin typeface="Raleway"/>
                <a:ea typeface="Raleway"/>
                <a:cs typeface="Raleway"/>
                <a:sym typeface="Raleway"/>
              </a:defRPr>
            </a:lvl7pPr>
            <a:lvl8pPr lvl="7">
              <a:spcBef>
                <a:spcPts val="0"/>
              </a:spcBef>
              <a:buClr>
                <a:srgbClr val="FFFFFF"/>
              </a:buClr>
              <a:buSzPct val="100000"/>
              <a:buFont typeface="Raleway"/>
              <a:buNone/>
              <a:defRPr sz="2400" b="1">
                <a:solidFill>
                  <a:srgbClr val="FFFFFF"/>
                </a:solidFill>
                <a:latin typeface="Raleway"/>
                <a:ea typeface="Raleway"/>
                <a:cs typeface="Raleway"/>
                <a:sym typeface="Raleway"/>
              </a:defRPr>
            </a:lvl8pPr>
            <a:lvl9pPr lvl="8">
              <a:spcBef>
                <a:spcPts val="0"/>
              </a:spcBef>
              <a:buClr>
                <a:srgbClr val="FFFFFF"/>
              </a:buClr>
              <a:buSzPct val="100000"/>
              <a:buFont typeface="Raleway"/>
              <a:buNone/>
              <a:defRPr sz="2400" b="1">
                <a:solidFill>
                  <a:srgbClr val="FFFFFF"/>
                </a:solidFill>
                <a:latin typeface="Raleway"/>
                <a:ea typeface="Raleway"/>
                <a:cs typeface="Raleway"/>
                <a:sym typeface="Raleway"/>
              </a:defRPr>
            </a:lvl9pPr>
          </a:lstStyle>
          <a:p>
            <a:pPr algn="ctr"/>
            <a:r>
              <a:rPr lang="en-US" sz="3600" kern="0" dirty="0">
                <a:solidFill>
                  <a:srgbClr val="3A81BA"/>
                </a:solidFill>
              </a:rPr>
              <a:t>CMS Price Transparency</a:t>
            </a:r>
            <a:br>
              <a:rPr lang="en-US" sz="2800" kern="0" dirty="0">
                <a:solidFill>
                  <a:srgbClr val="3A81BA"/>
                </a:solidFill>
              </a:rPr>
            </a:br>
            <a:r>
              <a:rPr lang="en-US" sz="2800" b="0" kern="0" dirty="0">
                <a:solidFill>
                  <a:srgbClr val="3A81BA"/>
                </a:solidFill>
              </a:rPr>
              <a:t>New Analytic Considerations</a:t>
            </a:r>
          </a:p>
        </p:txBody>
      </p:sp>
      <p:cxnSp>
        <p:nvCxnSpPr>
          <p:cNvPr id="3" name="Straight Connector 2"/>
          <p:cNvCxnSpPr/>
          <p:nvPr/>
        </p:nvCxnSpPr>
        <p:spPr>
          <a:xfrm>
            <a:off x="4561187" y="1241955"/>
            <a:ext cx="2995749" cy="0"/>
          </a:xfrm>
          <a:prstGeom prst="line">
            <a:avLst/>
          </a:prstGeom>
          <a:noFill/>
          <a:ln w="9525" cap="flat" cmpd="sng" algn="ctr">
            <a:solidFill>
              <a:srgbClr val="FFC000"/>
            </a:solidFill>
            <a:prstDash val="solid"/>
          </a:ln>
          <a:effectLst/>
        </p:spPr>
      </p:cxnSp>
      <p:sp>
        <p:nvSpPr>
          <p:cNvPr id="4" name="Rectangle 3"/>
          <p:cNvSpPr>
            <a:spLocks/>
          </p:cNvSpPr>
          <p:nvPr/>
        </p:nvSpPr>
        <p:spPr>
          <a:xfrm>
            <a:off x="183860" y="1494579"/>
            <a:ext cx="12008140" cy="5199959"/>
          </a:xfrm>
          <a:prstGeom prst="rect">
            <a:avLst/>
          </a:prstGeom>
          <a:solidFill>
            <a:srgbClr val="194D8D"/>
          </a:solidFill>
          <a:ln w="12700" cap="flat" cmpd="sng" algn="ctr">
            <a:noFill/>
            <a:prstDash val="solid"/>
            <a:miter lim="800000"/>
          </a:ln>
          <a:effectLst/>
        </p:spPr>
        <p:txBody>
          <a:bodyPr wrap="square" rtlCol="0" anchor="ctr">
            <a:noAutofit/>
          </a:bodyPr>
          <a:lstStyle/>
          <a:p>
            <a:pPr algn="ctr" defTabSz="914377">
              <a:defRPr/>
            </a:pPr>
            <a:endParaRPr lang="en-US" sz="1801" kern="0" dirty="0">
              <a:solidFill>
                <a:prstClr val="white"/>
              </a:solidFill>
              <a:latin typeface="Muli Regular" charset="0"/>
              <a:sym typeface="Arial"/>
            </a:endParaRPr>
          </a:p>
        </p:txBody>
      </p:sp>
      <p:pic>
        <p:nvPicPr>
          <p:cNvPr id="5" name="Picture 4"/>
          <p:cNvPicPr>
            <a:picLocks noChangeAspect="1"/>
          </p:cNvPicPr>
          <p:nvPr/>
        </p:nvPicPr>
        <p:blipFill>
          <a:blip r:embed="rId2"/>
          <a:stretch>
            <a:fillRect/>
          </a:stretch>
        </p:blipFill>
        <p:spPr>
          <a:xfrm>
            <a:off x="486835" y="1685489"/>
            <a:ext cx="5572226" cy="3173860"/>
          </a:xfrm>
          <a:prstGeom prst="rect">
            <a:avLst/>
          </a:prstGeom>
          <a:ln>
            <a:solidFill>
              <a:srgbClr val="FFFFFF">
                <a:lumMod val="65000"/>
              </a:srgbClr>
            </a:solidFill>
          </a:ln>
        </p:spPr>
      </p:pic>
      <p:pic>
        <p:nvPicPr>
          <p:cNvPr id="6" name="Picture 5"/>
          <p:cNvPicPr>
            <a:picLocks noChangeAspect="1"/>
          </p:cNvPicPr>
          <p:nvPr/>
        </p:nvPicPr>
        <p:blipFill>
          <a:blip r:embed="rId3"/>
          <a:stretch>
            <a:fillRect/>
          </a:stretch>
        </p:blipFill>
        <p:spPr>
          <a:xfrm>
            <a:off x="5700409" y="3009900"/>
            <a:ext cx="6143059" cy="3561338"/>
          </a:xfrm>
          <a:prstGeom prst="rect">
            <a:avLst/>
          </a:prstGeom>
          <a:ln>
            <a:solidFill>
              <a:srgbClr val="FFFFFF">
                <a:lumMod val="65000"/>
              </a:srgbClr>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178" y="6124974"/>
            <a:ext cx="1015407" cy="569564"/>
          </a:xfrm>
          <a:prstGeom prst="rect">
            <a:avLst/>
          </a:prstGeom>
        </p:spPr>
      </p:pic>
    </p:spTree>
    <p:extLst>
      <p:ext uri="{BB962C8B-B14F-4D97-AF65-F5344CB8AC3E}">
        <p14:creationId xmlns:p14="http://schemas.microsoft.com/office/powerpoint/2010/main" val="3270026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p:cNvSpPr txBox="1">
            <a:spLocks/>
          </p:cNvSpPr>
          <p:nvPr/>
        </p:nvSpPr>
        <p:spPr>
          <a:xfrm>
            <a:off x="739224" y="94993"/>
            <a:ext cx="10713552" cy="794008"/>
          </a:xfrm>
          <a:prstGeom prst="rect">
            <a:avLst/>
          </a:prstGeom>
        </p:spPr>
        <p:txBody>
          <a:bodyPr vert="horz" lIns="91440" tIns="45720" rIns="91440" bIns="45720" rtlCol="0" anchor="ctr">
            <a:noAutofit/>
          </a:bodyPr>
          <a:lstStyle>
            <a:lvl1pPr algn="ctr" defTabSz="914377" rtl="0" eaLnBrk="1" latinLnBrk="0" hangingPunct="1">
              <a:lnSpc>
                <a:spcPct val="90000"/>
              </a:lnSpc>
              <a:spcBef>
                <a:spcPct val="0"/>
              </a:spcBef>
              <a:buNone/>
              <a:defRPr sz="4000" b="1" kern="1200" cap="none" baseline="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397FBF"/>
                </a:solidFill>
                <a:effectLst/>
                <a:uLnTx/>
                <a:uFillTx/>
                <a:latin typeface="Open Sans"/>
                <a:ea typeface="+mj-ea"/>
                <a:cs typeface="+mj-cs"/>
              </a:rPr>
              <a:t>2021 Strategy for:</a:t>
            </a:r>
            <a:br>
              <a:rPr kumimoji="0" lang="en-US" sz="3600" b="1" i="0" u="none" strike="noStrike" kern="1200" cap="none" spc="0" normalizeH="0" baseline="0" noProof="0">
                <a:ln>
                  <a:noFill/>
                </a:ln>
                <a:solidFill>
                  <a:srgbClr val="397FBF"/>
                </a:solidFill>
                <a:effectLst/>
                <a:uLnTx/>
                <a:uFillTx/>
                <a:latin typeface="Open Sans"/>
                <a:ea typeface="+mj-ea"/>
                <a:cs typeface="+mj-cs"/>
              </a:rPr>
            </a:br>
            <a:r>
              <a:rPr kumimoji="0" lang="en-US" sz="2400" b="1" i="0" u="none" strike="noStrike" kern="1200" cap="none" spc="0" normalizeH="0" baseline="0" noProof="0">
                <a:ln>
                  <a:noFill/>
                </a:ln>
                <a:solidFill>
                  <a:srgbClr val="397FBF"/>
                </a:solidFill>
                <a:effectLst/>
                <a:uLnTx/>
                <a:uFillTx/>
                <a:latin typeface="Open Sans"/>
                <a:ea typeface="+mj-ea"/>
                <a:cs typeface="+mj-cs"/>
              </a:rPr>
              <a:t>Charge, Price, Cost &amp; Engagement</a:t>
            </a:r>
            <a:endParaRPr kumimoji="0" lang="en-US" sz="2400" b="0" i="0" u="none" strike="noStrike" kern="1200" cap="none" spc="0" normalizeH="0" baseline="0" noProof="0" dirty="0">
              <a:ln>
                <a:noFill/>
              </a:ln>
              <a:solidFill>
                <a:srgbClr val="397FBF"/>
              </a:solidFill>
              <a:effectLst/>
              <a:uLnTx/>
              <a:uFillTx/>
              <a:latin typeface="Open Sans"/>
              <a:ea typeface="+mj-ea"/>
              <a:cs typeface="+mj-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5401" y="3272000"/>
            <a:ext cx="1240500" cy="346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p:cNvSpPr/>
          <p:nvPr/>
        </p:nvSpPr>
        <p:spPr>
          <a:xfrm>
            <a:off x="4055330" y="1013902"/>
            <a:ext cx="7958123" cy="5613400"/>
          </a:xfrm>
          <a:prstGeom prst="cloudCallout">
            <a:avLst>
              <a:gd name="adj1" fmla="val -72909"/>
              <a:gd name="adj2" fmla="val -4853"/>
            </a:avLst>
          </a:prstGeom>
          <a:solidFill>
            <a:sysClr val="window" lastClr="FFFFFF"/>
          </a:solidFill>
          <a:ln w="6350" cap="flat" cmpd="sng" algn="ctr">
            <a:solidFill>
              <a:sysClr val="windowText" lastClr="000000"/>
            </a:solidFill>
            <a:prstDash val="solid"/>
            <a:miter lim="800000"/>
          </a:ln>
          <a:effectLst/>
        </p:spPr>
        <p:txBody>
          <a:bodyPr rtlCol="0" anchor="ctr"/>
          <a:lstStyle/>
          <a:p>
            <a:pPr marL="58738" marR="0" lvl="0" indent="0" algn="ctr" defTabSz="457200" eaLnBrk="1" fontAlgn="auto" latinLnBrk="0" hangingPunct="1">
              <a:lnSpc>
                <a:spcPct val="100000"/>
              </a:lnSpc>
              <a:spcBef>
                <a:spcPts val="0"/>
              </a:spcBef>
              <a:spcAft>
                <a:spcPts val="0"/>
              </a:spcAft>
              <a:buClrTx/>
              <a:buSzTx/>
              <a:buFontTx/>
              <a:buNone/>
              <a:tabLst/>
              <a:defRPr/>
            </a:pPr>
            <a:r>
              <a:rPr kumimoji="0" lang="en-US" sz="2800" b="1" i="0" u="sng" strike="noStrike" kern="0" cap="none" spc="0" normalizeH="0" baseline="0" noProof="0" dirty="0">
                <a:ln>
                  <a:noFill/>
                </a:ln>
                <a:solidFill>
                  <a:prstClr val="black"/>
                </a:solidFill>
                <a:effectLst/>
                <a:uLnTx/>
                <a:uFillTx/>
              </a:rPr>
              <a:t>Real</a:t>
            </a:r>
            <a:r>
              <a:rPr kumimoji="0" lang="en-US" sz="3200" b="1" i="0" u="none" strike="noStrike" kern="0" cap="none" spc="0" normalizeH="0" baseline="0" noProof="0" dirty="0">
                <a:ln>
                  <a:noFill/>
                </a:ln>
                <a:solidFill>
                  <a:prstClr val="black"/>
                </a:solidFill>
                <a:effectLst/>
                <a:uLnTx/>
                <a:uFillTx/>
              </a:rPr>
              <a:t> </a:t>
            </a:r>
            <a:r>
              <a:rPr kumimoji="0" lang="en-US" sz="2500" b="1" i="0" u="none" strike="noStrike" kern="0" cap="none" spc="0" normalizeH="0" baseline="0" noProof="0" dirty="0">
                <a:ln>
                  <a:noFill/>
                </a:ln>
                <a:solidFill>
                  <a:prstClr val="black"/>
                </a:solidFill>
                <a:effectLst/>
                <a:uLnTx/>
                <a:uFillTx/>
              </a:rPr>
              <a:t>Pricing Transparency Is Coming</a:t>
            </a:r>
          </a:p>
          <a:p>
            <a:pPr marL="58738" marR="0" lvl="0" indent="0"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endParaRPr>
          </a:p>
          <a:p>
            <a:pPr marL="228600" marR="0" lvl="0" indent="-169863"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Where are our areas for improved online consumer engagement?</a:t>
            </a:r>
          </a:p>
          <a:p>
            <a:pPr marL="228600" marR="0" lvl="0" indent="-169863"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dirty="0">
              <a:ln>
                <a:noFill/>
              </a:ln>
              <a:solidFill>
                <a:prstClr val="black"/>
              </a:solidFill>
              <a:effectLst/>
              <a:uLnTx/>
              <a:uFillTx/>
            </a:endParaRPr>
          </a:p>
          <a:p>
            <a:pPr marL="228600" marR="0" lvl="0" indent="-169863"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How do I connect the coming healthcare shopping experience with my payer contracting process?</a:t>
            </a:r>
          </a:p>
          <a:p>
            <a:pPr marL="58737" marR="0" lvl="0" indent="0" defTabSz="4572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black"/>
              </a:solidFill>
              <a:effectLst/>
              <a:highlight>
                <a:srgbClr val="FFFF00"/>
              </a:highlight>
              <a:uLnTx/>
              <a:uFillTx/>
            </a:endParaRPr>
          </a:p>
          <a:p>
            <a:pPr marL="228600" marR="0" lvl="0" indent="-169863"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Does my current payer contract strategy really reflect the shift that is occurring with consumerism? </a:t>
            </a:r>
          </a:p>
          <a:p>
            <a:pPr marL="228600" marR="0" lvl="0" indent="-169863"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0" cap="none" spc="0" normalizeH="0" baseline="0" noProof="0" dirty="0">
              <a:ln>
                <a:noFill/>
              </a:ln>
              <a:solidFill>
                <a:prstClr val="black"/>
              </a:solidFill>
              <a:effectLst/>
              <a:uLnTx/>
              <a:uFillTx/>
            </a:endParaRPr>
          </a:p>
          <a:p>
            <a:pPr marL="228600" marR="0" lvl="0" indent="-169863"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How do I improve our internal communication process and analytical platforms for an integrated retail and discount pricing strategy?</a:t>
            </a:r>
          </a:p>
          <a:p>
            <a:pPr marL="228600" marR="0" lvl="0" indent="-169863" defTabSz="457200" eaLnBrk="1" fontAlgn="auto" latinLnBrk="0" hangingPunct="1">
              <a:lnSpc>
                <a:spcPct val="100000"/>
              </a:lnSpc>
              <a:spcBef>
                <a:spcPts val="0"/>
              </a:spcBef>
              <a:spcAft>
                <a:spcPts val="0"/>
              </a:spcAft>
              <a:buClrTx/>
              <a:buSzTx/>
              <a:buFont typeface="Arial" panose="020B0604020202020204" pitchFamily="34" charset="0"/>
              <a:buChar char="•"/>
              <a:tabLst>
                <a:tab pos="5197475" algn="l"/>
              </a:tabLst>
              <a:defRPr/>
            </a:pPr>
            <a:endParaRPr kumimoji="0" lang="en-US" sz="1100" b="0" i="0" u="none" strike="noStrike" kern="0" cap="none" spc="0" normalizeH="0" baseline="0" noProof="0" dirty="0">
              <a:ln>
                <a:noFill/>
              </a:ln>
              <a:solidFill>
                <a:prstClr val="black"/>
              </a:solidFill>
              <a:effectLst/>
              <a:uLnTx/>
              <a:uFillTx/>
            </a:endParaRPr>
          </a:p>
          <a:p>
            <a:pPr marL="228600" marR="0" lvl="0" indent="-169863"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Do we have the right team and tools to score-carding performance and leverage new data to improve our negotiation positions?</a:t>
            </a:r>
          </a:p>
          <a:p>
            <a:pPr marL="58737"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94" y="6057738"/>
            <a:ext cx="1015407" cy="569564"/>
          </a:xfrm>
          <a:prstGeom prst="rect">
            <a:avLst/>
          </a:prstGeom>
        </p:spPr>
      </p:pic>
      <p:cxnSp>
        <p:nvCxnSpPr>
          <p:cNvPr id="6" name="Straight Connector 5"/>
          <p:cNvCxnSpPr/>
          <p:nvPr/>
        </p:nvCxnSpPr>
        <p:spPr>
          <a:xfrm>
            <a:off x="4561187" y="1040249"/>
            <a:ext cx="2995749" cy="0"/>
          </a:xfrm>
          <a:prstGeom prst="line">
            <a:avLst/>
          </a:prstGeom>
          <a:noFill/>
          <a:ln w="9525" cap="flat" cmpd="sng" algn="ctr">
            <a:solidFill>
              <a:srgbClr val="FFC000"/>
            </a:solidFill>
            <a:prstDash val="solid"/>
          </a:ln>
          <a:effectLst/>
        </p:spPr>
      </p:cxnSp>
    </p:spTree>
    <p:extLst>
      <p:ext uri="{BB962C8B-B14F-4D97-AF65-F5344CB8AC3E}">
        <p14:creationId xmlns:p14="http://schemas.microsoft.com/office/powerpoint/2010/main" val="2403618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20080" y="1370815"/>
            <a:ext cx="2334117" cy="2291194"/>
            <a:chOff x="1152324" y="2170082"/>
            <a:chExt cx="1514043" cy="1514039"/>
          </a:xfrm>
        </p:grpSpPr>
        <p:sp>
          <p:nvSpPr>
            <p:cNvPr id="6" name="Oval 5"/>
            <p:cNvSpPr/>
            <p:nvPr/>
          </p:nvSpPr>
          <p:spPr>
            <a:xfrm>
              <a:off x="1152324" y="2170082"/>
              <a:ext cx="1514043" cy="1514039"/>
            </a:xfrm>
            <a:prstGeom prst="ellipse">
              <a:avLst/>
            </a:prstGeom>
            <a:noFill/>
            <a:ln w="19050" cap="flat" cmpd="sng" algn="ctr">
              <a:solidFill>
                <a:sysClr val="window" lastClr="FFFFFF"/>
              </a:solidFill>
              <a:prstDash val="solid"/>
              <a:miter lim="800000"/>
            </a:ln>
            <a:effectLst/>
          </p:spPr>
          <p:txBody>
            <a:bodyPr rtlCol="0" anchor="ctr"/>
            <a:lstStyle/>
            <a:p>
              <a:pPr algn="ctr"/>
              <a:endParaRPr lang="en-US" kern="0">
                <a:solidFill>
                  <a:prstClr val="white"/>
                </a:solidFill>
                <a:latin typeface="Open Sans"/>
              </a:endParaRPr>
            </a:p>
          </p:txBody>
        </p:sp>
        <p:sp>
          <p:nvSpPr>
            <p:cNvPr id="7" name="Oval 6"/>
            <p:cNvSpPr/>
            <p:nvPr/>
          </p:nvSpPr>
          <p:spPr>
            <a:xfrm>
              <a:off x="1255864" y="2273622"/>
              <a:ext cx="1306963" cy="1306959"/>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w="12700" cap="flat" cmpd="sng" algn="ctr">
              <a:solidFill>
                <a:srgbClr val="397FBF"/>
              </a:solidFill>
              <a:prstDash val="solid"/>
              <a:miter lim="800000"/>
            </a:ln>
            <a:effectLst/>
          </p:spPr>
          <p:txBody>
            <a:bodyPr rtlCol="0" anchor="ctr"/>
            <a:lstStyle/>
            <a:p>
              <a:pPr algn="ctr"/>
              <a:endParaRPr lang="en-US" kern="0">
                <a:solidFill>
                  <a:prstClr val="white"/>
                </a:solidFill>
                <a:latin typeface="Open Sans"/>
              </a:endParaRPr>
            </a:p>
          </p:txBody>
        </p:sp>
      </p:grpSp>
      <p:sp>
        <p:nvSpPr>
          <p:cNvPr id="8" name="Text Placeholder 42"/>
          <p:cNvSpPr txBox="1">
            <a:spLocks/>
          </p:cNvSpPr>
          <p:nvPr/>
        </p:nvSpPr>
        <p:spPr>
          <a:xfrm>
            <a:off x="3196463" y="3277218"/>
            <a:ext cx="5381350" cy="10829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b="1"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800" dirty="0">
                <a:solidFill>
                  <a:srgbClr val="194D8D"/>
                </a:solidFill>
                <a:latin typeface="Open Sans"/>
              </a:rPr>
              <a:t>Greg Kay  </a:t>
            </a:r>
            <a:r>
              <a:rPr lang="en-US" sz="1600" dirty="0">
                <a:solidFill>
                  <a:srgbClr val="194D8D"/>
                </a:solidFill>
                <a:latin typeface="Open Sans"/>
              </a:rPr>
              <a:t>VP, Revenue Strategy</a:t>
            </a:r>
          </a:p>
          <a:p>
            <a:pPr>
              <a:lnSpc>
                <a:spcPct val="100000"/>
              </a:lnSpc>
              <a:spcBef>
                <a:spcPts val="0"/>
              </a:spcBef>
            </a:pPr>
            <a:r>
              <a:rPr lang="en-US" dirty="0">
                <a:solidFill>
                  <a:srgbClr val="194D8D"/>
                </a:solidFill>
                <a:latin typeface="Open Sans"/>
              </a:rPr>
              <a:t>Greg.Kay@pmmconline.com</a:t>
            </a:r>
          </a:p>
        </p:txBody>
      </p:sp>
      <p:sp>
        <p:nvSpPr>
          <p:cNvPr id="9" name="TextBox 8"/>
          <p:cNvSpPr txBox="1"/>
          <p:nvPr/>
        </p:nvSpPr>
        <p:spPr>
          <a:xfrm>
            <a:off x="1676399" y="4589471"/>
            <a:ext cx="10436351" cy="1331134"/>
          </a:xfrm>
          <a:prstGeom prst="rect">
            <a:avLst/>
          </a:prstGeom>
          <a:noFill/>
        </p:spPr>
        <p:txBody>
          <a:bodyPr wrap="square" rtlCol="0">
            <a:spAutoFit/>
          </a:bodyPr>
          <a:lstStyle/>
          <a:p>
            <a:pPr>
              <a:defRPr/>
            </a:pPr>
            <a:r>
              <a:rPr lang="en-US" sz="1400" dirty="0">
                <a:solidFill>
                  <a:srgbClr val="3F3F3F"/>
                </a:solidFill>
                <a:latin typeface="Open Sans"/>
              </a:rPr>
              <a:t>PMMC provides high-value revenue cycle software and services to improve the financial performance of healthcare providers.     Our software and expertise focuses on payment accuracy and identifying more revenue opportunities across the revenue cycle. PMMC helps hospitals with contract governance, payer negotiations, price transparency and value-based reimbursement. Clients see, on average, a 10 to 1 return on investment with software and services. </a:t>
            </a:r>
          </a:p>
          <a:p>
            <a:pPr>
              <a:defRPr/>
            </a:pPr>
            <a:endParaRPr lang="en-US" sz="1050" dirty="0">
              <a:solidFill>
                <a:srgbClr val="3F3F3F"/>
              </a:solidFill>
              <a:latin typeface="Open Sans"/>
            </a:endParaRPr>
          </a:p>
          <a:p>
            <a:pPr>
              <a:defRPr/>
            </a:pPr>
            <a:r>
              <a:rPr lang="en-US" sz="1400" b="1" dirty="0">
                <a:solidFill>
                  <a:srgbClr val="194D8D"/>
                </a:solidFill>
                <a:latin typeface="Open Sans"/>
              </a:rPr>
              <a:t>For more information, visit www.pmmconline.com</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288" y="5725678"/>
            <a:ext cx="1339192" cy="751182"/>
          </a:xfrm>
          <a:prstGeom prst="rect">
            <a:avLst/>
          </a:prstGeom>
        </p:spPr>
      </p:pic>
      <p:sp>
        <p:nvSpPr>
          <p:cNvPr id="11" name="Title 17"/>
          <p:cNvSpPr txBox="1">
            <a:spLocks/>
          </p:cNvSpPr>
          <p:nvPr/>
        </p:nvSpPr>
        <p:spPr>
          <a:xfrm>
            <a:off x="540075" y="357265"/>
            <a:ext cx="10694126" cy="10135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cap="none" baseline="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ysClr val="window" lastClr="FFFFFF"/>
                </a:solidFill>
                <a:effectLst/>
                <a:uLnTx/>
                <a:uFillTx/>
                <a:latin typeface="Open Sans"/>
                <a:ea typeface="+mj-ea"/>
                <a:cs typeface="+mj-cs"/>
              </a:rPr>
              <a:t>Thank You!</a:t>
            </a:r>
            <a:endParaRPr kumimoji="0" lang="en-US" sz="4000" b="1" i="0" u="none" strike="noStrike" kern="1200" cap="none" spc="0" normalizeH="0" baseline="0" noProof="0" dirty="0">
              <a:ln>
                <a:noFill/>
              </a:ln>
              <a:solidFill>
                <a:sysClr val="window" lastClr="FFFFFF"/>
              </a:solidFill>
              <a:effectLst/>
              <a:uLnTx/>
              <a:uFillTx/>
              <a:latin typeface="Open Sans"/>
              <a:ea typeface="+mj-ea"/>
              <a:cs typeface="+mj-cs"/>
            </a:endParaRPr>
          </a:p>
        </p:txBody>
      </p:sp>
    </p:spTree>
    <p:extLst>
      <p:ext uri="{BB962C8B-B14F-4D97-AF65-F5344CB8AC3E}">
        <p14:creationId xmlns:p14="http://schemas.microsoft.com/office/powerpoint/2010/main" val="1813470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1699070" y="5674713"/>
            <a:ext cx="7181373" cy="1040362"/>
          </a:xfrm>
        </p:spPr>
        <p:txBody>
          <a:bodyPr anchor="ctr">
            <a:normAutofit/>
          </a:bodyPr>
          <a:lstStyle/>
          <a:p>
            <a:r>
              <a:rPr lang="en-US" altLang="en-US" sz="1600" b="0" dirty="0">
                <a:solidFill>
                  <a:schemeClr val="tx1">
                    <a:lumMod val="75000"/>
                    <a:lumOff val="25000"/>
                  </a:schemeClr>
                </a:solidFill>
                <a:latin typeface="+mj-lt"/>
                <a:cs typeface="Calibri" pitchFamily="34" charset="0"/>
              </a:rPr>
              <a:t>Charge </a:t>
            </a:r>
            <a:r>
              <a:rPr lang="en-US" altLang="en-US" sz="1600" b="0">
                <a:solidFill>
                  <a:schemeClr val="tx1">
                    <a:lumMod val="75000"/>
                    <a:lumOff val="25000"/>
                  </a:schemeClr>
                </a:solidFill>
                <a:latin typeface="+mj-lt"/>
                <a:cs typeface="Calibri" pitchFamily="34" charset="0"/>
              </a:rPr>
              <a:t>Master Management</a:t>
            </a:r>
            <a:endParaRPr lang="en-US" altLang="en-US" sz="1600" b="0" dirty="0">
              <a:solidFill>
                <a:schemeClr val="tx1">
                  <a:lumMod val="75000"/>
                  <a:lumOff val="25000"/>
                </a:schemeClr>
              </a:solidFill>
              <a:latin typeface="+mj-lt"/>
              <a:cs typeface="Calibri" pitchFamily="34" charset="0"/>
            </a:endParaRPr>
          </a:p>
        </p:txBody>
      </p:sp>
      <p:sp>
        <p:nvSpPr>
          <p:cNvPr id="4" name="Rectangle 2"/>
          <p:cNvSpPr txBox="1">
            <a:spLocks noChangeArrowheads="1"/>
          </p:cNvSpPr>
          <p:nvPr/>
        </p:nvSpPr>
        <p:spPr>
          <a:xfrm>
            <a:off x="1699069" y="4839806"/>
            <a:ext cx="8495146" cy="1143000"/>
          </a:xfrm>
          <a:prstGeom prst="rect">
            <a:avLst/>
          </a:prstGeom>
        </p:spPr>
        <p:txBody>
          <a:bodyPr vert="horz" lIns="91440" tIns="45720" rIns="91440" bIns="45720" rtlCol="0" anchor="b" anchorCtr="0">
            <a:normAutofit fontScale="975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altLang="en-US" sz="2000" b="1" dirty="0">
                <a:solidFill>
                  <a:schemeClr val="accent1"/>
                </a:solidFill>
                <a:latin typeface="+mj-lt"/>
                <a:ea typeface="+mj-ea"/>
                <a:cs typeface="Calibri" pitchFamily="34" charset="0"/>
              </a:rPr>
              <a:t>nThrive presentation to PNW NAHRI</a:t>
            </a:r>
            <a:endParaRPr kumimoji="0" lang="en-US" altLang="en-US" sz="2000" b="1" i="0" u="none" strike="noStrike" kern="1200" cap="none" spc="0" normalizeH="0" baseline="0" noProof="0" dirty="0">
              <a:ln>
                <a:noFill/>
              </a:ln>
              <a:solidFill>
                <a:schemeClr val="accent1"/>
              </a:solidFill>
              <a:effectLst/>
              <a:uLnTx/>
              <a:uFillTx/>
              <a:latin typeface="+mj-lt"/>
              <a:ea typeface="+mj-ea"/>
              <a:cs typeface="Calibri" pitchFamily="34" charset="0"/>
            </a:endParaRPr>
          </a:p>
        </p:txBody>
      </p:sp>
    </p:spTree>
    <p:extLst>
      <p:ext uri="{BB962C8B-B14F-4D97-AF65-F5344CB8AC3E}">
        <p14:creationId xmlns:p14="http://schemas.microsoft.com/office/powerpoint/2010/main" val="2102648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5000">
              <a:schemeClr val="accent3">
                <a:lumMod val="75000"/>
              </a:schemeClr>
            </a:gs>
            <a:gs pos="89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155F1D-00C5-4D29-876F-AA7D7C3077BC}"/>
              </a:ext>
            </a:extLst>
          </p:cNvPr>
          <p:cNvSpPr/>
          <p:nvPr/>
        </p:nvSpPr>
        <p:spPr>
          <a:xfrm>
            <a:off x="1524001" y="0"/>
            <a:ext cx="2318149" cy="6858000"/>
          </a:xfrm>
          <a:prstGeom prst="rect">
            <a:avLst/>
          </a:prstGeom>
          <a:gradFill flip="none" rotWithShape="1">
            <a:gsLst>
              <a:gs pos="74000">
                <a:srgbClr val="581F6F"/>
              </a:gs>
              <a:gs pos="100000">
                <a:srgbClr val="501D65"/>
              </a:gs>
              <a:gs pos="5000">
                <a:srgbClr val="A5237A">
                  <a:alpha val="63000"/>
                </a:srgbClr>
              </a:gs>
              <a:gs pos="56000">
                <a:schemeClr val="tx2"/>
              </a:gs>
              <a:gs pos="26000">
                <a:srgbClr val="872270"/>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j-lt"/>
            </a:endParaRPr>
          </a:p>
        </p:txBody>
      </p:sp>
      <p:sp>
        <p:nvSpPr>
          <p:cNvPr id="2" name="Rectangle 1"/>
          <p:cNvSpPr/>
          <p:nvPr/>
        </p:nvSpPr>
        <p:spPr>
          <a:xfrm>
            <a:off x="2037719" y="3473371"/>
            <a:ext cx="1313180" cy="461665"/>
          </a:xfrm>
          <a:prstGeom prst="rect">
            <a:avLst/>
          </a:prstGeom>
        </p:spPr>
        <p:txBody>
          <a:bodyPr wrap="square">
            <a:spAutoFit/>
          </a:bodyPr>
          <a:lstStyle/>
          <a:p>
            <a:pPr lvl="0">
              <a:spcBef>
                <a:spcPct val="0"/>
              </a:spcBef>
            </a:pPr>
            <a:r>
              <a:rPr lang="en-US" altLang="en-US" sz="2400" b="1" dirty="0">
                <a:solidFill>
                  <a:schemeClr val="bg1"/>
                </a:solidFill>
                <a:latin typeface="+mj-lt"/>
                <a:cs typeface="Calibri" pitchFamily="34" charset="0"/>
              </a:rPr>
              <a:t>Agenda</a:t>
            </a:r>
          </a:p>
        </p:txBody>
      </p:sp>
      <p:graphicFrame>
        <p:nvGraphicFramePr>
          <p:cNvPr id="6" name="SHP_172"/>
          <p:cNvGraphicFramePr>
            <a:graphicFrameLocks noGrp="1"/>
          </p:cNvGraphicFramePr>
          <p:nvPr/>
        </p:nvGraphicFramePr>
        <p:xfrm>
          <a:off x="4630398" y="1995297"/>
          <a:ext cx="4099944" cy="2867406"/>
        </p:xfrm>
        <a:graphic>
          <a:graphicData uri="http://schemas.openxmlformats.org/drawingml/2006/table">
            <a:tbl>
              <a:tblPr/>
              <a:tblGrid>
                <a:gridCol w="4099944">
                  <a:extLst>
                    <a:ext uri="{9D8B030D-6E8A-4147-A177-3AD203B41FA5}">
                      <a16:colId xmlns:a16="http://schemas.microsoft.com/office/drawing/2014/main" val="20000"/>
                    </a:ext>
                  </a:extLst>
                </a:gridCol>
              </a:tblGrid>
              <a:tr h="477901">
                <a:tc>
                  <a:txBody>
                    <a:bodyPr/>
                    <a:lstStyle/>
                    <a:p>
                      <a:pPr marL="0" marR="0" lvl="0" indent="0" algn="l" defTabSz="914400" rtl="0" eaLnBrk="1" fontAlgn="base" latinLnBrk="0" hangingPunct="1">
                        <a:lnSpc>
                          <a:spcPct val="106000"/>
                        </a:lnSpc>
                        <a:spcBef>
                          <a:spcPct val="0"/>
                        </a:spcBef>
                        <a:spcAft>
                          <a:spcPct val="0"/>
                        </a:spcAft>
                        <a:buClr>
                          <a:schemeClr val="tx1"/>
                        </a:buClr>
                        <a:buSzPct val="80000"/>
                        <a:buFont typeface="Wingdings" pitchFamily="2" charset="2"/>
                        <a:buNone/>
                        <a:tabLst>
                          <a:tab pos="3998913" algn="r"/>
                        </a:tabLst>
                      </a:pPr>
                      <a:r>
                        <a:rPr kumimoji="0" lang="en-US" sz="1600" b="1" i="0" u="none" strike="noStrike" cap="none" normalizeH="0" baseline="0" dirty="0">
                          <a:ln>
                            <a:noFill/>
                          </a:ln>
                          <a:solidFill>
                            <a:schemeClr val="bg1"/>
                          </a:solidFill>
                          <a:effectLst/>
                          <a:latin typeface="Arial" charset="0"/>
                        </a:rPr>
                        <a:t>Presenter Bios</a:t>
                      </a:r>
                    </a:p>
                  </a:txBody>
                  <a:tcPr marL="0" marR="0" marT="109728" marB="109728" horzOverflow="overflow">
                    <a:lnL cap="flat">
                      <a:noFill/>
                    </a:lnL>
                    <a:lnR>
                      <a:noFill/>
                    </a:lnR>
                    <a:lnT w="28575"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7901">
                <a:tc>
                  <a:txBody>
                    <a:bodyPr/>
                    <a:lstStyle/>
                    <a:p>
                      <a:pPr marL="0" marR="0" lvl="0" indent="0" algn="l" defTabSz="914400" rtl="0" eaLnBrk="1" fontAlgn="base" latinLnBrk="0" hangingPunct="1">
                        <a:lnSpc>
                          <a:spcPct val="106000"/>
                        </a:lnSpc>
                        <a:spcBef>
                          <a:spcPct val="0"/>
                        </a:spcBef>
                        <a:spcAft>
                          <a:spcPct val="0"/>
                        </a:spcAft>
                        <a:buClr>
                          <a:schemeClr val="tx1"/>
                        </a:buClr>
                        <a:buSzPct val="80000"/>
                        <a:buFont typeface="Wingdings" pitchFamily="2" charset="2"/>
                        <a:buNone/>
                        <a:tabLst>
                          <a:tab pos="3998913" algn="r"/>
                        </a:tabLst>
                      </a:pPr>
                      <a:r>
                        <a:rPr kumimoji="0" lang="en-US" sz="1600" b="1" i="0" u="none" strike="noStrike" cap="none" normalizeH="0" baseline="0" dirty="0">
                          <a:ln>
                            <a:noFill/>
                          </a:ln>
                          <a:solidFill>
                            <a:schemeClr val="bg1"/>
                          </a:solidFill>
                          <a:effectLst/>
                          <a:latin typeface="Arial" charset="0"/>
                        </a:rPr>
                        <a:t>Charge Master Basics</a:t>
                      </a:r>
                    </a:p>
                  </a:txBody>
                  <a:tcPr marL="0" marR="0" marT="109728" marB="109728" horzOverflow="overflow">
                    <a:lnL cap="flat">
                      <a:noFill/>
                    </a:lnL>
                    <a:lnR>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7901">
                <a:tc>
                  <a:txBody>
                    <a:bodyPr/>
                    <a:lstStyle/>
                    <a:p>
                      <a:pPr marL="0" marR="0" lvl="0" indent="0" algn="l" defTabSz="914400" rtl="0" eaLnBrk="1" fontAlgn="base" latinLnBrk="0" hangingPunct="1">
                        <a:lnSpc>
                          <a:spcPct val="106000"/>
                        </a:lnSpc>
                        <a:spcBef>
                          <a:spcPct val="0"/>
                        </a:spcBef>
                        <a:spcAft>
                          <a:spcPct val="0"/>
                        </a:spcAft>
                        <a:buClr>
                          <a:schemeClr val="tx1"/>
                        </a:buClr>
                        <a:buSzPct val="80000"/>
                        <a:buFont typeface="Wingdings" pitchFamily="2" charset="2"/>
                        <a:buNone/>
                        <a:tabLst>
                          <a:tab pos="3998913" algn="r"/>
                        </a:tabLst>
                      </a:pPr>
                      <a:r>
                        <a:rPr kumimoji="0" lang="en-US" sz="1600" b="1" i="0" u="none" strike="noStrike" cap="none" normalizeH="0" baseline="0" dirty="0">
                          <a:ln>
                            <a:noFill/>
                          </a:ln>
                          <a:solidFill>
                            <a:schemeClr val="bg1"/>
                          </a:solidFill>
                          <a:effectLst/>
                          <a:latin typeface="Arial" charset="0"/>
                        </a:rPr>
                        <a:t>Overview – CDM Maintenance</a:t>
                      </a:r>
                    </a:p>
                  </a:txBody>
                  <a:tcPr marL="0" marR="0" marT="109728" marB="109728" horzOverflow="overflow">
                    <a:lnL cap="flat">
                      <a:noFill/>
                    </a:lnL>
                    <a:lnR>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7901">
                <a:tc>
                  <a:txBody>
                    <a:bodyPr/>
                    <a:lstStyle/>
                    <a:p>
                      <a:pPr marL="0" marR="0" lvl="0" indent="0" algn="l" defTabSz="914400" rtl="0" eaLnBrk="1" fontAlgn="base" latinLnBrk="0" hangingPunct="1">
                        <a:lnSpc>
                          <a:spcPct val="106000"/>
                        </a:lnSpc>
                        <a:spcBef>
                          <a:spcPct val="0"/>
                        </a:spcBef>
                        <a:spcAft>
                          <a:spcPct val="0"/>
                        </a:spcAft>
                        <a:buClr>
                          <a:schemeClr val="tx1"/>
                        </a:buClr>
                        <a:buSzPct val="80000"/>
                        <a:buFont typeface="Wingdings" pitchFamily="2" charset="2"/>
                        <a:buNone/>
                        <a:tabLst>
                          <a:tab pos="3998913" algn="r"/>
                        </a:tabLst>
                      </a:pPr>
                      <a:r>
                        <a:rPr kumimoji="0" lang="en-US" sz="1600" b="1" i="0" u="none" strike="noStrike" cap="none" normalizeH="0" baseline="0" dirty="0">
                          <a:ln>
                            <a:noFill/>
                          </a:ln>
                          <a:solidFill>
                            <a:schemeClr val="bg1"/>
                          </a:solidFill>
                          <a:effectLst/>
                          <a:latin typeface="Arial" charset="0"/>
                        </a:rPr>
                        <a:t>CDM Best Practices</a:t>
                      </a:r>
                    </a:p>
                  </a:txBody>
                  <a:tcPr marL="0" marR="0" marT="109728" marB="109728" horzOverflow="overflow">
                    <a:lnL cap="flat">
                      <a:noFill/>
                    </a:lnL>
                    <a:lnR>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7901">
                <a:tc>
                  <a:txBody>
                    <a:bodyPr/>
                    <a:lstStyle/>
                    <a:p>
                      <a:pPr marL="0" marR="0" lvl="0" indent="0" algn="l" defTabSz="914400" rtl="0" eaLnBrk="1" fontAlgn="base" latinLnBrk="0" hangingPunct="1">
                        <a:lnSpc>
                          <a:spcPct val="106000"/>
                        </a:lnSpc>
                        <a:spcBef>
                          <a:spcPct val="0"/>
                        </a:spcBef>
                        <a:spcAft>
                          <a:spcPct val="0"/>
                        </a:spcAft>
                        <a:buClr>
                          <a:schemeClr val="tx1"/>
                        </a:buClr>
                        <a:buSzPct val="80000"/>
                        <a:buFont typeface="Wingdings" pitchFamily="2" charset="2"/>
                        <a:buNone/>
                        <a:tabLst>
                          <a:tab pos="3998913" algn="r"/>
                        </a:tabLst>
                      </a:pPr>
                      <a:r>
                        <a:rPr kumimoji="0" lang="en-US" sz="1600" b="1" i="0" u="none" strike="noStrike" cap="none" normalizeH="0" baseline="0" dirty="0">
                          <a:ln>
                            <a:noFill/>
                          </a:ln>
                          <a:solidFill>
                            <a:schemeClr val="bg1"/>
                          </a:solidFill>
                          <a:effectLst/>
                          <a:latin typeface="Arial" charset="0"/>
                        </a:rPr>
                        <a:t>Operational Integration</a:t>
                      </a:r>
                    </a:p>
                  </a:txBody>
                  <a:tcPr marL="0" marR="0" marT="109728" marB="109728" horzOverflow="overflow">
                    <a:lnL cap="flat">
                      <a:noFill/>
                    </a:lnL>
                    <a:lnR>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7901">
                <a:tc>
                  <a:txBody>
                    <a:bodyPr/>
                    <a:lstStyle/>
                    <a:p>
                      <a:pPr marL="0" marR="0" lvl="0" indent="0" algn="l" defTabSz="914400" rtl="0" eaLnBrk="1" fontAlgn="base" latinLnBrk="0" hangingPunct="1">
                        <a:lnSpc>
                          <a:spcPct val="106000"/>
                        </a:lnSpc>
                        <a:spcBef>
                          <a:spcPct val="0"/>
                        </a:spcBef>
                        <a:spcAft>
                          <a:spcPct val="0"/>
                        </a:spcAft>
                        <a:buClr>
                          <a:schemeClr val="tx1"/>
                        </a:buClr>
                        <a:buSzPct val="80000"/>
                        <a:buFont typeface="Wingdings" pitchFamily="2" charset="2"/>
                        <a:buNone/>
                        <a:tabLst>
                          <a:tab pos="3998913" algn="r"/>
                        </a:tabLst>
                      </a:pPr>
                      <a:r>
                        <a:rPr kumimoji="0" lang="en-US" sz="1600" b="1" i="0" u="none" strike="noStrike" cap="none" normalizeH="0" baseline="0" dirty="0">
                          <a:ln>
                            <a:noFill/>
                          </a:ln>
                          <a:solidFill>
                            <a:schemeClr val="bg1"/>
                          </a:solidFill>
                          <a:effectLst/>
                          <a:latin typeface="Arial" charset="0"/>
                        </a:rPr>
                        <a:t>Q&amp;A</a:t>
                      </a:r>
                    </a:p>
                  </a:txBody>
                  <a:tcPr marL="0" marR="0" marT="109728" marB="109728" horzOverflow="overflow">
                    <a:lnL cap="flat">
                      <a:noFill/>
                    </a:lnL>
                    <a:lnR>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pSp>
        <p:nvGrpSpPr>
          <p:cNvPr id="11" name="Group 10">
            <a:extLst>
              <a:ext uri="{FF2B5EF4-FFF2-40B4-BE49-F238E27FC236}">
                <a16:creationId xmlns:a16="http://schemas.microsoft.com/office/drawing/2014/main" id="{0D4789B7-6A6A-440A-9ACC-E3020F9CAFCA}"/>
              </a:ext>
            </a:extLst>
          </p:cNvPr>
          <p:cNvGrpSpPr/>
          <p:nvPr/>
        </p:nvGrpSpPr>
        <p:grpSpPr>
          <a:xfrm>
            <a:off x="2312250" y="2577216"/>
            <a:ext cx="741649" cy="741651"/>
            <a:chOff x="446088" y="285750"/>
            <a:chExt cx="471487" cy="471488"/>
          </a:xfrm>
          <a:solidFill>
            <a:schemeClr val="bg1"/>
          </a:solidFill>
        </p:grpSpPr>
        <p:sp>
          <p:nvSpPr>
            <p:cNvPr id="12" name="Freeform 123">
              <a:extLst>
                <a:ext uri="{FF2B5EF4-FFF2-40B4-BE49-F238E27FC236}">
                  <a16:creationId xmlns:a16="http://schemas.microsoft.com/office/drawing/2014/main" id="{0A58F3FF-A1A6-4E2F-BD9C-05FD1560CF7D}"/>
                </a:ext>
              </a:extLst>
            </p:cNvPr>
            <p:cNvSpPr>
              <a:spLocks noChangeArrowheads="1"/>
            </p:cNvSpPr>
            <p:nvPr/>
          </p:nvSpPr>
          <p:spPr bwMode="auto">
            <a:xfrm>
              <a:off x="593725" y="368300"/>
              <a:ext cx="15875" cy="26988"/>
            </a:xfrm>
            <a:custGeom>
              <a:avLst/>
              <a:gdLst>
                <a:gd name="T0" fmla="*/ 0 w 44"/>
                <a:gd name="T1" fmla="*/ 0 h 73"/>
                <a:gd name="T2" fmla="*/ 0 w 44"/>
                <a:gd name="T3" fmla="*/ 0 h 73"/>
                <a:gd name="T4" fmla="*/ 0 w 44"/>
                <a:gd name="T5" fmla="*/ 0 h 73"/>
                <a:gd name="T6" fmla="*/ 43 w 44"/>
                <a:gd name="T7" fmla="*/ 72 h 73"/>
                <a:gd name="T8" fmla="*/ 0 w 44"/>
                <a:gd name="T9" fmla="*/ 0 h 73"/>
              </a:gdLst>
              <a:ahLst/>
              <a:cxnLst>
                <a:cxn ang="0">
                  <a:pos x="T0" y="T1"/>
                </a:cxn>
                <a:cxn ang="0">
                  <a:pos x="T2" y="T3"/>
                </a:cxn>
                <a:cxn ang="0">
                  <a:pos x="T4" y="T5"/>
                </a:cxn>
                <a:cxn ang="0">
                  <a:pos x="T6" y="T7"/>
                </a:cxn>
                <a:cxn ang="0">
                  <a:pos x="T8" y="T9"/>
                </a:cxn>
              </a:cxnLst>
              <a:rect l="0" t="0" r="r" b="b"/>
              <a:pathLst>
                <a:path w="44" h="73">
                  <a:moveTo>
                    <a:pt x="0" y="0"/>
                  </a:moveTo>
                  <a:lnTo>
                    <a:pt x="0" y="0"/>
                  </a:lnTo>
                  <a:lnTo>
                    <a:pt x="0" y="0"/>
                  </a:lnTo>
                  <a:lnTo>
                    <a:pt x="43" y="72"/>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3" name="Freeform 124">
              <a:extLst>
                <a:ext uri="{FF2B5EF4-FFF2-40B4-BE49-F238E27FC236}">
                  <a16:creationId xmlns:a16="http://schemas.microsoft.com/office/drawing/2014/main" id="{2FA2F7BC-1F53-47B4-BC64-B00713AAC97C}"/>
                </a:ext>
              </a:extLst>
            </p:cNvPr>
            <p:cNvSpPr>
              <a:spLocks noChangeArrowheads="1"/>
            </p:cNvSpPr>
            <p:nvPr/>
          </p:nvSpPr>
          <p:spPr bwMode="auto">
            <a:xfrm>
              <a:off x="588963" y="361950"/>
              <a:ext cx="26987" cy="38100"/>
            </a:xfrm>
            <a:custGeom>
              <a:avLst/>
              <a:gdLst>
                <a:gd name="T0" fmla="*/ 58 w 75"/>
                <a:gd name="T1" fmla="*/ 107 h 108"/>
                <a:gd name="T2" fmla="*/ 58 w 75"/>
                <a:gd name="T3" fmla="*/ 107 h 108"/>
                <a:gd name="T4" fmla="*/ 58 w 75"/>
                <a:gd name="T5" fmla="*/ 107 h 108"/>
                <a:gd name="T6" fmla="*/ 58 w 75"/>
                <a:gd name="T7" fmla="*/ 107 h 108"/>
                <a:gd name="T8" fmla="*/ 42 w 75"/>
                <a:gd name="T9" fmla="*/ 99 h 108"/>
                <a:gd name="T10" fmla="*/ 42 w 75"/>
                <a:gd name="T11" fmla="*/ 99 h 108"/>
                <a:gd name="T12" fmla="*/ 2 w 75"/>
                <a:gd name="T13" fmla="*/ 29 h 108"/>
                <a:gd name="T14" fmla="*/ 2 w 75"/>
                <a:gd name="T15" fmla="*/ 29 h 108"/>
                <a:gd name="T16" fmla="*/ 0 w 75"/>
                <a:gd name="T17" fmla="*/ 19 h 108"/>
                <a:gd name="T18" fmla="*/ 7 w 75"/>
                <a:gd name="T19" fmla="*/ 3 h 108"/>
                <a:gd name="T20" fmla="*/ 31 w 75"/>
                <a:gd name="T21" fmla="*/ 11 h 108"/>
                <a:gd name="T22" fmla="*/ 31 w 75"/>
                <a:gd name="T23" fmla="*/ 11 h 108"/>
                <a:gd name="T24" fmla="*/ 71 w 75"/>
                <a:gd name="T25" fmla="*/ 80 h 108"/>
                <a:gd name="T26" fmla="*/ 71 w 75"/>
                <a:gd name="T27" fmla="*/ 80 h 108"/>
                <a:gd name="T28" fmla="*/ 74 w 75"/>
                <a:gd name="T29" fmla="*/ 91 h 108"/>
                <a:gd name="T30" fmla="*/ 66 w 75"/>
                <a:gd name="T31" fmla="*/ 107 h 108"/>
                <a:gd name="T32" fmla="*/ 58 w 75"/>
                <a:gd name="T33" fmla="*/ 10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108">
                  <a:moveTo>
                    <a:pt x="58" y="107"/>
                  </a:moveTo>
                  <a:lnTo>
                    <a:pt x="58" y="107"/>
                  </a:lnTo>
                  <a:lnTo>
                    <a:pt x="58" y="107"/>
                  </a:lnTo>
                  <a:lnTo>
                    <a:pt x="58" y="107"/>
                  </a:lnTo>
                  <a:cubicBezTo>
                    <a:pt x="50" y="107"/>
                    <a:pt x="45" y="104"/>
                    <a:pt x="42" y="99"/>
                  </a:cubicBezTo>
                  <a:lnTo>
                    <a:pt x="42" y="99"/>
                  </a:lnTo>
                  <a:lnTo>
                    <a:pt x="2" y="29"/>
                  </a:lnTo>
                  <a:lnTo>
                    <a:pt x="2" y="29"/>
                  </a:lnTo>
                  <a:cubicBezTo>
                    <a:pt x="0" y="27"/>
                    <a:pt x="0" y="21"/>
                    <a:pt x="0" y="19"/>
                  </a:cubicBezTo>
                  <a:cubicBezTo>
                    <a:pt x="0" y="13"/>
                    <a:pt x="2" y="8"/>
                    <a:pt x="7" y="3"/>
                  </a:cubicBezTo>
                  <a:cubicBezTo>
                    <a:pt x="15" y="0"/>
                    <a:pt x="26" y="3"/>
                    <a:pt x="31" y="11"/>
                  </a:cubicBezTo>
                  <a:lnTo>
                    <a:pt x="31" y="11"/>
                  </a:lnTo>
                  <a:lnTo>
                    <a:pt x="71" y="80"/>
                  </a:lnTo>
                  <a:lnTo>
                    <a:pt x="71" y="80"/>
                  </a:lnTo>
                  <a:cubicBezTo>
                    <a:pt x="74" y="83"/>
                    <a:pt x="74" y="88"/>
                    <a:pt x="74" y="91"/>
                  </a:cubicBezTo>
                  <a:cubicBezTo>
                    <a:pt x="74" y="96"/>
                    <a:pt x="71" y="102"/>
                    <a:pt x="66" y="107"/>
                  </a:cubicBezTo>
                  <a:cubicBezTo>
                    <a:pt x="63" y="107"/>
                    <a:pt x="60" y="107"/>
                    <a:pt x="58" y="10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4" name="Freeform 125">
              <a:extLst>
                <a:ext uri="{FF2B5EF4-FFF2-40B4-BE49-F238E27FC236}">
                  <a16:creationId xmlns:a16="http://schemas.microsoft.com/office/drawing/2014/main" id="{FA896279-A09A-4622-BEE9-4E67AB8C8AF9}"/>
                </a:ext>
              </a:extLst>
            </p:cNvPr>
            <p:cNvSpPr>
              <a:spLocks noChangeArrowheads="1"/>
            </p:cNvSpPr>
            <p:nvPr/>
          </p:nvSpPr>
          <p:spPr bwMode="auto">
            <a:xfrm>
              <a:off x="530225" y="433388"/>
              <a:ext cx="26988" cy="15875"/>
            </a:xfrm>
            <a:custGeom>
              <a:avLst/>
              <a:gdLst>
                <a:gd name="T0" fmla="*/ 0 w 74"/>
                <a:gd name="T1" fmla="*/ 0 h 43"/>
                <a:gd name="T2" fmla="*/ 0 w 74"/>
                <a:gd name="T3" fmla="*/ 0 h 43"/>
                <a:gd name="T4" fmla="*/ 0 w 74"/>
                <a:gd name="T5" fmla="*/ 0 h 43"/>
                <a:gd name="T6" fmla="*/ 73 w 74"/>
                <a:gd name="T7" fmla="*/ 42 h 43"/>
                <a:gd name="T8" fmla="*/ 0 w 74"/>
                <a:gd name="T9" fmla="*/ 0 h 43"/>
              </a:gdLst>
              <a:ahLst/>
              <a:cxnLst>
                <a:cxn ang="0">
                  <a:pos x="T0" y="T1"/>
                </a:cxn>
                <a:cxn ang="0">
                  <a:pos x="T2" y="T3"/>
                </a:cxn>
                <a:cxn ang="0">
                  <a:pos x="T4" y="T5"/>
                </a:cxn>
                <a:cxn ang="0">
                  <a:pos x="T6" y="T7"/>
                </a:cxn>
                <a:cxn ang="0">
                  <a:pos x="T8" y="T9"/>
                </a:cxn>
              </a:cxnLst>
              <a:rect l="0" t="0" r="r" b="b"/>
              <a:pathLst>
                <a:path w="74" h="43">
                  <a:moveTo>
                    <a:pt x="0" y="0"/>
                  </a:moveTo>
                  <a:lnTo>
                    <a:pt x="0" y="0"/>
                  </a:lnTo>
                  <a:lnTo>
                    <a:pt x="0" y="0"/>
                  </a:lnTo>
                  <a:lnTo>
                    <a:pt x="73" y="42"/>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5" name="Freeform 126">
              <a:extLst>
                <a:ext uri="{FF2B5EF4-FFF2-40B4-BE49-F238E27FC236}">
                  <a16:creationId xmlns:a16="http://schemas.microsoft.com/office/drawing/2014/main" id="{2F2FE001-A377-481B-8CA5-EDDD10CBE786}"/>
                </a:ext>
              </a:extLst>
            </p:cNvPr>
            <p:cNvSpPr>
              <a:spLocks noChangeArrowheads="1"/>
            </p:cNvSpPr>
            <p:nvPr/>
          </p:nvSpPr>
          <p:spPr bwMode="auto">
            <a:xfrm>
              <a:off x="523875" y="425450"/>
              <a:ext cx="38100" cy="28575"/>
            </a:xfrm>
            <a:custGeom>
              <a:avLst/>
              <a:gdLst>
                <a:gd name="T0" fmla="*/ 89 w 105"/>
                <a:gd name="T1" fmla="*/ 77 h 78"/>
                <a:gd name="T2" fmla="*/ 89 w 105"/>
                <a:gd name="T3" fmla="*/ 77 h 78"/>
                <a:gd name="T4" fmla="*/ 89 w 105"/>
                <a:gd name="T5" fmla="*/ 77 h 78"/>
                <a:gd name="T6" fmla="*/ 89 w 105"/>
                <a:gd name="T7" fmla="*/ 77 h 78"/>
                <a:gd name="T8" fmla="*/ 77 w 105"/>
                <a:gd name="T9" fmla="*/ 74 h 78"/>
                <a:gd name="T10" fmla="*/ 77 w 105"/>
                <a:gd name="T11" fmla="*/ 74 h 78"/>
                <a:gd name="T12" fmla="*/ 8 w 105"/>
                <a:gd name="T13" fmla="*/ 35 h 78"/>
                <a:gd name="T14" fmla="*/ 8 w 105"/>
                <a:gd name="T15" fmla="*/ 35 h 78"/>
                <a:gd name="T16" fmla="*/ 0 w 105"/>
                <a:gd name="T17" fmla="*/ 19 h 78"/>
                <a:gd name="T18" fmla="*/ 0 w 105"/>
                <a:gd name="T19" fmla="*/ 11 h 78"/>
                <a:gd name="T20" fmla="*/ 27 w 105"/>
                <a:gd name="T21" fmla="*/ 6 h 78"/>
                <a:gd name="T22" fmla="*/ 27 w 105"/>
                <a:gd name="T23" fmla="*/ 6 h 78"/>
                <a:gd name="T24" fmla="*/ 97 w 105"/>
                <a:gd name="T25" fmla="*/ 45 h 78"/>
                <a:gd name="T26" fmla="*/ 97 w 105"/>
                <a:gd name="T27" fmla="*/ 45 h 78"/>
                <a:gd name="T28" fmla="*/ 104 w 105"/>
                <a:gd name="T29" fmla="*/ 61 h 78"/>
                <a:gd name="T30" fmla="*/ 102 w 105"/>
                <a:gd name="T31" fmla="*/ 69 h 78"/>
                <a:gd name="T32" fmla="*/ 89 w 105"/>
                <a:gd name="T33" fmla="*/ 7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78">
                  <a:moveTo>
                    <a:pt x="89" y="77"/>
                  </a:moveTo>
                  <a:lnTo>
                    <a:pt x="89" y="77"/>
                  </a:lnTo>
                  <a:lnTo>
                    <a:pt x="89" y="77"/>
                  </a:lnTo>
                  <a:lnTo>
                    <a:pt x="89" y="77"/>
                  </a:lnTo>
                  <a:cubicBezTo>
                    <a:pt x="85" y="77"/>
                    <a:pt x="80" y="77"/>
                    <a:pt x="77" y="74"/>
                  </a:cubicBezTo>
                  <a:lnTo>
                    <a:pt x="77" y="74"/>
                  </a:lnTo>
                  <a:lnTo>
                    <a:pt x="8" y="35"/>
                  </a:lnTo>
                  <a:lnTo>
                    <a:pt x="8" y="35"/>
                  </a:lnTo>
                  <a:cubicBezTo>
                    <a:pt x="3" y="32"/>
                    <a:pt x="0" y="27"/>
                    <a:pt x="0" y="19"/>
                  </a:cubicBezTo>
                  <a:cubicBezTo>
                    <a:pt x="0" y="16"/>
                    <a:pt x="0" y="14"/>
                    <a:pt x="0" y="11"/>
                  </a:cubicBezTo>
                  <a:cubicBezTo>
                    <a:pt x="6" y="3"/>
                    <a:pt x="16" y="0"/>
                    <a:pt x="27" y="6"/>
                  </a:cubicBezTo>
                  <a:lnTo>
                    <a:pt x="27" y="6"/>
                  </a:lnTo>
                  <a:lnTo>
                    <a:pt x="97" y="45"/>
                  </a:lnTo>
                  <a:lnTo>
                    <a:pt x="97" y="45"/>
                  </a:lnTo>
                  <a:cubicBezTo>
                    <a:pt x="102" y="48"/>
                    <a:pt x="104" y="53"/>
                    <a:pt x="104" y="61"/>
                  </a:cubicBezTo>
                  <a:cubicBezTo>
                    <a:pt x="104" y="64"/>
                    <a:pt x="104" y="67"/>
                    <a:pt x="102" y="69"/>
                  </a:cubicBezTo>
                  <a:cubicBezTo>
                    <a:pt x="99" y="74"/>
                    <a:pt x="94" y="77"/>
                    <a:pt x="89" y="7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6" name="Freeform 127">
              <a:extLst>
                <a:ext uri="{FF2B5EF4-FFF2-40B4-BE49-F238E27FC236}">
                  <a16:creationId xmlns:a16="http://schemas.microsoft.com/office/drawing/2014/main" id="{B06FBAF6-8462-49F3-83C5-DBE2FA73BD37}"/>
                </a:ext>
              </a:extLst>
            </p:cNvPr>
            <p:cNvSpPr>
              <a:spLocks noChangeArrowheads="1"/>
            </p:cNvSpPr>
            <p:nvPr/>
          </p:nvSpPr>
          <p:spPr bwMode="auto">
            <a:xfrm>
              <a:off x="530225" y="593725"/>
              <a:ext cx="26988" cy="14288"/>
            </a:xfrm>
            <a:custGeom>
              <a:avLst/>
              <a:gdLst>
                <a:gd name="T0" fmla="*/ 0 w 74"/>
                <a:gd name="T1" fmla="*/ 40 h 41"/>
                <a:gd name="T2" fmla="*/ 0 w 74"/>
                <a:gd name="T3" fmla="*/ 40 h 41"/>
                <a:gd name="T4" fmla="*/ 0 w 74"/>
                <a:gd name="T5" fmla="*/ 40 h 41"/>
                <a:gd name="T6" fmla="*/ 73 w 74"/>
                <a:gd name="T7" fmla="*/ 0 h 41"/>
                <a:gd name="T8" fmla="*/ 0 w 74"/>
                <a:gd name="T9" fmla="*/ 40 h 41"/>
              </a:gdLst>
              <a:ahLst/>
              <a:cxnLst>
                <a:cxn ang="0">
                  <a:pos x="T0" y="T1"/>
                </a:cxn>
                <a:cxn ang="0">
                  <a:pos x="T2" y="T3"/>
                </a:cxn>
                <a:cxn ang="0">
                  <a:pos x="T4" y="T5"/>
                </a:cxn>
                <a:cxn ang="0">
                  <a:pos x="T6" y="T7"/>
                </a:cxn>
                <a:cxn ang="0">
                  <a:pos x="T8" y="T9"/>
                </a:cxn>
              </a:cxnLst>
              <a:rect l="0" t="0" r="r" b="b"/>
              <a:pathLst>
                <a:path w="74" h="41">
                  <a:moveTo>
                    <a:pt x="0" y="40"/>
                  </a:moveTo>
                  <a:lnTo>
                    <a:pt x="0" y="40"/>
                  </a:lnTo>
                  <a:lnTo>
                    <a:pt x="0" y="40"/>
                  </a:lnTo>
                  <a:lnTo>
                    <a:pt x="73" y="0"/>
                  </a:lnTo>
                  <a:lnTo>
                    <a:pt x="0" y="4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7" name="Freeform 128">
              <a:extLst>
                <a:ext uri="{FF2B5EF4-FFF2-40B4-BE49-F238E27FC236}">
                  <a16:creationId xmlns:a16="http://schemas.microsoft.com/office/drawing/2014/main" id="{0CDF2339-0E29-4F17-9748-CF24A87F2823}"/>
                </a:ext>
              </a:extLst>
            </p:cNvPr>
            <p:cNvSpPr>
              <a:spLocks noChangeArrowheads="1"/>
            </p:cNvSpPr>
            <p:nvPr/>
          </p:nvSpPr>
          <p:spPr bwMode="auto">
            <a:xfrm>
              <a:off x="523875" y="587375"/>
              <a:ext cx="38100" cy="28575"/>
            </a:xfrm>
            <a:custGeom>
              <a:avLst/>
              <a:gdLst>
                <a:gd name="T0" fmla="*/ 16 w 105"/>
                <a:gd name="T1" fmla="*/ 79 h 80"/>
                <a:gd name="T2" fmla="*/ 16 w 105"/>
                <a:gd name="T3" fmla="*/ 79 h 80"/>
                <a:gd name="T4" fmla="*/ 16 w 105"/>
                <a:gd name="T5" fmla="*/ 79 h 80"/>
                <a:gd name="T6" fmla="*/ 16 w 105"/>
                <a:gd name="T7" fmla="*/ 79 h 80"/>
                <a:gd name="T8" fmla="*/ 0 w 105"/>
                <a:gd name="T9" fmla="*/ 69 h 80"/>
                <a:gd name="T10" fmla="*/ 0 w 105"/>
                <a:gd name="T11" fmla="*/ 61 h 80"/>
                <a:gd name="T12" fmla="*/ 8 w 105"/>
                <a:gd name="T13" fmla="*/ 45 h 80"/>
                <a:gd name="T14" fmla="*/ 8 w 105"/>
                <a:gd name="T15" fmla="*/ 45 h 80"/>
                <a:gd name="T16" fmla="*/ 77 w 105"/>
                <a:gd name="T17" fmla="*/ 5 h 80"/>
                <a:gd name="T18" fmla="*/ 77 w 105"/>
                <a:gd name="T19" fmla="*/ 5 h 80"/>
                <a:gd name="T20" fmla="*/ 102 w 105"/>
                <a:gd name="T21" fmla="*/ 11 h 80"/>
                <a:gd name="T22" fmla="*/ 104 w 105"/>
                <a:gd name="T23" fmla="*/ 21 h 80"/>
                <a:gd name="T24" fmla="*/ 97 w 105"/>
                <a:gd name="T25" fmla="*/ 34 h 80"/>
                <a:gd name="T26" fmla="*/ 97 w 105"/>
                <a:gd name="T27" fmla="*/ 34 h 80"/>
                <a:gd name="T28" fmla="*/ 27 w 105"/>
                <a:gd name="T29" fmla="*/ 77 h 80"/>
                <a:gd name="T30" fmla="*/ 27 w 105"/>
                <a:gd name="T31" fmla="*/ 77 h 80"/>
                <a:gd name="T32" fmla="*/ 16 w 105"/>
                <a:gd name="T33" fmla="*/ 7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80">
                  <a:moveTo>
                    <a:pt x="16" y="79"/>
                  </a:moveTo>
                  <a:lnTo>
                    <a:pt x="16" y="79"/>
                  </a:lnTo>
                  <a:lnTo>
                    <a:pt x="16" y="79"/>
                  </a:lnTo>
                  <a:lnTo>
                    <a:pt x="16" y="79"/>
                  </a:lnTo>
                  <a:cubicBezTo>
                    <a:pt x="11" y="79"/>
                    <a:pt x="6" y="74"/>
                    <a:pt x="0" y="69"/>
                  </a:cubicBezTo>
                  <a:cubicBezTo>
                    <a:pt x="0" y="66"/>
                    <a:pt x="0" y="63"/>
                    <a:pt x="0" y="61"/>
                  </a:cubicBezTo>
                  <a:cubicBezTo>
                    <a:pt x="0" y="56"/>
                    <a:pt x="3" y="48"/>
                    <a:pt x="8" y="45"/>
                  </a:cubicBezTo>
                  <a:lnTo>
                    <a:pt x="8" y="45"/>
                  </a:lnTo>
                  <a:lnTo>
                    <a:pt x="77" y="5"/>
                  </a:lnTo>
                  <a:lnTo>
                    <a:pt x="77" y="5"/>
                  </a:lnTo>
                  <a:cubicBezTo>
                    <a:pt x="89" y="0"/>
                    <a:pt x="99" y="3"/>
                    <a:pt x="102" y="11"/>
                  </a:cubicBezTo>
                  <a:cubicBezTo>
                    <a:pt x="104" y="13"/>
                    <a:pt x="104" y="18"/>
                    <a:pt x="104" y="21"/>
                  </a:cubicBezTo>
                  <a:cubicBezTo>
                    <a:pt x="104" y="26"/>
                    <a:pt x="102" y="32"/>
                    <a:pt x="97" y="34"/>
                  </a:cubicBezTo>
                  <a:lnTo>
                    <a:pt x="97" y="34"/>
                  </a:lnTo>
                  <a:lnTo>
                    <a:pt x="27" y="77"/>
                  </a:lnTo>
                  <a:lnTo>
                    <a:pt x="27" y="77"/>
                  </a:lnTo>
                  <a:cubicBezTo>
                    <a:pt x="24" y="77"/>
                    <a:pt x="19" y="79"/>
                    <a:pt x="16" y="7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8" name="Freeform 129">
              <a:extLst>
                <a:ext uri="{FF2B5EF4-FFF2-40B4-BE49-F238E27FC236}">
                  <a16:creationId xmlns:a16="http://schemas.microsoft.com/office/drawing/2014/main" id="{E4E3A063-C16A-457C-BA9C-794124C6AAA1}"/>
                </a:ext>
              </a:extLst>
            </p:cNvPr>
            <p:cNvSpPr>
              <a:spLocks noChangeArrowheads="1"/>
            </p:cNvSpPr>
            <p:nvPr/>
          </p:nvSpPr>
          <p:spPr bwMode="auto">
            <a:xfrm>
              <a:off x="593725" y="647700"/>
              <a:ext cx="15875" cy="25400"/>
            </a:xfrm>
            <a:custGeom>
              <a:avLst/>
              <a:gdLst>
                <a:gd name="T0" fmla="*/ 0 w 44"/>
                <a:gd name="T1" fmla="*/ 69 h 70"/>
                <a:gd name="T2" fmla="*/ 0 w 44"/>
                <a:gd name="T3" fmla="*/ 69 h 70"/>
                <a:gd name="T4" fmla="*/ 0 w 44"/>
                <a:gd name="T5" fmla="*/ 69 h 70"/>
                <a:gd name="T6" fmla="*/ 43 w 44"/>
                <a:gd name="T7" fmla="*/ 0 h 70"/>
                <a:gd name="T8" fmla="*/ 0 w 44"/>
                <a:gd name="T9" fmla="*/ 69 h 70"/>
              </a:gdLst>
              <a:ahLst/>
              <a:cxnLst>
                <a:cxn ang="0">
                  <a:pos x="T0" y="T1"/>
                </a:cxn>
                <a:cxn ang="0">
                  <a:pos x="T2" y="T3"/>
                </a:cxn>
                <a:cxn ang="0">
                  <a:pos x="T4" y="T5"/>
                </a:cxn>
                <a:cxn ang="0">
                  <a:pos x="T6" y="T7"/>
                </a:cxn>
                <a:cxn ang="0">
                  <a:pos x="T8" y="T9"/>
                </a:cxn>
              </a:cxnLst>
              <a:rect l="0" t="0" r="r" b="b"/>
              <a:pathLst>
                <a:path w="44" h="70">
                  <a:moveTo>
                    <a:pt x="0" y="69"/>
                  </a:moveTo>
                  <a:lnTo>
                    <a:pt x="0" y="69"/>
                  </a:lnTo>
                  <a:lnTo>
                    <a:pt x="0" y="69"/>
                  </a:lnTo>
                  <a:lnTo>
                    <a:pt x="43" y="0"/>
                  </a:lnTo>
                  <a:lnTo>
                    <a:pt x="0" y="6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9" name="Freeform 130">
              <a:extLst>
                <a:ext uri="{FF2B5EF4-FFF2-40B4-BE49-F238E27FC236}">
                  <a16:creationId xmlns:a16="http://schemas.microsoft.com/office/drawing/2014/main" id="{87A7422F-A0B4-490E-9C3F-DEBFB0ECA568}"/>
                </a:ext>
              </a:extLst>
            </p:cNvPr>
            <p:cNvSpPr>
              <a:spLocks noChangeArrowheads="1"/>
            </p:cNvSpPr>
            <p:nvPr/>
          </p:nvSpPr>
          <p:spPr bwMode="auto">
            <a:xfrm>
              <a:off x="588963" y="639763"/>
              <a:ext cx="26987" cy="39687"/>
            </a:xfrm>
            <a:custGeom>
              <a:avLst/>
              <a:gdLst>
                <a:gd name="T0" fmla="*/ 15 w 75"/>
                <a:gd name="T1" fmla="*/ 109 h 110"/>
                <a:gd name="T2" fmla="*/ 15 w 75"/>
                <a:gd name="T3" fmla="*/ 109 h 110"/>
                <a:gd name="T4" fmla="*/ 15 w 75"/>
                <a:gd name="T5" fmla="*/ 109 h 110"/>
                <a:gd name="T6" fmla="*/ 15 w 75"/>
                <a:gd name="T7" fmla="*/ 109 h 110"/>
                <a:gd name="T8" fmla="*/ 7 w 75"/>
                <a:gd name="T9" fmla="*/ 106 h 110"/>
                <a:gd name="T10" fmla="*/ 0 w 75"/>
                <a:gd name="T11" fmla="*/ 90 h 110"/>
                <a:gd name="T12" fmla="*/ 2 w 75"/>
                <a:gd name="T13" fmla="*/ 82 h 110"/>
                <a:gd name="T14" fmla="*/ 2 w 75"/>
                <a:gd name="T15" fmla="*/ 82 h 110"/>
                <a:gd name="T16" fmla="*/ 42 w 75"/>
                <a:gd name="T17" fmla="*/ 11 h 110"/>
                <a:gd name="T18" fmla="*/ 42 w 75"/>
                <a:gd name="T19" fmla="*/ 11 h 110"/>
                <a:gd name="T20" fmla="*/ 66 w 75"/>
                <a:gd name="T21" fmla="*/ 5 h 110"/>
                <a:gd name="T22" fmla="*/ 74 w 75"/>
                <a:gd name="T23" fmla="*/ 21 h 110"/>
                <a:gd name="T24" fmla="*/ 71 w 75"/>
                <a:gd name="T25" fmla="*/ 29 h 110"/>
                <a:gd name="T26" fmla="*/ 71 w 75"/>
                <a:gd name="T27" fmla="*/ 29 h 110"/>
                <a:gd name="T28" fmla="*/ 31 w 75"/>
                <a:gd name="T29" fmla="*/ 98 h 110"/>
                <a:gd name="T30" fmla="*/ 31 w 75"/>
                <a:gd name="T31" fmla="*/ 98 h 110"/>
                <a:gd name="T32" fmla="*/ 15 w 75"/>
                <a:gd name="T33" fmla="*/ 10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110">
                  <a:moveTo>
                    <a:pt x="15" y="109"/>
                  </a:moveTo>
                  <a:lnTo>
                    <a:pt x="15" y="109"/>
                  </a:lnTo>
                  <a:lnTo>
                    <a:pt x="15" y="109"/>
                  </a:lnTo>
                  <a:lnTo>
                    <a:pt x="15" y="109"/>
                  </a:lnTo>
                  <a:cubicBezTo>
                    <a:pt x="13" y="109"/>
                    <a:pt x="10" y="109"/>
                    <a:pt x="7" y="106"/>
                  </a:cubicBezTo>
                  <a:cubicBezTo>
                    <a:pt x="2" y="103"/>
                    <a:pt x="0" y="95"/>
                    <a:pt x="0" y="90"/>
                  </a:cubicBezTo>
                  <a:cubicBezTo>
                    <a:pt x="0" y="87"/>
                    <a:pt x="0" y="85"/>
                    <a:pt x="2" y="82"/>
                  </a:cubicBezTo>
                  <a:lnTo>
                    <a:pt x="2" y="82"/>
                  </a:lnTo>
                  <a:lnTo>
                    <a:pt x="42" y="11"/>
                  </a:lnTo>
                  <a:lnTo>
                    <a:pt x="42" y="11"/>
                  </a:lnTo>
                  <a:cubicBezTo>
                    <a:pt x="47" y="3"/>
                    <a:pt x="58" y="0"/>
                    <a:pt x="66" y="5"/>
                  </a:cubicBezTo>
                  <a:cubicBezTo>
                    <a:pt x="71" y="8"/>
                    <a:pt x="74" y="13"/>
                    <a:pt x="74" y="21"/>
                  </a:cubicBezTo>
                  <a:cubicBezTo>
                    <a:pt x="74" y="24"/>
                    <a:pt x="74" y="27"/>
                    <a:pt x="71" y="29"/>
                  </a:cubicBezTo>
                  <a:lnTo>
                    <a:pt x="71" y="29"/>
                  </a:lnTo>
                  <a:lnTo>
                    <a:pt x="31" y="98"/>
                  </a:lnTo>
                  <a:lnTo>
                    <a:pt x="31" y="98"/>
                  </a:lnTo>
                  <a:cubicBezTo>
                    <a:pt x="29" y="106"/>
                    <a:pt x="23" y="109"/>
                    <a:pt x="15" y="10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0" name="Freeform 131">
              <a:extLst>
                <a:ext uri="{FF2B5EF4-FFF2-40B4-BE49-F238E27FC236}">
                  <a16:creationId xmlns:a16="http://schemas.microsoft.com/office/drawing/2014/main" id="{E16C0AA3-A69F-4A72-BCC5-4F0031B83A7A}"/>
                </a:ext>
              </a:extLst>
            </p:cNvPr>
            <p:cNvSpPr>
              <a:spLocks noChangeArrowheads="1"/>
            </p:cNvSpPr>
            <p:nvPr/>
          </p:nvSpPr>
          <p:spPr bwMode="auto">
            <a:xfrm>
              <a:off x="755650" y="647700"/>
              <a:ext cx="14288" cy="25400"/>
            </a:xfrm>
            <a:custGeom>
              <a:avLst/>
              <a:gdLst>
                <a:gd name="T0" fmla="*/ 0 w 41"/>
                <a:gd name="T1" fmla="*/ 0 h 70"/>
                <a:gd name="T2" fmla="*/ 0 w 41"/>
                <a:gd name="T3" fmla="*/ 0 h 70"/>
                <a:gd name="T4" fmla="*/ 0 w 41"/>
                <a:gd name="T5" fmla="*/ 0 h 70"/>
                <a:gd name="T6" fmla="*/ 40 w 41"/>
                <a:gd name="T7" fmla="*/ 69 h 70"/>
                <a:gd name="T8" fmla="*/ 0 w 41"/>
                <a:gd name="T9" fmla="*/ 0 h 70"/>
              </a:gdLst>
              <a:ahLst/>
              <a:cxnLst>
                <a:cxn ang="0">
                  <a:pos x="T0" y="T1"/>
                </a:cxn>
                <a:cxn ang="0">
                  <a:pos x="T2" y="T3"/>
                </a:cxn>
                <a:cxn ang="0">
                  <a:pos x="T4" y="T5"/>
                </a:cxn>
                <a:cxn ang="0">
                  <a:pos x="T6" y="T7"/>
                </a:cxn>
                <a:cxn ang="0">
                  <a:pos x="T8" y="T9"/>
                </a:cxn>
              </a:cxnLst>
              <a:rect l="0" t="0" r="r" b="b"/>
              <a:pathLst>
                <a:path w="41" h="70">
                  <a:moveTo>
                    <a:pt x="0" y="0"/>
                  </a:moveTo>
                  <a:lnTo>
                    <a:pt x="0" y="0"/>
                  </a:lnTo>
                  <a:lnTo>
                    <a:pt x="0" y="0"/>
                  </a:lnTo>
                  <a:lnTo>
                    <a:pt x="40" y="69"/>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1" name="Freeform 132">
              <a:extLst>
                <a:ext uri="{FF2B5EF4-FFF2-40B4-BE49-F238E27FC236}">
                  <a16:creationId xmlns:a16="http://schemas.microsoft.com/office/drawing/2014/main" id="{064A55C9-0E61-4FC3-9C68-12592694ECD5}"/>
                </a:ext>
              </a:extLst>
            </p:cNvPr>
            <p:cNvSpPr>
              <a:spLocks noChangeArrowheads="1"/>
            </p:cNvSpPr>
            <p:nvPr/>
          </p:nvSpPr>
          <p:spPr bwMode="auto">
            <a:xfrm>
              <a:off x="749300" y="639763"/>
              <a:ext cx="28575" cy="39687"/>
            </a:xfrm>
            <a:custGeom>
              <a:avLst/>
              <a:gdLst>
                <a:gd name="T0" fmla="*/ 59 w 79"/>
                <a:gd name="T1" fmla="*/ 109 h 110"/>
                <a:gd name="T2" fmla="*/ 59 w 79"/>
                <a:gd name="T3" fmla="*/ 109 h 110"/>
                <a:gd name="T4" fmla="*/ 59 w 79"/>
                <a:gd name="T5" fmla="*/ 109 h 110"/>
                <a:gd name="T6" fmla="*/ 59 w 79"/>
                <a:gd name="T7" fmla="*/ 109 h 110"/>
                <a:gd name="T8" fmla="*/ 42 w 79"/>
                <a:gd name="T9" fmla="*/ 98 h 110"/>
                <a:gd name="T10" fmla="*/ 42 w 79"/>
                <a:gd name="T11" fmla="*/ 98 h 110"/>
                <a:gd name="T12" fmla="*/ 3 w 79"/>
                <a:gd name="T13" fmla="*/ 29 h 110"/>
                <a:gd name="T14" fmla="*/ 3 w 79"/>
                <a:gd name="T15" fmla="*/ 29 h 110"/>
                <a:gd name="T16" fmla="*/ 0 w 79"/>
                <a:gd name="T17" fmla="*/ 21 h 110"/>
                <a:gd name="T18" fmla="*/ 8 w 79"/>
                <a:gd name="T19" fmla="*/ 5 h 110"/>
                <a:gd name="T20" fmla="*/ 32 w 79"/>
                <a:gd name="T21" fmla="*/ 11 h 110"/>
                <a:gd name="T22" fmla="*/ 32 w 79"/>
                <a:gd name="T23" fmla="*/ 11 h 110"/>
                <a:gd name="T24" fmla="*/ 75 w 79"/>
                <a:gd name="T25" fmla="*/ 82 h 110"/>
                <a:gd name="T26" fmla="*/ 75 w 79"/>
                <a:gd name="T27" fmla="*/ 82 h 110"/>
                <a:gd name="T28" fmla="*/ 78 w 79"/>
                <a:gd name="T29" fmla="*/ 90 h 110"/>
                <a:gd name="T30" fmla="*/ 67 w 79"/>
                <a:gd name="T31" fmla="*/ 106 h 110"/>
                <a:gd name="T32" fmla="*/ 59 w 79"/>
                <a:gd name="T33" fmla="*/ 10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 h="110">
                  <a:moveTo>
                    <a:pt x="59" y="109"/>
                  </a:moveTo>
                  <a:lnTo>
                    <a:pt x="59" y="109"/>
                  </a:lnTo>
                  <a:lnTo>
                    <a:pt x="59" y="109"/>
                  </a:lnTo>
                  <a:lnTo>
                    <a:pt x="59" y="109"/>
                  </a:lnTo>
                  <a:cubicBezTo>
                    <a:pt x="54" y="109"/>
                    <a:pt x="45" y="106"/>
                    <a:pt x="42" y="98"/>
                  </a:cubicBezTo>
                  <a:lnTo>
                    <a:pt x="42" y="98"/>
                  </a:lnTo>
                  <a:lnTo>
                    <a:pt x="3" y="29"/>
                  </a:lnTo>
                  <a:lnTo>
                    <a:pt x="3" y="29"/>
                  </a:lnTo>
                  <a:cubicBezTo>
                    <a:pt x="0" y="27"/>
                    <a:pt x="0" y="24"/>
                    <a:pt x="0" y="21"/>
                  </a:cubicBezTo>
                  <a:cubicBezTo>
                    <a:pt x="0" y="13"/>
                    <a:pt x="3" y="8"/>
                    <a:pt x="8" y="5"/>
                  </a:cubicBezTo>
                  <a:cubicBezTo>
                    <a:pt x="16" y="0"/>
                    <a:pt x="29" y="3"/>
                    <a:pt x="32" y="11"/>
                  </a:cubicBezTo>
                  <a:lnTo>
                    <a:pt x="32" y="11"/>
                  </a:lnTo>
                  <a:lnTo>
                    <a:pt x="75" y="82"/>
                  </a:lnTo>
                  <a:lnTo>
                    <a:pt x="75" y="82"/>
                  </a:lnTo>
                  <a:cubicBezTo>
                    <a:pt x="75" y="85"/>
                    <a:pt x="78" y="87"/>
                    <a:pt x="78" y="90"/>
                  </a:cubicBezTo>
                  <a:cubicBezTo>
                    <a:pt x="78" y="95"/>
                    <a:pt x="72" y="103"/>
                    <a:pt x="67" y="106"/>
                  </a:cubicBezTo>
                  <a:cubicBezTo>
                    <a:pt x="65" y="109"/>
                    <a:pt x="62" y="109"/>
                    <a:pt x="59" y="10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2" name="Freeform 133">
              <a:extLst>
                <a:ext uri="{FF2B5EF4-FFF2-40B4-BE49-F238E27FC236}">
                  <a16:creationId xmlns:a16="http://schemas.microsoft.com/office/drawing/2014/main" id="{D4E5B973-0DCF-48E7-B912-AA4C4579DA56}"/>
                </a:ext>
              </a:extLst>
            </p:cNvPr>
            <p:cNvSpPr>
              <a:spLocks noChangeArrowheads="1"/>
            </p:cNvSpPr>
            <p:nvPr/>
          </p:nvSpPr>
          <p:spPr bwMode="auto">
            <a:xfrm>
              <a:off x="809625" y="593725"/>
              <a:ext cx="25400" cy="14288"/>
            </a:xfrm>
            <a:custGeom>
              <a:avLst/>
              <a:gdLst>
                <a:gd name="T0" fmla="*/ 0 w 70"/>
                <a:gd name="T1" fmla="*/ 0 h 41"/>
                <a:gd name="T2" fmla="*/ 0 w 70"/>
                <a:gd name="T3" fmla="*/ 0 h 41"/>
                <a:gd name="T4" fmla="*/ 0 w 70"/>
                <a:gd name="T5" fmla="*/ 0 h 41"/>
                <a:gd name="T6" fmla="*/ 69 w 70"/>
                <a:gd name="T7" fmla="*/ 40 h 41"/>
                <a:gd name="T8" fmla="*/ 0 w 70"/>
                <a:gd name="T9" fmla="*/ 0 h 41"/>
              </a:gdLst>
              <a:ahLst/>
              <a:cxnLst>
                <a:cxn ang="0">
                  <a:pos x="T0" y="T1"/>
                </a:cxn>
                <a:cxn ang="0">
                  <a:pos x="T2" y="T3"/>
                </a:cxn>
                <a:cxn ang="0">
                  <a:pos x="T4" y="T5"/>
                </a:cxn>
                <a:cxn ang="0">
                  <a:pos x="T6" y="T7"/>
                </a:cxn>
                <a:cxn ang="0">
                  <a:pos x="T8" y="T9"/>
                </a:cxn>
              </a:cxnLst>
              <a:rect l="0" t="0" r="r" b="b"/>
              <a:pathLst>
                <a:path w="70" h="41">
                  <a:moveTo>
                    <a:pt x="0" y="0"/>
                  </a:moveTo>
                  <a:lnTo>
                    <a:pt x="0" y="0"/>
                  </a:lnTo>
                  <a:lnTo>
                    <a:pt x="0" y="0"/>
                  </a:lnTo>
                  <a:lnTo>
                    <a:pt x="69" y="4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3" name="Freeform 134">
              <a:extLst>
                <a:ext uri="{FF2B5EF4-FFF2-40B4-BE49-F238E27FC236}">
                  <a16:creationId xmlns:a16="http://schemas.microsoft.com/office/drawing/2014/main" id="{C6EA7BD1-C59C-4E57-ABD8-ABFC554B5A7E}"/>
                </a:ext>
              </a:extLst>
            </p:cNvPr>
            <p:cNvSpPr>
              <a:spLocks noChangeArrowheads="1"/>
            </p:cNvSpPr>
            <p:nvPr/>
          </p:nvSpPr>
          <p:spPr bwMode="auto">
            <a:xfrm>
              <a:off x="801688" y="587375"/>
              <a:ext cx="38100" cy="28575"/>
            </a:xfrm>
            <a:custGeom>
              <a:avLst/>
              <a:gdLst>
                <a:gd name="T0" fmla="*/ 88 w 107"/>
                <a:gd name="T1" fmla="*/ 79 h 80"/>
                <a:gd name="T2" fmla="*/ 88 w 107"/>
                <a:gd name="T3" fmla="*/ 79 h 80"/>
                <a:gd name="T4" fmla="*/ 88 w 107"/>
                <a:gd name="T5" fmla="*/ 79 h 80"/>
                <a:gd name="T6" fmla="*/ 88 w 107"/>
                <a:gd name="T7" fmla="*/ 79 h 80"/>
                <a:gd name="T8" fmla="*/ 80 w 107"/>
                <a:gd name="T9" fmla="*/ 77 h 80"/>
                <a:gd name="T10" fmla="*/ 80 w 107"/>
                <a:gd name="T11" fmla="*/ 77 h 80"/>
                <a:gd name="T12" fmla="*/ 8 w 107"/>
                <a:gd name="T13" fmla="*/ 34 h 80"/>
                <a:gd name="T14" fmla="*/ 8 w 107"/>
                <a:gd name="T15" fmla="*/ 34 h 80"/>
                <a:gd name="T16" fmla="*/ 0 w 107"/>
                <a:gd name="T17" fmla="*/ 21 h 80"/>
                <a:gd name="T18" fmla="*/ 3 w 107"/>
                <a:gd name="T19" fmla="*/ 11 h 80"/>
                <a:gd name="T20" fmla="*/ 27 w 107"/>
                <a:gd name="T21" fmla="*/ 5 h 80"/>
                <a:gd name="T22" fmla="*/ 27 w 107"/>
                <a:gd name="T23" fmla="*/ 5 h 80"/>
                <a:gd name="T24" fmla="*/ 95 w 107"/>
                <a:gd name="T25" fmla="*/ 45 h 80"/>
                <a:gd name="T26" fmla="*/ 95 w 107"/>
                <a:gd name="T27" fmla="*/ 45 h 80"/>
                <a:gd name="T28" fmla="*/ 106 w 107"/>
                <a:gd name="T29" fmla="*/ 61 h 80"/>
                <a:gd name="T30" fmla="*/ 103 w 107"/>
                <a:gd name="T31" fmla="*/ 69 h 80"/>
                <a:gd name="T32" fmla="*/ 88 w 107"/>
                <a:gd name="T33" fmla="*/ 7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80">
                  <a:moveTo>
                    <a:pt x="88" y="79"/>
                  </a:moveTo>
                  <a:lnTo>
                    <a:pt x="88" y="79"/>
                  </a:lnTo>
                  <a:lnTo>
                    <a:pt x="88" y="79"/>
                  </a:lnTo>
                  <a:lnTo>
                    <a:pt x="88" y="79"/>
                  </a:lnTo>
                  <a:cubicBezTo>
                    <a:pt x="85" y="79"/>
                    <a:pt x="82" y="77"/>
                    <a:pt x="80" y="77"/>
                  </a:cubicBezTo>
                  <a:lnTo>
                    <a:pt x="80" y="77"/>
                  </a:lnTo>
                  <a:lnTo>
                    <a:pt x="8" y="34"/>
                  </a:lnTo>
                  <a:lnTo>
                    <a:pt x="8" y="34"/>
                  </a:lnTo>
                  <a:cubicBezTo>
                    <a:pt x="3" y="32"/>
                    <a:pt x="0" y="26"/>
                    <a:pt x="0" y="21"/>
                  </a:cubicBezTo>
                  <a:cubicBezTo>
                    <a:pt x="0" y="18"/>
                    <a:pt x="0" y="13"/>
                    <a:pt x="3" y="11"/>
                  </a:cubicBezTo>
                  <a:cubicBezTo>
                    <a:pt x="8" y="3"/>
                    <a:pt x="19" y="0"/>
                    <a:pt x="27" y="5"/>
                  </a:cubicBezTo>
                  <a:lnTo>
                    <a:pt x="27" y="5"/>
                  </a:lnTo>
                  <a:lnTo>
                    <a:pt x="95" y="45"/>
                  </a:lnTo>
                  <a:lnTo>
                    <a:pt x="95" y="45"/>
                  </a:lnTo>
                  <a:cubicBezTo>
                    <a:pt x="103" y="48"/>
                    <a:pt x="106" y="56"/>
                    <a:pt x="106" y="61"/>
                  </a:cubicBezTo>
                  <a:cubicBezTo>
                    <a:pt x="106" y="63"/>
                    <a:pt x="106" y="66"/>
                    <a:pt x="103" y="69"/>
                  </a:cubicBezTo>
                  <a:cubicBezTo>
                    <a:pt x="101" y="74"/>
                    <a:pt x="93" y="79"/>
                    <a:pt x="88" y="7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4" name="Freeform 135">
              <a:extLst>
                <a:ext uri="{FF2B5EF4-FFF2-40B4-BE49-F238E27FC236}">
                  <a16:creationId xmlns:a16="http://schemas.microsoft.com/office/drawing/2014/main" id="{04131626-A3BE-418F-BF06-BF2C120980C8}"/>
                </a:ext>
              </a:extLst>
            </p:cNvPr>
            <p:cNvSpPr>
              <a:spLocks noChangeArrowheads="1"/>
            </p:cNvSpPr>
            <p:nvPr/>
          </p:nvSpPr>
          <p:spPr bwMode="auto">
            <a:xfrm>
              <a:off x="809625" y="433388"/>
              <a:ext cx="25400" cy="15875"/>
            </a:xfrm>
            <a:custGeom>
              <a:avLst/>
              <a:gdLst>
                <a:gd name="T0" fmla="*/ 0 w 70"/>
                <a:gd name="T1" fmla="*/ 42 h 43"/>
                <a:gd name="T2" fmla="*/ 0 w 70"/>
                <a:gd name="T3" fmla="*/ 42 h 43"/>
                <a:gd name="T4" fmla="*/ 0 w 70"/>
                <a:gd name="T5" fmla="*/ 42 h 43"/>
                <a:gd name="T6" fmla="*/ 69 w 70"/>
                <a:gd name="T7" fmla="*/ 0 h 43"/>
                <a:gd name="T8" fmla="*/ 0 w 70"/>
                <a:gd name="T9" fmla="*/ 42 h 43"/>
              </a:gdLst>
              <a:ahLst/>
              <a:cxnLst>
                <a:cxn ang="0">
                  <a:pos x="T0" y="T1"/>
                </a:cxn>
                <a:cxn ang="0">
                  <a:pos x="T2" y="T3"/>
                </a:cxn>
                <a:cxn ang="0">
                  <a:pos x="T4" y="T5"/>
                </a:cxn>
                <a:cxn ang="0">
                  <a:pos x="T6" y="T7"/>
                </a:cxn>
                <a:cxn ang="0">
                  <a:pos x="T8" y="T9"/>
                </a:cxn>
              </a:cxnLst>
              <a:rect l="0" t="0" r="r" b="b"/>
              <a:pathLst>
                <a:path w="70" h="43">
                  <a:moveTo>
                    <a:pt x="0" y="42"/>
                  </a:moveTo>
                  <a:lnTo>
                    <a:pt x="0" y="42"/>
                  </a:lnTo>
                  <a:lnTo>
                    <a:pt x="0" y="42"/>
                  </a:lnTo>
                  <a:lnTo>
                    <a:pt x="69" y="0"/>
                  </a:lnTo>
                  <a:lnTo>
                    <a:pt x="0" y="4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5" name="Freeform 136">
              <a:extLst>
                <a:ext uri="{FF2B5EF4-FFF2-40B4-BE49-F238E27FC236}">
                  <a16:creationId xmlns:a16="http://schemas.microsoft.com/office/drawing/2014/main" id="{DF3A5642-DFA0-4D02-90A4-D2051CB04EE2}"/>
                </a:ext>
              </a:extLst>
            </p:cNvPr>
            <p:cNvSpPr>
              <a:spLocks noChangeArrowheads="1"/>
            </p:cNvSpPr>
            <p:nvPr/>
          </p:nvSpPr>
          <p:spPr bwMode="auto">
            <a:xfrm>
              <a:off x="801688" y="425450"/>
              <a:ext cx="38100" cy="28575"/>
            </a:xfrm>
            <a:custGeom>
              <a:avLst/>
              <a:gdLst>
                <a:gd name="T0" fmla="*/ 19 w 107"/>
                <a:gd name="T1" fmla="*/ 77 h 78"/>
                <a:gd name="T2" fmla="*/ 19 w 107"/>
                <a:gd name="T3" fmla="*/ 77 h 78"/>
                <a:gd name="T4" fmla="*/ 19 w 107"/>
                <a:gd name="T5" fmla="*/ 77 h 78"/>
                <a:gd name="T6" fmla="*/ 19 w 107"/>
                <a:gd name="T7" fmla="*/ 77 h 78"/>
                <a:gd name="T8" fmla="*/ 3 w 107"/>
                <a:gd name="T9" fmla="*/ 69 h 78"/>
                <a:gd name="T10" fmla="*/ 0 w 107"/>
                <a:gd name="T11" fmla="*/ 61 h 78"/>
                <a:gd name="T12" fmla="*/ 8 w 107"/>
                <a:gd name="T13" fmla="*/ 45 h 78"/>
                <a:gd name="T14" fmla="*/ 8 w 107"/>
                <a:gd name="T15" fmla="*/ 45 h 78"/>
                <a:gd name="T16" fmla="*/ 80 w 107"/>
                <a:gd name="T17" fmla="*/ 6 h 78"/>
                <a:gd name="T18" fmla="*/ 80 w 107"/>
                <a:gd name="T19" fmla="*/ 6 h 78"/>
                <a:gd name="T20" fmla="*/ 103 w 107"/>
                <a:gd name="T21" fmla="*/ 11 h 78"/>
                <a:gd name="T22" fmla="*/ 106 w 107"/>
                <a:gd name="T23" fmla="*/ 19 h 78"/>
                <a:gd name="T24" fmla="*/ 95 w 107"/>
                <a:gd name="T25" fmla="*/ 35 h 78"/>
                <a:gd name="T26" fmla="*/ 95 w 107"/>
                <a:gd name="T27" fmla="*/ 35 h 78"/>
                <a:gd name="T28" fmla="*/ 27 w 107"/>
                <a:gd name="T29" fmla="*/ 74 h 78"/>
                <a:gd name="T30" fmla="*/ 27 w 107"/>
                <a:gd name="T31" fmla="*/ 74 h 78"/>
                <a:gd name="T32" fmla="*/ 19 w 107"/>
                <a:gd name="T33" fmla="*/ 7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78">
                  <a:moveTo>
                    <a:pt x="19" y="77"/>
                  </a:moveTo>
                  <a:lnTo>
                    <a:pt x="19" y="77"/>
                  </a:lnTo>
                  <a:lnTo>
                    <a:pt x="19" y="77"/>
                  </a:lnTo>
                  <a:lnTo>
                    <a:pt x="19" y="77"/>
                  </a:lnTo>
                  <a:cubicBezTo>
                    <a:pt x="11" y="77"/>
                    <a:pt x="6" y="74"/>
                    <a:pt x="3" y="69"/>
                  </a:cubicBezTo>
                  <a:cubicBezTo>
                    <a:pt x="0" y="67"/>
                    <a:pt x="0" y="64"/>
                    <a:pt x="0" y="61"/>
                  </a:cubicBezTo>
                  <a:cubicBezTo>
                    <a:pt x="0" y="53"/>
                    <a:pt x="3" y="48"/>
                    <a:pt x="8" y="45"/>
                  </a:cubicBezTo>
                  <a:lnTo>
                    <a:pt x="8" y="45"/>
                  </a:lnTo>
                  <a:lnTo>
                    <a:pt x="80" y="6"/>
                  </a:lnTo>
                  <a:lnTo>
                    <a:pt x="80" y="6"/>
                  </a:lnTo>
                  <a:cubicBezTo>
                    <a:pt x="88" y="0"/>
                    <a:pt x="98" y="3"/>
                    <a:pt x="103" y="11"/>
                  </a:cubicBezTo>
                  <a:cubicBezTo>
                    <a:pt x="106" y="14"/>
                    <a:pt x="106" y="16"/>
                    <a:pt x="106" y="19"/>
                  </a:cubicBezTo>
                  <a:cubicBezTo>
                    <a:pt x="106" y="27"/>
                    <a:pt x="103" y="32"/>
                    <a:pt x="95" y="35"/>
                  </a:cubicBezTo>
                  <a:lnTo>
                    <a:pt x="95" y="35"/>
                  </a:lnTo>
                  <a:lnTo>
                    <a:pt x="27" y="74"/>
                  </a:lnTo>
                  <a:lnTo>
                    <a:pt x="27" y="74"/>
                  </a:lnTo>
                  <a:cubicBezTo>
                    <a:pt x="24" y="77"/>
                    <a:pt x="21" y="77"/>
                    <a:pt x="19" y="7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6" name="Freeform 137">
              <a:extLst>
                <a:ext uri="{FF2B5EF4-FFF2-40B4-BE49-F238E27FC236}">
                  <a16:creationId xmlns:a16="http://schemas.microsoft.com/office/drawing/2014/main" id="{834285FE-2F57-4252-ABA9-C481A9A704E2}"/>
                </a:ext>
              </a:extLst>
            </p:cNvPr>
            <p:cNvSpPr>
              <a:spLocks noChangeArrowheads="1"/>
            </p:cNvSpPr>
            <p:nvPr/>
          </p:nvSpPr>
          <p:spPr bwMode="auto">
            <a:xfrm>
              <a:off x="755650" y="368300"/>
              <a:ext cx="14288" cy="26988"/>
            </a:xfrm>
            <a:custGeom>
              <a:avLst/>
              <a:gdLst>
                <a:gd name="T0" fmla="*/ 0 w 41"/>
                <a:gd name="T1" fmla="*/ 72 h 73"/>
                <a:gd name="T2" fmla="*/ 0 w 41"/>
                <a:gd name="T3" fmla="*/ 72 h 73"/>
                <a:gd name="T4" fmla="*/ 0 w 41"/>
                <a:gd name="T5" fmla="*/ 72 h 73"/>
                <a:gd name="T6" fmla="*/ 40 w 41"/>
                <a:gd name="T7" fmla="*/ 0 h 73"/>
                <a:gd name="T8" fmla="*/ 0 w 41"/>
                <a:gd name="T9" fmla="*/ 72 h 73"/>
              </a:gdLst>
              <a:ahLst/>
              <a:cxnLst>
                <a:cxn ang="0">
                  <a:pos x="T0" y="T1"/>
                </a:cxn>
                <a:cxn ang="0">
                  <a:pos x="T2" y="T3"/>
                </a:cxn>
                <a:cxn ang="0">
                  <a:pos x="T4" y="T5"/>
                </a:cxn>
                <a:cxn ang="0">
                  <a:pos x="T6" y="T7"/>
                </a:cxn>
                <a:cxn ang="0">
                  <a:pos x="T8" y="T9"/>
                </a:cxn>
              </a:cxnLst>
              <a:rect l="0" t="0" r="r" b="b"/>
              <a:pathLst>
                <a:path w="41" h="73">
                  <a:moveTo>
                    <a:pt x="0" y="72"/>
                  </a:moveTo>
                  <a:lnTo>
                    <a:pt x="0" y="72"/>
                  </a:lnTo>
                  <a:lnTo>
                    <a:pt x="0" y="72"/>
                  </a:lnTo>
                  <a:lnTo>
                    <a:pt x="40" y="0"/>
                  </a:lnTo>
                  <a:lnTo>
                    <a:pt x="0" y="7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7" name="Freeform 138">
              <a:extLst>
                <a:ext uri="{FF2B5EF4-FFF2-40B4-BE49-F238E27FC236}">
                  <a16:creationId xmlns:a16="http://schemas.microsoft.com/office/drawing/2014/main" id="{3880645F-1B3F-4429-8994-7435D0119E4B}"/>
                </a:ext>
              </a:extLst>
            </p:cNvPr>
            <p:cNvSpPr>
              <a:spLocks noChangeArrowheads="1"/>
            </p:cNvSpPr>
            <p:nvPr/>
          </p:nvSpPr>
          <p:spPr bwMode="auto">
            <a:xfrm>
              <a:off x="749300" y="361950"/>
              <a:ext cx="28575" cy="38100"/>
            </a:xfrm>
            <a:custGeom>
              <a:avLst/>
              <a:gdLst>
                <a:gd name="T0" fmla="*/ 19 w 79"/>
                <a:gd name="T1" fmla="*/ 107 h 108"/>
                <a:gd name="T2" fmla="*/ 19 w 79"/>
                <a:gd name="T3" fmla="*/ 107 h 108"/>
                <a:gd name="T4" fmla="*/ 19 w 79"/>
                <a:gd name="T5" fmla="*/ 107 h 108"/>
                <a:gd name="T6" fmla="*/ 19 w 79"/>
                <a:gd name="T7" fmla="*/ 107 h 108"/>
                <a:gd name="T8" fmla="*/ 8 w 79"/>
                <a:gd name="T9" fmla="*/ 107 h 108"/>
                <a:gd name="T10" fmla="*/ 0 w 79"/>
                <a:gd name="T11" fmla="*/ 91 h 108"/>
                <a:gd name="T12" fmla="*/ 3 w 79"/>
                <a:gd name="T13" fmla="*/ 80 h 108"/>
                <a:gd name="T14" fmla="*/ 3 w 79"/>
                <a:gd name="T15" fmla="*/ 80 h 108"/>
                <a:gd name="T16" fmla="*/ 42 w 79"/>
                <a:gd name="T17" fmla="*/ 11 h 108"/>
                <a:gd name="T18" fmla="*/ 42 w 79"/>
                <a:gd name="T19" fmla="*/ 11 h 108"/>
                <a:gd name="T20" fmla="*/ 67 w 79"/>
                <a:gd name="T21" fmla="*/ 3 h 108"/>
                <a:gd name="T22" fmla="*/ 78 w 79"/>
                <a:gd name="T23" fmla="*/ 19 h 108"/>
                <a:gd name="T24" fmla="*/ 75 w 79"/>
                <a:gd name="T25" fmla="*/ 29 h 108"/>
                <a:gd name="T26" fmla="*/ 75 w 79"/>
                <a:gd name="T27" fmla="*/ 29 h 108"/>
                <a:gd name="T28" fmla="*/ 32 w 79"/>
                <a:gd name="T29" fmla="*/ 99 h 108"/>
                <a:gd name="T30" fmla="*/ 32 w 79"/>
                <a:gd name="T31" fmla="*/ 99 h 108"/>
                <a:gd name="T32" fmla="*/ 19 w 79"/>
                <a:gd name="T33" fmla="*/ 10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 h="108">
                  <a:moveTo>
                    <a:pt x="19" y="107"/>
                  </a:moveTo>
                  <a:lnTo>
                    <a:pt x="19" y="107"/>
                  </a:lnTo>
                  <a:lnTo>
                    <a:pt x="19" y="107"/>
                  </a:lnTo>
                  <a:lnTo>
                    <a:pt x="19" y="107"/>
                  </a:lnTo>
                  <a:cubicBezTo>
                    <a:pt x="16" y="107"/>
                    <a:pt x="11" y="107"/>
                    <a:pt x="8" y="107"/>
                  </a:cubicBezTo>
                  <a:cubicBezTo>
                    <a:pt x="3" y="102"/>
                    <a:pt x="0" y="96"/>
                    <a:pt x="0" y="91"/>
                  </a:cubicBezTo>
                  <a:cubicBezTo>
                    <a:pt x="0" y="88"/>
                    <a:pt x="0" y="83"/>
                    <a:pt x="3" y="80"/>
                  </a:cubicBezTo>
                  <a:lnTo>
                    <a:pt x="3" y="80"/>
                  </a:lnTo>
                  <a:lnTo>
                    <a:pt x="42" y="11"/>
                  </a:lnTo>
                  <a:lnTo>
                    <a:pt x="42" y="11"/>
                  </a:lnTo>
                  <a:cubicBezTo>
                    <a:pt x="49" y="3"/>
                    <a:pt x="59" y="0"/>
                    <a:pt x="67" y="3"/>
                  </a:cubicBezTo>
                  <a:cubicBezTo>
                    <a:pt x="72" y="8"/>
                    <a:pt x="78" y="13"/>
                    <a:pt x="78" y="19"/>
                  </a:cubicBezTo>
                  <a:cubicBezTo>
                    <a:pt x="78" y="21"/>
                    <a:pt x="75" y="27"/>
                    <a:pt x="75" y="29"/>
                  </a:cubicBezTo>
                  <a:lnTo>
                    <a:pt x="75" y="29"/>
                  </a:lnTo>
                  <a:lnTo>
                    <a:pt x="32" y="99"/>
                  </a:lnTo>
                  <a:lnTo>
                    <a:pt x="32" y="99"/>
                  </a:lnTo>
                  <a:cubicBezTo>
                    <a:pt x="29" y="104"/>
                    <a:pt x="24" y="107"/>
                    <a:pt x="19" y="10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8" name="Freeform 139">
              <a:extLst>
                <a:ext uri="{FF2B5EF4-FFF2-40B4-BE49-F238E27FC236}">
                  <a16:creationId xmlns:a16="http://schemas.microsoft.com/office/drawing/2014/main" id="{5B2D1FEF-DAF0-483E-BB0D-E28680ECFE42}"/>
                </a:ext>
              </a:extLst>
            </p:cNvPr>
            <p:cNvSpPr>
              <a:spLocks noChangeArrowheads="1"/>
            </p:cNvSpPr>
            <p:nvPr/>
          </p:nvSpPr>
          <p:spPr bwMode="auto">
            <a:xfrm>
              <a:off x="682625" y="341313"/>
              <a:ext cx="1588" cy="47625"/>
            </a:xfrm>
            <a:custGeom>
              <a:avLst/>
              <a:gdLst>
                <a:gd name="T0" fmla="*/ 0 w 1"/>
                <a:gd name="T1" fmla="*/ 133 h 134"/>
                <a:gd name="T2" fmla="*/ 0 w 1"/>
                <a:gd name="T3" fmla="*/ 133 h 134"/>
                <a:gd name="T4" fmla="*/ 0 w 1"/>
                <a:gd name="T5" fmla="*/ 133 h 134"/>
                <a:gd name="T6" fmla="*/ 0 w 1"/>
                <a:gd name="T7" fmla="*/ 0 h 134"/>
                <a:gd name="T8" fmla="*/ 0 w 1"/>
                <a:gd name="T9" fmla="*/ 133 h 134"/>
              </a:gdLst>
              <a:ahLst/>
              <a:cxnLst>
                <a:cxn ang="0">
                  <a:pos x="T0" y="T1"/>
                </a:cxn>
                <a:cxn ang="0">
                  <a:pos x="T2" y="T3"/>
                </a:cxn>
                <a:cxn ang="0">
                  <a:pos x="T4" y="T5"/>
                </a:cxn>
                <a:cxn ang="0">
                  <a:pos x="T6" y="T7"/>
                </a:cxn>
                <a:cxn ang="0">
                  <a:pos x="T8" y="T9"/>
                </a:cxn>
              </a:cxnLst>
              <a:rect l="0" t="0" r="r" b="b"/>
              <a:pathLst>
                <a:path w="1" h="134">
                  <a:moveTo>
                    <a:pt x="0" y="133"/>
                  </a:moveTo>
                  <a:lnTo>
                    <a:pt x="0" y="133"/>
                  </a:lnTo>
                  <a:lnTo>
                    <a:pt x="0" y="133"/>
                  </a:lnTo>
                  <a:lnTo>
                    <a:pt x="0" y="0"/>
                  </a:lnTo>
                  <a:lnTo>
                    <a:pt x="0" y="13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9" name="Freeform 140">
              <a:extLst>
                <a:ext uri="{FF2B5EF4-FFF2-40B4-BE49-F238E27FC236}">
                  <a16:creationId xmlns:a16="http://schemas.microsoft.com/office/drawing/2014/main" id="{8B151EA7-0285-452E-8A4A-0A1D474DCEF9}"/>
                </a:ext>
              </a:extLst>
            </p:cNvPr>
            <p:cNvSpPr>
              <a:spLocks noChangeArrowheads="1"/>
            </p:cNvSpPr>
            <p:nvPr/>
          </p:nvSpPr>
          <p:spPr bwMode="auto">
            <a:xfrm>
              <a:off x="676275" y="336550"/>
              <a:ext cx="12700" cy="60325"/>
            </a:xfrm>
            <a:custGeom>
              <a:avLst/>
              <a:gdLst>
                <a:gd name="T0" fmla="*/ 16 w 35"/>
                <a:gd name="T1" fmla="*/ 167 h 168"/>
                <a:gd name="T2" fmla="*/ 16 w 35"/>
                <a:gd name="T3" fmla="*/ 167 h 168"/>
                <a:gd name="T4" fmla="*/ 16 w 35"/>
                <a:gd name="T5" fmla="*/ 167 h 168"/>
                <a:gd name="T6" fmla="*/ 16 w 35"/>
                <a:gd name="T7" fmla="*/ 167 h 168"/>
                <a:gd name="T8" fmla="*/ 0 w 35"/>
                <a:gd name="T9" fmla="*/ 149 h 168"/>
                <a:gd name="T10" fmla="*/ 0 w 35"/>
                <a:gd name="T11" fmla="*/ 149 h 168"/>
                <a:gd name="T12" fmla="*/ 0 w 35"/>
                <a:gd name="T13" fmla="*/ 16 h 168"/>
                <a:gd name="T14" fmla="*/ 0 w 35"/>
                <a:gd name="T15" fmla="*/ 16 h 168"/>
                <a:gd name="T16" fmla="*/ 16 w 35"/>
                <a:gd name="T17" fmla="*/ 0 h 168"/>
                <a:gd name="T18" fmla="*/ 34 w 35"/>
                <a:gd name="T19" fmla="*/ 16 h 168"/>
                <a:gd name="T20" fmla="*/ 34 w 35"/>
                <a:gd name="T21" fmla="*/ 16 h 168"/>
                <a:gd name="T22" fmla="*/ 34 w 35"/>
                <a:gd name="T23" fmla="*/ 149 h 168"/>
                <a:gd name="T24" fmla="*/ 34 w 35"/>
                <a:gd name="T25" fmla="*/ 149 h 168"/>
                <a:gd name="T26" fmla="*/ 16 w 35"/>
                <a:gd name="T27" fmla="*/ 16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168">
                  <a:moveTo>
                    <a:pt x="16" y="167"/>
                  </a:moveTo>
                  <a:lnTo>
                    <a:pt x="16" y="167"/>
                  </a:lnTo>
                  <a:lnTo>
                    <a:pt x="16" y="167"/>
                  </a:lnTo>
                  <a:lnTo>
                    <a:pt x="16" y="167"/>
                  </a:lnTo>
                  <a:cubicBezTo>
                    <a:pt x="8" y="167"/>
                    <a:pt x="0" y="159"/>
                    <a:pt x="0" y="149"/>
                  </a:cubicBezTo>
                  <a:lnTo>
                    <a:pt x="0" y="149"/>
                  </a:lnTo>
                  <a:lnTo>
                    <a:pt x="0" y="16"/>
                  </a:lnTo>
                  <a:lnTo>
                    <a:pt x="0" y="16"/>
                  </a:lnTo>
                  <a:cubicBezTo>
                    <a:pt x="0" y="5"/>
                    <a:pt x="8" y="0"/>
                    <a:pt x="16" y="0"/>
                  </a:cubicBezTo>
                  <a:cubicBezTo>
                    <a:pt x="26" y="0"/>
                    <a:pt x="34" y="5"/>
                    <a:pt x="34" y="16"/>
                  </a:cubicBezTo>
                  <a:lnTo>
                    <a:pt x="34" y="16"/>
                  </a:lnTo>
                  <a:lnTo>
                    <a:pt x="34" y="149"/>
                  </a:lnTo>
                  <a:lnTo>
                    <a:pt x="34" y="149"/>
                  </a:lnTo>
                  <a:cubicBezTo>
                    <a:pt x="34" y="159"/>
                    <a:pt x="26" y="167"/>
                    <a:pt x="16" y="1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0" name="Freeform 141">
              <a:extLst>
                <a:ext uri="{FF2B5EF4-FFF2-40B4-BE49-F238E27FC236}">
                  <a16:creationId xmlns:a16="http://schemas.microsoft.com/office/drawing/2014/main" id="{27158D70-3251-499D-954B-62BD24FA521E}"/>
                </a:ext>
              </a:extLst>
            </p:cNvPr>
            <p:cNvSpPr>
              <a:spLocks noChangeArrowheads="1"/>
            </p:cNvSpPr>
            <p:nvPr/>
          </p:nvSpPr>
          <p:spPr bwMode="auto">
            <a:xfrm>
              <a:off x="496888" y="514350"/>
              <a:ext cx="60325" cy="12700"/>
            </a:xfrm>
            <a:custGeom>
              <a:avLst/>
              <a:gdLst>
                <a:gd name="T0" fmla="*/ 148 w 169"/>
                <a:gd name="T1" fmla="*/ 35 h 36"/>
                <a:gd name="T2" fmla="*/ 148 w 169"/>
                <a:gd name="T3" fmla="*/ 35 h 36"/>
                <a:gd name="T4" fmla="*/ 148 w 169"/>
                <a:gd name="T5" fmla="*/ 35 h 36"/>
                <a:gd name="T6" fmla="*/ 16 w 169"/>
                <a:gd name="T7" fmla="*/ 35 h 36"/>
                <a:gd name="T8" fmla="*/ 16 w 169"/>
                <a:gd name="T9" fmla="*/ 35 h 36"/>
                <a:gd name="T10" fmla="*/ 0 w 169"/>
                <a:gd name="T11" fmla="*/ 16 h 36"/>
                <a:gd name="T12" fmla="*/ 16 w 169"/>
                <a:gd name="T13" fmla="*/ 0 h 36"/>
                <a:gd name="T14" fmla="*/ 16 w 169"/>
                <a:gd name="T15" fmla="*/ 0 h 36"/>
                <a:gd name="T16" fmla="*/ 148 w 169"/>
                <a:gd name="T17" fmla="*/ 0 h 36"/>
                <a:gd name="T18" fmla="*/ 148 w 169"/>
                <a:gd name="T19" fmla="*/ 0 h 36"/>
                <a:gd name="T20" fmla="*/ 168 w 169"/>
                <a:gd name="T21" fmla="*/ 16 h 36"/>
                <a:gd name="T22" fmla="*/ 148 w 169"/>
                <a:gd name="T23"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 h="36">
                  <a:moveTo>
                    <a:pt x="148" y="35"/>
                  </a:moveTo>
                  <a:lnTo>
                    <a:pt x="148" y="35"/>
                  </a:lnTo>
                  <a:lnTo>
                    <a:pt x="148" y="35"/>
                  </a:lnTo>
                  <a:lnTo>
                    <a:pt x="16" y="35"/>
                  </a:lnTo>
                  <a:lnTo>
                    <a:pt x="16" y="35"/>
                  </a:lnTo>
                  <a:cubicBezTo>
                    <a:pt x="5" y="35"/>
                    <a:pt x="0" y="27"/>
                    <a:pt x="0" y="16"/>
                  </a:cubicBezTo>
                  <a:cubicBezTo>
                    <a:pt x="0" y="8"/>
                    <a:pt x="5" y="0"/>
                    <a:pt x="16" y="0"/>
                  </a:cubicBezTo>
                  <a:lnTo>
                    <a:pt x="16" y="0"/>
                  </a:lnTo>
                  <a:lnTo>
                    <a:pt x="148" y="0"/>
                  </a:lnTo>
                  <a:lnTo>
                    <a:pt x="148" y="0"/>
                  </a:lnTo>
                  <a:cubicBezTo>
                    <a:pt x="159" y="0"/>
                    <a:pt x="168" y="8"/>
                    <a:pt x="168" y="16"/>
                  </a:cubicBezTo>
                  <a:cubicBezTo>
                    <a:pt x="168" y="27"/>
                    <a:pt x="159" y="35"/>
                    <a:pt x="148" y="3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1" name="Freeform 142">
              <a:extLst>
                <a:ext uri="{FF2B5EF4-FFF2-40B4-BE49-F238E27FC236}">
                  <a16:creationId xmlns:a16="http://schemas.microsoft.com/office/drawing/2014/main" id="{D7B8DDA8-B960-4A58-BAC5-C03C78C6D0E6}"/>
                </a:ext>
              </a:extLst>
            </p:cNvPr>
            <p:cNvSpPr>
              <a:spLocks noChangeArrowheads="1"/>
            </p:cNvSpPr>
            <p:nvPr/>
          </p:nvSpPr>
          <p:spPr bwMode="auto">
            <a:xfrm>
              <a:off x="682625" y="652463"/>
              <a:ext cx="1588" cy="47625"/>
            </a:xfrm>
            <a:custGeom>
              <a:avLst/>
              <a:gdLst>
                <a:gd name="T0" fmla="*/ 0 w 1"/>
                <a:gd name="T1" fmla="*/ 132 h 133"/>
                <a:gd name="T2" fmla="*/ 0 w 1"/>
                <a:gd name="T3" fmla="*/ 132 h 133"/>
                <a:gd name="T4" fmla="*/ 0 w 1"/>
                <a:gd name="T5" fmla="*/ 132 h 133"/>
                <a:gd name="T6" fmla="*/ 0 w 1"/>
                <a:gd name="T7" fmla="*/ 0 h 133"/>
                <a:gd name="T8" fmla="*/ 0 w 1"/>
                <a:gd name="T9" fmla="*/ 132 h 133"/>
              </a:gdLst>
              <a:ahLst/>
              <a:cxnLst>
                <a:cxn ang="0">
                  <a:pos x="T0" y="T1"/>
                </a:cxn>
                <a:cxn ang="0">
                  <a:pos x="T2" y="T3"/>
                </a:cxn>
                <a:cxn ang="0">
                  <a:pos x="T4" y="T5"/>
                </a:cxn>
                <a:cxn ang="0">
                  <a:pos x="T6" y="T7"/>
                </a:cxn>
                <a:cxn ang="0">
                  <a:pos x="T8" y="T9"/>
                </a:cxn>
              </a:cxnLst>
              <a:rect l="0" t="0" r="r" b="b"/>
              <a:pathLst>
                <a:path w="1" h="133">
                  <a:moveTo>
                    <a:pt x="0" y="132"/>
                  </a:moveTo>
                  <a:lnTo>
                    <a:pt x="0" y="132"/>
                  </a:lnTo>
                  <a:lnTo>
                    <a:pt x="0" y="132"/>
                  </a:lnTo>
                  <a:lnTo>
                    <a:pt x="0" y="0"/>
                  </a:lnTo>
                  <a:lnTo>
                    <a:pt x="0" y="1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2" name="Freeform 143">
              <a:extLst>
                <a:ext uri="{FF2B5EF4-FFF2-40B4-BE49-F238E27FC236}">
                  <a16:creationId xmlns:a16="http://schemas.microsoft.com/office/drawing/2014/main" id="{846B2848-B88B-41B0-8C4E-A8E853F129D0}"/>
                </a:ext>
              </a:extLst>
            </p:cNvPr>
            <p:cNvSpPr>
              <a:spLocks noChangeArrowheads="1"/>
            </p:cNvSpPr>
            <p:nvPr/>
          </p:nvSpPr>
          <p:spPr bwMode="auto">
            <a:xfrm>
              <a:off x="676275" y="644525"/>
              <a:ext cx="12700" cy="61913"/>
            </a:xfrm>
            <a:custGeom>
              <a:avLst/>
              <a:gdLst>
                <a:gd name="T0" fmla="*/ 16 w 35"/>
                <a:gd name="T1" fmla="*/ 170 h 171"/>
                <a:gd name="T2" fmla="*/ 16 w 35"/>
                <a:gd name="T3" fmla="*/ 170 h 171"/>
                <a:gd name="T4" fmla="*/ 16 w 35"/>
                <a:gd name="T5" fmla="*/ 170 h 171"/>
                <a:gd name="T6" fmla="*/ 16 w 35"/>
                <a:gd name="T7" fmla="*/ 170 h 171"/>
                <a:gd name="T8" fmla="*/ 0 w 35"/>
                <a:gd name="T9" fmla="*/ 151 h 171"/>
                <a:gd name="T10" fmla="*/ 0 w 35"/>
                <a:gd name="T11" fmla="*/ 151 h 171"/>
                <a:gd name="T12" fmla="*/ 0 w 35"/>
                <a:gd name="T13" fmla="*/ 19 h 171"/>
                <a:gd name="T14" fmla="*/ 0 w 35"/>
                <a:gd name="T15" fmla="*/ 19 h 171"/>
                <a:gd name="T16" fmla="*/ 16 w 35"/>
                <a:gd name="T17" fmla="*/ 0 h 171"/>
                <a:gd name="T18" fmla="*/ 34 w 35"/>
                <a:gd name="T19" fmla="*/ 19 h 171"/>
                <a:gd name="T20" fmla="*/ 34 w 35"/>
                <a:gd name="T21" fmla="*/ 19 h 171"/>
                <a:gd name="T22" fmla="*/ 34 w 35"/>
                <a:gd name="T23" fmla="*/ 151 h 171"/>
                <a:gd name="T24" fmla="*/ 34 w 35"/>
                <a:gd name="T25" fmla="*/ 151 h 171"/>
                <a:gd name="T26" fmla="*/ 16 w 35"/>
                <a:gd name="T27" fmla="*/ 1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171">
                  <a:moveTo>
                    <a:pt x="16" y="170"/>
                  </a:moveTo>
                  <a:lnTo>
                    <a:pt x="16" y="170"/>
                  </a:lnTo>
                  <a:lnTo>
                    <a:pt x="16" y="170"/>
                  </a:lnTo>
                  <a:lnTo>
                    <a:pt x="16" y="170"/>
                  </a:lnTo>
                  <a:cubicBezTo>
                    <a:pt x="8" y="170"/>
                    <a:pt x="0" y="162"/>
                    <a:pt x="0" y="151"/>
                  </a:cubicBezTo>
                  <a:lnTo>
                    <a:pt x="0" y="151"/>
                  </a:lnTo>
                  <a:lnTo>
                    <a:pt x="0" y="19"/>
                  </a:lnTo>
                  <a:lnTo>
                    <a:pt x="0" y="19"/>
                  </a:lnTo>
                  <a:cubicBezTo>
                    <a:pt x="0" y="8"/>
                    <a:pt x="8" y="0"/>
                    <a:pt x="16" y="0"/>
                  </a:cubicBezTo>
                  <a:cubicBezTo>
                    <a:pt x="26" y="0"/>
                    <a:pt x="34" y="8"/>
                    <a:pt x="34" y="19"/>
                  </a:cubicBezTo>
                  <a:lnTo>
                    <a:pt x="34" y="19"/>
                  </a:lnTo>
                  <a:lnTo>
                    <a:pt x="34" y="151"/>
                  </a:lnTo>
                  <a:lnTo>
                    <a:pt x="34" y="151"/>
                  </a:lnTo>
                  <a:cubicBezTo>
                    <a:pt x="34" y="162"/>
                    <a:pt x="26" y="170"/>
                    <a:pt x="16" y="17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3" name="Freeform 144">
              <a:extLst>
                <a:ext uri="{FF2B5EF4-FFF2-40B4-BE49-F238E27FC236}">
                  <a16:creationId xmlns:a16="http://schemas.microsoft.com/office/drawing/2014/main" id="{25314B26-E77E-4AD5-A944-621ED8608BB9}"/>
                </a:ext>
              </a:extLst>
            </p:cNvPr>
            <p:cNvSpPr>
              <a:spLocks noChangeArrowheads="1"/>
            </p:cNvSpPr>
            <p:nvPr/>
          </p:nvSpPr>
          <p:spPr bwMode="auto">
            <a:xfrm>
              <a:off x="806450" y="514350"/>
              <a:ext cx="61913" cy="12700"/>
            </a:xfrm>
            <a:custGeom>
              <a:avLst/>
              <a:gdLst>
                <a:gd name="T0" fmla="*/ 151 w 170"/>
                <a:gd name="T1" fmla="*/ 35 h 36"/>
                <a:gd name="T2" fmla="*/ 151 w 170"/>
                <a:gd name="T3" fmla="*/ 35 h 36"/>
                <a:gd name="T4" fmla="*/ 151 w 170"/>
                <a:gd name="T5" fmla="*/ 35 h 36"/>
                <a:gd name="T6" fmla="*/ 18 w 170"/>
                <a:gd name="T7" fmla="*/ 35 h 36"/>
                <a:gd name="T8" fmla="*/ 18 w 170"/>
                <a:gd name="T9" fmla="*/ 35 h 36"/>
                <a:gd name="T10" fmla="*/ 0 w 170"/>
                <a:gd name="T11" fmla="*/ 16 h 36"/>
                <a:gd name="T12" fmla="*/ 18 w 170"/>
                <a:gd name="T13" fmla="*/ 0 h 36"/>
                <a:gd name="T14" fmla="*/ 18 w 170"/>
                <a:gd name="T15" fmla="*/ 0 h 36"/>
                <a:gd name="T16" fmla="*/ 151 w 170"/>
                <a:gd name="T17" fmla="*/ 0 h 36"/>
                <a:gd name="T18" fmla="*/ 151 w 170"/>
                <a:gd name="T19" fmla="*/ 0 h 36"/>
                <a:gd name="T20" fmla="*/ 169 w 170"/>
                <a:gd name="T21" fmla="*/ 16 h 36"/>
                <a:gd name="T22" fmla="*/ 151 w 170"/>
                <a:gd name="T23"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6">
                  <a:moveTo>
                    <a:pt x="151" y="35"/>
                  </a:moveTo>
                  <a:lnTo>
                    <a:pt x="151" y="35"/>
                  </a:lnTo>
                  <a:lnTo>
                    <a:pt x="151" y="35"/>
                  </a:lnTo>
                  <a:lnTo>
                    <a:pt x="18" y="35"/>
                  </a:lnTo>
                  <a:lnTo>
                    <a:pt x="18" y="35"/>
                  </a:lnTo>
                  <a:cubicBezTo>
                    <a:pt x="8" y="35"/>
                    <a:pt x="0" y="27"/>
                    <a:pt x="0" y="16"/>
                  </a:cubicBezTo>
                  <a:cubicBezTo>
                    <a:pt x="0" y="8"/>
                    <a:pt x="8" y="0"/>
                    <a:pt x="18" y="0"/>
                  </a:cubicBezTo>
                  <a:lnTo>
                    <a:pt x="18" y="0"/>
                  </a:lnTo>
                  <a:lnTo>
                    <a:pt x="151" y="0"/>
                  </a:lnTo>
                  <a:lnTo>
                    <a:pt x="151" y="0"/>
                  </a:lnTo>
                  <a:cubicBezTo>
                    <a:pt x="161" y="0"/>
                    <a:pt x="169" y="8"/>
                    <a:pt x="169" y="16"/>
                  </a:cubicBezTo>
                  <a:cubicBezTo>
                    <a:pt x="169" y="27"/>
                    <a:pt x="161" y="35"/>
                    <a:pt x="151" y="3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4" name="Freeform 145">
              <a:extLst>
                <a:ext uri="{FF2B5EF4-FFF2-40B4-BE49-F238E27FC236}">
                  <a16:creationId xmlns:a16="http://schemas.microsoft.com/office/drawing/2014/main" id="{5A8C2D99-D23C-41E2-BAEE-6A8641276FE6}"/>
                </a:ext>
              </a:extLst>
            </p:cNvPr>
            <p:cNvSpPr>
              <a:spLocks noChangeArrowheads="1"/>
            </p:cNvSpPr>
            <p:nvPr/>
          </p:nvSpPr>
          <p:spPr bwMode="auto">
            <a:xfrm>
              <a:off x="682625" y="420688"/>
              <a:ext cx="1588" cy="100012"/>
            </a:xfrm>
            <a:custGeom>
              <a:avLst/>
              <a:gdLst>
                <a:gd name="T0" fmla="*/ 0 w 1"/>
                <a:gd name="T1" fmla="*/ 0 h 278"/>
                <a:gd name="T2" fmla="*/ 0 w 1"/>
                <a:gd name="T3" fmla="*/ 0 h 278"/>
                <a:gd name="T4" fmla="*/ 0 w 1"/>
                <a:gd name="T5" fmla="*/ 0 h 278"/>
                <a:gd name="T6" fmla="*/ 0 w 1"/>
                <a:gd name="T7" fmla="*/ 277 h 278"/>
                <a:gd name="T8" fmla="*/ 0 w 1"/>
                <a:gd name="T9" fmla="*/ 0 h 278"/>
              </a:gdLst>
              <a:ahLst/>
              <a:cxnLst>
                <a:cxn ang="0">
                  <a:pos x="T0" y="T1"/>
                </a:cxn>
                <a:cxn ang="0">
                  <a:pos x="T2" y="T3"/>
                </a:cxn>
                <a:cxn ang="0">
                  <a:pos x="T4" y="T5"/>
                </a:cxn>
                <a:cxn ang="0">
                  <a:pos x="T6" y="T7"/>
                </a:cxn>
                <a:cxn ang="0">
                  <a:pos x="T8" y="T9"/>
                </a:cxn>
              </a:cxnLst>
              <a:rect l="0" t="0" r="r" b="b"/>
              <a:pathLst>
                <a:path w="1" h="278">
                  <a:moveTo>
                    <a:pt x="0" y="0"/>
                  </a:moveTo>
                  <a:lnTo>
                    <a:pt x="0" y="0"/>
                  </a:lnTo>
                  <a:lnTo>
                    <a:pt x="0" y="0"/>
                  </a:lnTo>
                  <a:lnTo>
                    <a:pt x="0" y="277"/>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5" name="Freeform 146">
              <a:extLst>
                <a:ext uri="{FF2B5EF4-FFF2-40B4-BE49-F238E27FC236}">
                  <a16:creationId xmlns:a16="http://schemas.microsoft.com/office/drawing/2014/main" id="{33EDF575-66E0-413F-BDF5-903A7E39F97B}"/>
                </a:ext>
              </a:extLst>
            </p:cNvPr>
            <p:cNvSpPr>
              <a:spLocks noChangeArrowheads="1"/>
            </p:cNvSpPr>
            <p:nvPr/>
          </p:nvSpPr>
          <p:spPr bwMode="auto">
            <a:xfrm>
              <a:off x="676275" y="420688"/>
              <a:ext cx="12700" cy="100012"/>
            </a:xfrm>
            <a:custGeom>
              <a:avLst/>
              <a:gdLst>
                <a:gd name="T0" fmla="*/ 34 w 35"/>
                <a:gd name="T1" fmla="*/ 277 h 278"/>
                <a:gd name="T2" fmla="*/ 34 w 35"/>
                <a:gd name="T3" fmla="*/ 277 h 278"/>
                <a:gd name="T4" fmla="*/ 34 w 35"/>
                <a:gd name="T5" fmla="*/ 277 h 278"/>
                <a:gd name="T6" fmla="*/ 0 w 35"/>
                <a:gd name="T7" fmla="*/ 277 h 278"/>
                <a:gd name="T8" fmla="*/ 0 w 35"/>
                <a:gd name="T9" fmla="*/ 0 h 278"/>
                <a:gd name="T10" fmla="*/ 34 w 35"/>
                <a:gd name="T11" fmla="*/ 0 h 278"/>
                <a:gd name="T12" fmla="*/ 34 w 35"/>
                <a:gd name="T13" fmla="*/ 277 h 278"/>
              </a:gdLst>
              <a:ahLst/>
              <a:cxnLst>
                <a:cxn ang="0">
                  <a:pos x="T0" y="T1"/>
                </a:cxn>
                <a:cxn ang="0">
                  <a:pos x="T2" y="T3"/>
                </a:cxn>
                <a:cxn ang="0">
                  <a:pos x="T4" y="T5"/>
                </a:cxn>
                <a:cxn ang="0">
                  <a:pos x="T6" y="T7"/>
                </a:cxn>
                <a:cxn ang="0">
                  <a:pos x="T8" y="T9"/>
                </a:cxn>
                <a:cxn ang="0">
                  <a:pos x="T10" y="T11"/>
                </a:cxn>
                <a:cxn ang="0">
                  <a:pos x="T12" y="T13"/>
                </a:cxn>
              </a:cxnLst>
              <a:rect l="0" t="0" r="r" b="b"/>
              <a:pathLst>
                <a:path w="35" h="278">
                  <a:moveTo>
                    <a:pt x="34" y="277"/>
                  </a:moveTo>
                  <a:lnTo>
                    <a:pt x="34" y="277"/>
                  </a:lnTo>
                  <a:lnTo>
                    <a:pt x="34" y="277"/>
                  </a:lnTo>
                  <a:lnTo>
                    <a:pt x="0" y="277"/>
                  </a:lnTo>
                  <a:lnTo>
                    <a:pt x="0" y="0"/>
                  </a:lnTo>
                  <a:lnTo>
                    <a:pt x="34" y="0"/>
                  </a:lnTo>
                  <a:lnTo>
                    <a:pt x="34" y="27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6" name="Freeform 147">
              <a:extLst>
                <a:ext uri="{FF2B5EF4-FFF2-40B4-BE49-F238E27FC236}">
                  <a16:creationId xmlns:a16="http://schemas.microsoft.com/office/drawing/2014/main" id="{2E559652-C254-4568-B518-49E8CF9E4677}"/>
                </a:ext>
              </a:extLst>
            </p:cNvPr>
            <p:cNvSpPr>
              <a:spLocks noChangeArrowheads="1"/>
            </p:cNvSpPr>
            <p:nvPr/>
          </p:nvSpPr>
          <p:spPr bwMode="auto">
            <a:xfrm>
              <a:off x="682625" y="520700"/>
              <a:ext cx="68263" cy="1588"/>
            </a:xfrm>
            <a:custGeom>
              <a:avLst/>
              <a:gdLst>
                <a:gd name="T0" fmla="*/ 0 w 189"/>
                <a:gd name="T1" fmla="*/ 0 h 1"/>
                <a:gd name="T2" fmla="*/ 0 w 189"/>
                <a:gd name="T3" fmla="*/ 0 h 1"/>
                <a:gd name="T4" fmla="*/ 0 w 189"/>
                <a:gd name="T5" fmla="*/ 0 h 1"/>
                <a:gd name="T6" fmla="*/ 188 w 189"/>
                <a:gd name="T7" fmla="*/ 0 h 1"/>
                <a:gd name="T8" fmla="*/ 0 w 189"/>
                <a:gd name="T9" fmla="*/ 0 h 1"/>
              </a:gdLst>
              <a:ahLst/>
              <a:cxnLst>
                <a:cxn ang="0">
                  <a:pos x="T0" y="T1"/>
                </a:cxn>
                <a:cxn ang="0">
                  <a:pos x="T2" y="T3"/>
                </a:cxn>
                <a:cxn ang="0">
                  <a:pos x="T4" y="T5"/>
                </a:cxn>
                <a:cxn ang="0">
                  <a:pos x="T6" y="T7"/>
                </a:cxn>
                <a:cxn ang="0">
                  <a:pos x="T8" y="T9"/>
                </a:cxn>
              </a:cxnLst>
              <a:rect l="0" t="0" r="r" b="b"/>
              <a:pathLst>
                <a:path w="189" h="1">
                  <a:moveTo>
                    <a:pt x="0" y="0"/>
                  </a:moveTo>
                  <a:lnTo>
                    <a:pt x="0" y="0"/>
                  </a:lnTo>
                  <a:lnTo>
                    <a:pt x="0" y="0"/>
                  </a:lnTo>
                  <a:lnTo>
                    <a:pt x="188"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7" name="Freeform 148">
              <a:extLst>
                <a:ext uri="{FF2B5EF4-FFF2-40B4-BE49-F238E27FC236}">
                  <a16:creationId xmlns:a16="http://schemas.microsoft.com/office/drawing/2014/main" id="{01CBB093-9DC9-47DF-ACCF-4CDF0922A32E}"/>
                </a:ext>
              </a:extLst>
            </p:cNvPr>
            <p:cNvSpPr>
              <a:spLocks noChangeArrowheads="1"/>
            </p:cNvSpPr>
            <p:nvPr/>
          </p:nvSpPr>
          <p:spPr bwMode="auto">
            <a:xfrm>
              <a:off x="682625" y="514350"/>
              <a:ext cx="68263" cy="12700"/>
            </a:xfrm>
            <a:custGeom>
              <a:avLst/>
              <a:gdLst>
                <a:gd name="T0" fmla="*/ 188 w 189"/>
                <a:gd name="T1" fmla="*/ 35 h 36"/>
                <a:gd name="T2" fmla="*/ 188 w 189"/>
                <a:gd name="T3" fmla="*/ 35 h 36"/>
                <a:gd name="T4" fmla="*/ 188 w 189"/>
                <a:gd name="T5" fmla="*/ 35 h 36"/>
                <a:gd name="T6" fmla="*/ 0 w 189"/>
                <a:gd name="T7" fmla="*/ 35 h 36"/>
                <a:gd name="T8" fmla="*/ 0 w 189"/>
                <a:gd name="T9" fmla="*/ 0 h 36"/>
                <a:gd name="T10" fmla="*/ 188 w 189"/>
                <a:gd name="T11" fmla="*/ 0 h 36"/>
                <a:gd name="T12" fmla="*/ 188 w 189"/>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189" h="36">
                  <a:moveTo>
                    <a:pt x="188" y="35"/>
                  </a:moveTo>
                  <a:lnTo>
                    <a:pt x="188" y="35"/>
                  </a:lnTo>
                  <a:lnTo>
                    <a:pt x="188" y="35"/>
                  </a:lnTo>
                  <a:lnTo>
                    <a:pt x="0" y="35"/>
                  </a:lnTo>
                  <a:lnTo>
                    <a:pt x="0" y="0"/>
                  </a:lnTo>
                  <a:lnTo>
                    <a:pt x="188" y="0"/>
                  </a:lnTo>
                  <a:lnTo>
                    <a:pt x="188" y="3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8" name="Freeform 149">
              <a:extLst>
                <a:ext uri="{FF2B5EF4-FFF2-40B4-BE49-F238E27FC236}">
                  <a16:creationId xmlns:a16="http://schemas.microsoft.com/office/drawing/2014/main" id="{6EABCA59-403B-4916-BF02-386CF6FC9E8A}"/>
                </a:ext>
              </a:extLst>
            </p:cNvPr>
            <p:cNvSpPr>
              <a:spLocks noChangeArrowheads="1"/>
            </p:cNvSpPr>
            <p:nvPr/>
          </p:nvSpPr>
          <p:spPr bwMode="auto">
            <a:xfrm>
              <a:off x="446088" y="285750"/>
              <a:ext cx="471487" cy="471488"/>
            </a:xfrm>
            <a:custGeom>
              <a:avLst/>
              <a:gdLst>
                <a:gd name="T0" fmla="*/ 654 w 1308"/>
                <a:gd name="T1" fmla="*/ 37 h 1308"/>
                <a:gd name="T2" fmla="*/ 654 w 1308"/>
                <a:gd name="T3" fmla="*/ 37 h 1308"/>
                <a:gd name="T4" fmla="*/ 654 w 1308"/>
                <a:gd name="T5" fmla="*/ 37 h 1308"/>
                <a:gd name="T6" fmla="*/ 654 w 1308"/>
                <a:gd name="T7" fmla="*/ 37 h 1308"/>
                <a:gd name="T8" fmla="*/ 38 w 1308"/>
                <a:gd name="T9" fmla="*/ 653 h 1308"/>
                <a:gd name="T10" fmla="*/ 654 w 1308"/>
                <a:gd name="T11" fmla="*/ 1273 h 1308"/>
                <a:gd name="T12" fmla="*/ 1272 w 1308"/>
                <a:gd name="T13" fmla="*/ 653 h 1308"/>
                <a:gd name="T14" fmla="*/ 654 w 1308"/>
                <a:gd name="T15" fmla="*/ 37 h 1308"/>
                <a:gd name="T16" fmla="*/ 654 w 1308"/>
                <a:gd name="T17" fmla="*/ 1307 h 1308"/>
                <a:gd name="T18" fmla="*/ 654 w 1308"/>
                <a:gd name="T19" fmla="*/ 1307 h 1308"/>
                <a:gd name="T20" fmla="*/ 654 w 1308"/>
                <a:gd name="T21" fmla="*/ 1307 h 1308"/>
                <a:gd name="T22" fmla="*/ 654 w 1308"/>
                <a:gd name="T23" fmla="*/ 1307 h 1308"/>
                <a:gd name="T24" fmla="*/ 0 w 1308"/>
                <a:gd name="T25" fmla="*/ 653 h 1308"/>
                <a:gd name="T26" fmla="*/ 654 w 1308"/>
                <a:gd name="T27" fmla="*/ 0 h 1308"/>
                <a:gd name="T28" fmla="*/ 1307 w 1308"/>
                <a:gd name="T29" fmla="*/ 653 h 1308"/>
                <a:gd name="T30" fmla="*/ 654 w 1308"/>
                <a:gd name="T31" fmla="*/ 1307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08" h="1308">
                  <a:moveTo>
                    <a:pt x="654" y="37"/>
                  </a:moveTo>
                  <a:lnTo>
                    <a:pt x="654" y="37"/>
                  </a:lnTo>
                  <a:lnTo>
                    <a:pt x="654" y="37"/>
                  </a:lnTo>
                  <a:lnTo>
                    <a:pt x="654" y="37"/>
                  </a:lnTo>
                  <a:cubicBezTo>
                    <a:pt x="314" y="37"/>
                    <a:pt x="38" y="314"/>
                    <a:pt x="38" y="653"/>
                  </a:cubicBezTo>
                  <a:cubicBezTo>
                    <a:pt x="38" y="994"/>
                    <a:pt x="314" y="1273"/>
                    <a:pt x="654" y="1273"/>
                  </a:cubicBezTo>
                  <a:cubicBezTo>
                    <a:pt x="994" y="1273"/>
                    <a:pt x="1272" y="994"/>
                    <a:pt x="1272" y="653"/>
                  </a:cubicBezTo>
                  <a:cubicBezTo>
                    <a:pt x="1272" y="314"/>
                    <a:pt x="994" y="37"/>
                    <a:pt x="654" y="37"/>
                  </a:cubicBezTo>
                  <a:close/>
                  <a:moveTo>
                    <a:pt x="654" y="1307"/>
                  </a:moveTo>
                  <a:lnTo>
                    <a:pt x="654" y="1307"/>
                  </a:lnTo>
                  <a:lnTo>
                    <a:pt x="654" y="1307"/>
                  </a:lnTo>
                  <a:lnTo>
                    <a:pt x="654" y="1307"/>
                  </a:lnTo>
                  <a:cubicBezTo>
                    <a:pt x="295" y="1307"/>
                    <a:pt x="0" y="1015"/>
                    <a:pt x="0" y="653"/>
                  </a:cubicBezTo>
                  <a:cubicBezTo>
                    <a:pt x="0" y="295"/>
                    <a:pt x="295" y="0"/>
                    <a:pt x="654" y="0"/>
                  </a:cubicBezTo>
                  <a:cubicBezTo>
                    <a:pt x="1015" y="0"/>
                    <a:pt x="1307" y="295"/>
                    <a:pt x="1307" y="653"/>
                  </a:cubicBezTo>
                  <a:cubicBezTo>
                    <a:pt x="1307" y="1015"/>
                    <a:pt x="1015" y="1307"/>
                    <a:pt x="654" y="130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9" name="Freeform 150">
              <a:extLst>
                <a:ext uri="{FF2B5EF4-FFF2-40B4-BE49-F238E27FC236}">
                  <a16:creationId xmlns:a16="http://schemas.microsoft.com/office/drawing/2014/main" id="{891483F9-E4E6-49F0-AA68-B00C974C0A16}"/>
                </a:ext>
              </a:extLst>
            </p:cNvPr>
            <p:cNvSpPr>
              <a:spLocks noChangeArrowheads="1"/>
            </p:cNvSpPr>
            <p:nvPr/>
          </p:nvSpPr>
          <p:spPr bwMode="auto">
            <a:xfrm>
              <a:off x="473075" y="311150"/>
              <a:ext cx="419100" cy="419100"/>
            </a:xfrm>
            <a:custGeom>
              <a:avLst/>
              <a:gdLst>
                <a:gd name="T0" fmla="*/ 582 w 1164"/>
                <a:gd name="T1" fmla="*/ 37 h 1165"/>
                <a:gd name="T2" fmla="*/ 582 w 1164"/>
                <a:gd name="T3" fmla="*/ 37 h 1165"/>
                <a:gd name="T4" fmla="*/ 582 w 1164"/>
                <a:gd name="T5" fmla="*/ 37 h 1165"/>
                <a:gd name="T6" fmla="*/ 582 w 1164"/>
                <a:gd name="T7" fmla="*/ 37 h 1165"/>
                <a:gd name="T8" fmla="*/ 37 w 1164"/>
                <a:gd name="T9" fmla="*/ 581 h 1165"/>
                <a:gd name="T10" fmla="*/ 582 w 1164"/>
                <a:gd name="T11" fmla="*/ 1128 h 1165"/>
                <a:gd name="T12" fmla="*/ 1129 w 1164"/>
                <a:gd name="T13" fmla="*/ 581 h 1165"/>
                <a:gd name="T14" fmla="*/ 582 w 1164"/>
                <a:gd name="T15" fmla="*/ 37 h 1165"/>
                <a:gd name="T16" fmla="*/ 582 w 1164"/>
                <a:gd name="T17" fmla="*/ 1164 h 1165"/>
                <a:gd name="T18" fmla="*/ 582 w 1164"/>
                <a:gd name="T19" fmla="*/ 1164 h 1165"/>
                <a:gd name="T20" fmla="*/ 582 w 1164"/>
                <a:gd name="T21" fmla="*/ 1164 h 1165"/>
                <a:gd name="T22" fmla="*/ 582 w 1164"/>
                <a:gd name="T23" fmla="*/ 1164 h 1165"/>
                <a:gd name="T24" fmla="*/ 0 w 1164"/>
                <a:gd name="T25" fmla="*/ 581 h 1165"/>
                <a:gd name="T26" fmla="*/ 582 w 1164"/>
                <a:gd name="T27" fmla="*/ 0 h 1165"/>
                <a:gd name="T28" fmla="*/ 1163 w 1164"/>
                <a:gd name="T29" fmla="*/ 581 h 1165"/>
                <a:gd name="T30" fmla="*/ 582 w 1164"/>
                <a:gd name="T31" fmla="*/ 1164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64" h="1165">
                  <a:moveTo>
                    <a:pt x="582" y="37"/>
                  </a:moveTo>
                  <a:lnTo>
                    <a:pt x="582" y="37"/>
                  </a:lnTo>
                  <a:lnTo>
                    <a:pt x="582" y="37"/>
                  </a:lnTo>
                  <a:lnTo>
                    <a:pt x="582" y="37"/>
                  </a:lnTo>
                  <a:cubicBezTo>
                    <a:pt x="282" y="37"/>
                    <a:pt x="37" y="281"/>
                    <a:pt x="37" y="581"/>
                  </a:cubicBezTo>
                  <a:cubicBezTo>
                    <a:pt x="37" y="884"/>
                    <a:pt x="282" y="1128"/>
                    <a:pt x="582" y="1128"/>
                  </a:cubicBezTo>
                  <a:cubicBezTo>
                    <a:pt x="884" y="1128"/>
                    <a:pt x="1129" y="884"/>
                    <a:pt x="1129" y="581"/>
                  </a:cubicBezTo>
                  <a:cubicBezTo>
                    <a:pt x="1129" y="281"/>
                    <a:pt x="884" y="37"/>
                    <a:pt x="582" y="37"/>
                  </a:cubicBezTo>
                  <a:close/>
                  <a:moveTo>
                    <a:pt x="582" y="1164"/>
                  </a:moveTo>
                  <a:lnTo>
                    <a:pt x="582" y="1164"/>
                  </a:lnTo>
                  <a:lnTo>
                    <a:pt x="582" y="1164"/>
                  </a:lnTo>
                  <a:lnTo>
                    <a:pt x="582" y="1164"/>
                  </a:lnTo>
                  <a:cubicBezTo>
                    <a:pt x="263" y="1164"/>
                    <a:pt x="0" y="903"/>
                    <a:pt x="0" y="581"/>
                  </a:cubicBezTo>
                  <a:cubicBezTo>
                    <a:pt x="0" y="263"/>
                    <a:pt x="263" y="0"/>
                    <a:pt x="582" y="0"/>
                  </a:cubicBezTo>
                  <a:cubicBezTo>
                    <a:pt x="903" y="0"/>
                    <a:pt x="1163" y="263"/>
                    <a:pt x="1163" y="581"/>
                  </a:cubicBezTo>
                  <a:cubicBezTo>
                    <a:pt x="1163" y="903"/>
                    <a:pt x="903" y="1164"/>
                    <a:pt x="582" y="11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spTree>
    <p:extLst>
      <p:ext uri="{BB962C8B-B14F-4D97-AF65-F5344CB8AC3E}">
        <p14:creationId xmlns:p14="http://schemas.microsoft.com/office/powerpoint/2010/main" val="3357050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4"/>
          <p:cNvSpPr>
            <a:spLocks noGrp="1"/>
          </p:cNvSpPr>
          <p:nvPr>
            <p:ph sz="half" idx="1"/>
          </p:nvPr>
        </p:nvSpPr>
        <p:spPr>
          <a:xfrm>
            <a:off x="1878489" y="4267056"/>
            <a:ext cx="6433888" cy="1978909"/>
          </a:xfrm>
        </p:spPr>
        <p:txBody>
          <a:bodyPr>
            <a:normAutofit/>
          </a:bodyPr>
          <a:lstStyle/>
          <a:p>
            <a:pPr marL="53915" lvl="1" indent="0" defTabSz="908706" eaLnBrk="0" hangingPunct="0">
              <a:spcBef>
                <a:spcPct val="0"/>
              </a:spcBef>
              <a:buClr>
                <a:srgbClr val="000000"/>
              </a:buClr>
              <a:buNone/>
            </a:pPr>
            <a:endParaRPr lang="en-US" sz="1400" b="1" dirty="0">
              <a:solidFill>
                <a:srgbClr val="002776"/>
              </a:solidFill>
              <a:latin typeface="+mj-lt"/>
              <a:cs typeface="Calibri" pitchFamily="34" charset="0"/>
            </a:endParaRPr>
          </a:p>
          <a:p>
            <a:pPr marL="0" indent="0">
              <a:lnSpc>
                <a:spcPct val="75000"/>
              </a:lnSpc>
              <a:buNone/>
            </a:pPr>
            <a:endParaRPr lang="en-US" altLang="en-US" sz="1900" dirty="0">
              <a:latin typeface="+mj-lt"/>
              <a:cs typeface="Calibri" pitchFamily="34" charset="0"/>
            </a:endParaRPr>
          </a:p>
        </p:txBody>
      </p:sp>
      <p:sp>
        <p:nvSpPr>
          <p:cNvPr id="11" name="Line 47"/>
          <p:cNvSpPr>
            <a:spLocks noChangeShapeType="1"/>
          </p:cNvSpPr>
          <p:nvPr/>
        </p:nvSpPr>
        <p:spPr bwMode="invGray">
          <a:xfrm>
            <a:off x="2123967" y="1419101"/>
            <a:ext cx="7778928" cy="0"/>
          </a:xfrm>
          <a:prstGeom prst="line">
            <a:avLst/>
          </a:prstGeom>
          <a:noFill/>
          <a:ln w="9525">
            <a:solidFill>
              <a:schemeClr val="tx2"/>
            </a:solidFill>
            <a:round/>
            <a:headEnd/>
            <a:tailEnd/>
          </a:ln>
          <a:effectLst/>
        </p:spPr>
        <p:txBody>
          <a:bodyPr wrap="none" lIns="91000" tIns="45498" rIns="91000" bIns="45498" anchor="ctr"/>
          <a:lstStyle/>
          <a:p>
            <a:pPr>
              <a:lnSpc>
                <a:spcPct val="106000"/>
              </a:lnSpc>
              <a:buFont typeface="Wingdings 2" pitchFamily="18" charset="2"/>
              <a:buNone/>
              <a:defRPr/>
            </a:pPr>
            <a:endParaRPr lang="en-US" sz="1800" dirty="0">
              <a:latin typeface="+mj-lt"/>
              <a:cs typeface="+mn-cs"/>
            </a:endParaRPr>
          </a:p>
        </p:txBody>
      </p:sp>
      <p:sp>
        <p:nvSpPr>
          <p:cNvPr id="12" name="Rectangle 2"/>
          <p:cNvSpPr txBox="1">
            <a:spLocks noChangeArrowheads="1"/>
          </p:cNvSpPr>
          <p:nvPr/>
        </p:nvSpPr>
        <p:spPr>
          <a:xfrm>
            <a:off x="2074437" y="961901"/>
            <a:ext cx="7620000" cy="914400"/>
          </a:xfrm>
          <a:prstGeom prst="rect">
            <a:avLst/>
          </a:prstGeom>
        </p:spPr>
        <p:txBody>
          <a:bodyPr vert="horz" lIns="91440" tIns="45720" rIns="91440" bIns="45720" rtlCol="0" anchor="t" anchorCtr="0">
            <a:normAutofit/>
          </a:bodyPr>
          <a:lstStyle/>
          <a:p>
            <a:pPr lvl="0">
              <a:spcBef>
                <a:spcPct val="0"/>
              </a:spcBef>
            </a:pPr>
            <a:r>
              <a:rPr lang="en-US" altLang="en-US" sz="2400" b="1" dirty="0">
                <a:solidFill>
                  <a:schemeClr val="tx2"/>
                </a:solidFill>
                <a:latin typeface="+mj-lt"/>
                <a:cs typeface="Calibri" pitchFamily="34" charset="0"/>
              </a:rPr>
              <a:t>Today’s Presenter</a:t>
            </a:r>
            <a:endParaRPr kumimoji="0" lang="en-US" altLang="en-US" sz="2400" b="1" i="0" strike="noStrike" kern="1200" cap="none" spc="0" normalizeH="0" baseline="0" noProof="0" dirty="0">
              <a:ln>
                <a:noFill/>
              </a:ln>
              <a:solidFill>
                <a:schemeClr val="tx2"/>
              </a:solidFill>
              <a:effectLst/>
              <a:uLnTx/>
              <a:uFillTx/>
              <a:latin typeface="+mj-lt"/>
              <a:ea typeface="+mj-ea"/>
              <a:cs typeface="Calibri" pitchFamily="34" charset="0"/>
            </a:endParaRPr>
          </a:p>
        </p:txBody>
      </p:sp>
      <p:sp>
        <p:nvSpPr>
          <p:cNvPr id="10" name="Content Placeholder 14"/>
          <p:cNvSpPr>
            <a:spLocks noGrp="1"/>
          </p:cNvSpPr>
          <p:nvPr>
            <p:ph sz="half" idx="1"/>
          </p:nvPr>
        </p:nvSpPr>
        <p:spPr>
          <a:xfrm>
            <a:off x="4327929" y="1876302"/>
            <a:ext cx="5475931" cy="3164981"/>
          </a:xfrm>
        </p:spPr>
        <p:txBody>
          <a:bodyPr>
            <a:normAutofit fontScale="40000" lnSpcReduction="20000"/>
          </a:bodyPr>
          <a:lstStyle/>
          <a:p>
            <a:pPr marL="0" lvl="1" indent="0" defTabSz="908706" eaLnBrk="0" hangingPunct="0">
              <a:spcBef>
                <a:spcPts val="600"/>
              </a:spcBef>
              <a:buClr>
                <a:schemeClr val="tx2">
                  <a:lumMod val="75000"/>
                </a:schemeClr>
              </a:buClr>
              <a:buNone/>
            </a:pPr>
            <a:r>
              <a:rPr lang="en-US" sz="5600" b="1" dirty="0">
                <a:solidFill>
                  <a:schemeClr val="accent1"/>
                </a:solidFill>
                <a:latin typeface="+mj-lt"/>
                <a:cs typeface="Calibri" pitchFamily="34" charset="0"/>
              </a:rPr>
              <a:t>Sherry Nardi</a:t>
            </a:r>
          </a:p>
          <a:p>
            <a:pPr marL="0" indent="0">
              <a:spcBef>
                <a:spcPts val="600"/>
              </a:spcBef>
              <a:buClr>
                <a:schemeClr val="tx2">
                  <a:lumMod val="75000"/>
                </a:schemeClr>
              </a:buClr>
              <a:buNone/>
            </a:pPr>
            <a:r>
              <a:rPr lang="en-US" sz="3500" dirty="0">
                <a:latin typeface="Roboto Light" panose="02000000000000000000" pitchFamily="2" charset="0"/>
                <a:ea typeface="Roboto Light" panose="02000000000000000000" pitchFamily="2" charset="0"/>
              </a:rPr>
              <a:t>Sherry has over 25 years of healthcare experience in revenue cycle operating, sales and supply chain roles.</a:t>
            </a:r>
          </a:p>
          <a:p>
            <a:pPr marL="0" indent="0">
              <a:spcBef>
                <a:spcPts val="600"/>
              </a:spcBef>
              <a:buClr>
                <a:schemeClr val="tx2">
                  <a:lumMod val="75000"/>
                </a:schemeClr>
              </a:buClr>
              <a:buNone/>
            </a:pPr>
            <a:r>
              <a:rPr lang="en-US" sz="3500" dirty="0">
                <a:latin typeface="Roboto Light" panose="02000000000000000000" pitchFamily="2" charset="0"/>
                <a:ea typeface="Roboto Light" panose="02000000000000000000" pitchFamily="2" charset="0"/>
              </a:rPr>
              <a:t>She provides charge integrity solution strategy expertise to providers in partnership with nThrive Sales and Client Management, with a focus on consulting and web-based solutions. Sherry works closely with Product Management to ensure charge integrity solutions are continually meeting the needs of our clients and are addressing healthcare industry changes. </a:t>
            </a:r>
          </a:p>
          <a:p>
            <a:pPr marL="0" indent="0">
              <a:spcBef>
                <a:spcPts val="600"/>
              </a:spcBef>
              <a:buClr>
                <a:schemeClr val="tx2">
                  <a:lumMod val="75000"/>
                </a:schemeClr>
              </a:buClr>
              <a:buNone/>
            </a:pPr>
            <a:r>
              <a:rPr lang="en-US" sz="3500" dirty="0">
                <a:latin typeface="Roboto Light" panose="02000000000000000000" pitchFamily="2" charset="0"/>
                <a:ea typeface="Roboto Light" panose="02000000000000000000" pitchFamily="2" charset="0"/>
              </a:rPr>
              <a:t>She has also previously led implementations for these solutions. Prior to joining nThrive in 2000, Sherry was in charge of Supply Chain Purchasing/Contracting at Children’s Healthcare of Atlanta. </a:t>
            </a:r>
          </a:p>
          <a:p>
            <a:pPr marL="0" indent="0">
              <a:spcBef>
                <a:spcPts val="600"/>
              </a:spcBef>
              <a:buNone/>
            </a:pPr>
            <a:endParaRPr lang="en-US" altLang="en-US" sz="4800" dirty="0">
              <a:latin typeface="+mj-lt"/>
              <a:cs typeface="Calibri" pitchFamily="34" charset="0"/>
            </a:endParaRPr>
          </a:p>
        </p:txBody>
      </p:sp>
      <p:pic>
        <p:nvPicPr>
          <p:cNvPr id="4" name="Picture 3" descr="A person smiling for the camera&#10;&#10;Description automatically generated">
            <a:extLst>
              <a:ext uri="{FF2B5EF4-FFF2-40B4-BE49-F238E27FC236}">
                <a16:creationId xmlns:a16="http://schemas.microsoft.com/office/drawing/2014/main" id="{C713CA9E-2FE2-491D-A6EC-97479C982B20}"/>
              </a:ext>
            </a:extLst>
          </p:cNvPr>
          <p:cNvPicPr>
            <a:picLocks noChangeAspect="1"/>
          </p:cNvPicPr>
          <p:nvPr/>
        </p:nvPicPr>
        <p:blipFill>
          <a:blip r:embed="rId2"/>
          <a:stretch>
            <a:fillRect/>
          </a:stretch>
        </p:blipFill>
        <p:spPr>
          <a:xfrm>
            <a:off x="1993213" y="1939622"/>
            <a:ext cx="2007288" cy="2264113"/>
          </a:xfrm>
          <a:prstGeom prst="rect">
            <a:avLst/>
          </a:prstGeom>
        </p:spPr>
      </p:pic>
    </p:spTree>
    <p:extLst>
      <p:ext uri="{BB962C8B-B14F-4D97-AF65-F5344CB8AC3E}">
        <p14:creationId xmlns:p14="http://schemas.microsoft.com/office/powerpoint/2010/main" val="422877327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itle 10"/>
          <p:cNvSpPr>
            <a:spLocks/>
          </p:cNvSpPr>
          <p:nvPr/>
        </p:nvSpPr>
        <p:spPr bwMode="auto">
          <a:xfrm>
            <a:off x="1939571" y="2849915"/>
            <a:ext cx="7896566" cy="432738"/>
          </a:xfrm>
          <a:prstGeom prst="rect">
            <a:avLst/>
          </a:prstGeom>
          <a:noFill/>
          <a:ln w="9525">
            <a:noFill/>
            <a:miter lim="800000"/>
            <a:headEnd/>
            <a:tailEnd/>
          </a:ln>
        </p:spPr>
        <p:txBody>
          <a:bodyPr lIns="0" tIns="0" rIns="0" bIns="0"/>
          <a:lstStyle/>
          <a:p>
            <a:pPr algn="ctr" defTabSz="908706" eaLnBrk="0" hangingPunct="0">
              <a:lnSpc>
                <a:spcPts val="3050"/>
              </a:lnSpc>
            </a:pPr>
            <a:endParaRPr lang="en-US" sz="2900" b="1" dirty="0">
              <a:solidFill>
                <a:schemeClr val="tx2"/>
              </a:solidFill>
            </a:endParaRPr>
          </a:p>
        </p:txBody>
      </p:sp>
      <p:sp>
        <p:nvSpPr>
          <p:cNvPr id="5" name="Title 4">
            <a:extLst>
              <a:ext uri="{FF2B5EF4-FFF2-40B4-BE49-F238E27FC236}">
                <a16:creationId xmlns:a16="http://schemas.microsoft.com/office/drawing/2014/main" id="{0AE6C32C-A71A-4605-B9A5-EFB79710B60C}"/>
              </a:ext>
            </a:extLst>
          </p:cNvPr>
          <p:cNvSpPr>
            <a:spLocks noGrp="1"/>
          </p:cNvSpPr>
          <p:nvPr>
            <p:ph type="title"/>
          </p:nvPr>
        </p:nvSpPr>
        <p:spPr/>
        <p:txBody>
          <a:bodyPr>
            <a:normAutofit/>
          </a:bodyPr>
          <a:lstStyle/>
          <a:p>
            <a:r>
              <a:rPr lang="en-US" dirty="0"/>
              <a:t>Charge Master Basics</a:t>
            </a:r>
          </a:p>
        </p:txBody>
      </p:sp>
    </p:spTree>
    <p:extLst>
      <p:ext uri="{BB962C8B-B14F-4D97-AF65-F5344CB8AC3E}">
        <p14:creationId xmlns:p14="http://schemas.microsoft.com/office/powerpoint/2010/main" val="465302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sz="quarter" idx="10"/>
          </p:nvPr>
        </p:nvSpPr>
        <p:spPr>
          <a:xfrm>
            <a:off x="2155027" y="2456544"/>
            <a:ext cx="3648874" cy="4030149"/>
          </a:xfrm>
          <a:ln>
            <a:noFill/>
          </a:ln>
        </p:spPr>
        <p:txBody>
          <a:bodyPr>
            <a:normAutofit/>
          </a:bodyPr>
          <a:lstStyle/>
          <a:p>
            <a:pPr marL="0" indent="0">
              <a:lnSpc>
                <a:spcPct val="85000"/>
              </a:lnSpc>
              <a:buNone/>
            </a:pPr>
            <a:endParaRPr lang="en-US" altLang="en-US" sz="1400" dirty="0">
              <a:latin typeface="+mj-lt"/>
              <a:ea typeface="Roboto Light" panose="02000000000000000000" pitchFamily="2" charset="0"/>
              <a:cs typeface="Calibri" pitchFamily="34" charset="0"/>
            </a:endParaRPr>
          </a:p>
          <a:p>
            <a:pPr marL="0" indent="0">
              <a:lnSpc>
                <a:spcPct val="85000"/>
              </a:lnSpc>
              <a:buNone/>
            </a:pPr>
            <a:r>
              <a:rPr lang="en-US" altLang="en-US" sz="1400" dirty="0">
                <a:latin typeface="Roboto" panose="02000000000000000000" pitchFamily="2" charset="0"/>
                <a:ea typeface="Roboto" panose="02000000000000000000" pitchFamily="2" charset="0"/>
                <a:cs typeface="Calibri" pitchFamily="34" charset="0"/>
              </a:rPr>
              <a:t>(Often shortened to just CDM) is a database of all items, services, and supplies used in patient care with the associated prices.  </a:t>
            </a:r>
          </a:p>
          <a:p>
            <a:pPr marL="0" indent="0">
              <a:buNone/>
            </a:pPr>
            <a:br>
              <a:rPr lang="en-US" altLang="en-US" sz="800" dirty="0">
                <a:latin typeface="Roboto" panose="02000000000000000000" pitchFamily="2" charset="0"/>
                <a:ea typeface="Roboto" panose="02000000000000000000" pitchFamily="2" charset="0"/>
                <a:cs typeface="Calibri" pitchFamily="34" charset="0"/>
              </a:rPr>
            </a:br>
            <a:r>
              <a:rPr lang="en-US" altLang="en-US" sz="1400" b="1" dirty="0">
                <a:latin typeface="Roboto" panose="02000000000000000000" pitchFamily="2" charset="0"/>
                <a:ea typeface="Roboto" panose="02000000000000000000" pitchFamily="2" charset="0"/>
                <a:cs typeface="Calibri" pitchFamily="34" charset="0"/>
              </a:rPr>
              <a:t>A typical charge master line item includes </a:t>
            </a:r>
            <a:br>
              <a:rPr lang="en-US" altLang="en-US" sz="1400" b="1" dirty="0">
                <a:latin typeface="Roboto" panose="02000000000000000000" pitchFamily="2" charset="0"/>
                <a:ea typeface="Roboto" panose="02000000000000000000" pitchFamily="2" charset="0"/>
                <a:cs typeface="Calibri" pitchFamily="34" charset="0"/>
              </a:rPr>
            </a:br>
            <a:r>
              <a:rPr lang="en-US" altLang="en-US" sz="1400" b="1" dirty="0">
                <a:latin typeface="Roboto" panose="02000000000000000000" pitchFamily="2" charset="0"/>
                <a:ea typeface="Roboto" panose="02000000000000000000" pitchFamily="2" charset="0"/>
                <a:cs typeface="Calibri" pitchFamily="34" charset="0"/>
              </a:rPr>
              <a:t>the following:</a:t>
            </a:r>
          </a:p>
          <a:p>
            <a:pPr>
              <a:lnSpc>
                <a:spcPct val="85000"/>
              </a:lnSpc>
            </a:pPr>
            <a:r>
              <a:rPr lang="en-US" altLang="en-US" sz="1300" dirty="0">
                <a:latin typeface="Roboto" panose="02000000000000000000" pitchFamily="2" charset="0"/>
                <a:ea typeface="Roboto" panose="02000000000000000000" pitchFamily="2" charset="0"/>
                <a:cs typeface="Calibri" pitchFamily="34" charset="0"/>
              </a:rPr>
              <a:t>Department number</a:t>
            </a:r>
          </a:p>
          <a:p>
            <a:pPr>
              <a:lnSpc>
                <a:spcPct val="85000"/>
              </a:lnSpc>
            </a:pPr>
            <a:r>
              <a:rPr lang="en-US" altLang="en-US" sz="1300" dirty="0">
                <a:latin typeface="Roboto" panose="02000000000000000000" pitchFamily="2" charset="0"/>
                <a:ea typeface="Roboto" panose="02000000000000000000" pitchFamily="2" charset="0"/>
                <a:cs typeface="Calibri" pitchFamily="34" charset="0"/>
              </a:rPr>
              <a:t>Procedure number (charge item number)</a:t>
            </a:r>
          </a:p>
          <a:p>
            <a:pPr>
              <a:lnSpc>
                <a:spcPct val="85000"/>
              </a:lnSpc>
            </a:pPr>
            <a:r>
              <a:rPr lang="en-US" altLang="en-US" sz="1300" dirty="0">
                <a:latin typeface="Roboto" panose="02000000000000000000" pitchFamily="2" charset="0"/>
                <a:ea typeface="Roboto" panose="02000000000000000000" pitchFamily="2" charset="0"/>
                <a:cs typeface="Calibri" pitchFamily="34" charset="0"/>
              </a:rPr>
              <a:t>Procedure description</a:t>
            </a:r>
          </a:p>
          <a:p>
            <a:pPr>
              <a:lnSpc>
                <a:spcPct val="85000"/>
              </a:lnSpc>
            </a:pPr>
            <a:r>
              <a:rPr lang="en-US" altLang="en-US" sz="1300" dirty="0">
                <a:latin typeface="Roboto" panose="02000000000000000000" pitchFamily="2" charset="0"/>
                <a:ea typeface="Roboto" panose="02000000000000000000" pitchFamily="2" charset="0"/>
                <a:cs typeface="Calibri" pitchFamily="34" charset="0"/>
              </a:rPr>
              <a:t>HCPCS (CPT, Level II, or Level III) codes</a:t>
            </a:r>
          </a:p>
          <a:p>
            <a:pPr>
              <a:lnSpc>
                <a:spcPct val="85000"/>
              </a:lnSpc>
            </a:pPr>
            <a:r>
              <a:rPr lang="en-US" altLang="en-US" sz="1300" dirty="0">
                <a:latin typeface="Roboto" panose="02000000000000000000" pitchFamily="2" charset="0"/>
                <a:ea typeface="Roboto" panose="02000000000000000000" pitchFamily="2" charset="0"/>
                <a:cs typeface="Calibri" pitchFamily="34" charset="0"/>
              </a:rPr>
              <a:t>Revenue code</a:t>
            </a:r>
          </a:p>
          <a:p>
            <a:pPr>
              <a:lnSpc>
                <a:spcPct val="85000"/>
              </a:lnSpc>
            </a:pPr>
            <a:r>
              <a:rPr lang="en-US" altLang="en-US" sz="1300" dirty="0">
                <a:latin typeface="Roboto" panose="02000000000000000000" pitchFamily="2" charset="0"/>
                <a:ea typeface="Roboto" panose="02000000000000000000" pitchFamily="2" charset="0"/>
                <a:cs typeface="Calibri" pitchFamily="34" charset="0"/>
              </a:rPr>
              <a:t>Price</a:t>
            </a:r>
          </a:p>
          <a:p>
            <a:pPr marL="0" indent="0">
              <a:lnSpc>
                <a:spcPct val="85000"/>
              </a:lnSpc>
              <a:buNone/>
            </a:pPr>
            <a:endParaRPr lang="en-US" altLang="en-US" sz="1600" dirty="0">
              <a:latin typeface="+mj-lt"/>
              <a:cs typeface="Calibri" pitchFamily="34" charset="0"/>
            </a:endParaRPr>
          </a:p>
        </p:txBody>
      </p:sp>
      <p:sp>
        <p:nvSpPr>
          <p:cNvPr id="84994" name="Rectangle 2"/>
          <p:cNvSpPr>
            <a:spLocks noGrp="1" noChangeArrowheads="1"/>
          </p:cNvSpPr>
          <p:nvPr>
            <p:ph type="title"/>
          </p:nvPr>
        </p:nvSpPr>
        <p:spPr/>
        <p:txBody>
          <a:bodyPr anchor="ctr">
            <a:normAutofit/>
          </a:bodyPr>
          <a:lstStyle/>
          <a:p>
            <a:r>
              <a:rPr lang="en-US" altLang="en-US" sz="2400" b="1" dirty="0">
                <a:latin typeface="+mj-lt"/>
                <a:cs typeface="Calibri" pitchFamily="34" charset="0"/>
              </a:rPr>
              <a:t>Charge Master Overview</a:t>
            </a:r>
          </a:p>
        </p:txBody>
      </p:sp>
      <p:sp>
        <p:nvSpPr>
          <p:cNvPr id="2" name="Rectangle 1">
            <a:extLst>
              <a:ext uri="{FF2B5EF4-FFF2-40B4-BE49-F238E27FC236}">
                <a16:creationId xmlns:a16="http://schemas.microsoft.com/office/drawing/2014/main" id="{76ECF922-9698-4FEA-8997-94725E0A3A02}"/>
              </a:ext>
            </a:extLst>
          </p:cNvPr>
          <p:cNvSpPr/>
          <p:nvPr/>
        </p:nvSpPr>
        <p:spPr>
          <a:xfrm>
            <a:off x="6736039" y="2713986"/>
            <a:ext cx="2988970" cy="2597634"/>
          </a:xfrm>
          <a:prstGeom prst="rect">
            <a:avLst/>
          </a:prstGeom>
        </p:spPr>
        <p:txBody>
          <a:bodyPr wrap="square">
            <a:spAutoFit/>
          </a:bodyPr>
          <a:lstStyle/>
          <a:p>
            <a:pPr lvl="0">
              <a:lnSpc>
                <a:spcPct val="85000"/>
              </a:lnSpc>
              <a:spcAft>
                <a:spcPts val="600"/>
              </a:spcAft>
              <a:buClr>
                <a:srgbClr val="64237E">
                  <a:lumMod val="75000"/>
                </a:srgbClr>
              </a:buClr>
            </a:pPr>
            <a:r>
              <a:rPr lang="en-US" altLang="en-US" sz="1400" dirty="0">
                <a:solidFill>
                  <a:srgbClr val="323232">
                    <a:lumMod val="75000"/>
                    <a:lumOff val="25000"/>
                  </a:srgbClr>
                </a:solidFill>
                <a:latin typeface="Roboto Light" panose="02000000000000000000" pitchFamily="2" charset="0"/>
                <a:ea typeface="Roboto Light" panose="02000000000000000000" pitchFamily="2" charset="0"/>
                <a:cs typeface="Calibri" pitchFamily="34" charset="0"/>
              </a:rPr>
              <a:t>The procedure item number is what is posted to the patient’s account and detailed on the itemized bill.</a:t>
            </a:r>
          </a:p>
          <a:p>
            <a:pPr lvl="0">
              <a:lnSpc>
                <a:spcPct val="85000"/>
              </a:lnSpc>
              <a:spcAft>
                <a:spcPts val="600"/>
              </a:spcAft>
              <a:buClr>
                <a:srgbClr val="64237E">
                  <a:lumMod val="75000"/>
                </a:srgbClr>
              </a:buClr>
            </a:pPr>
            <a:endParaRPr lang="en-US" altLang="en-US" sz="1400" dirty="0">
              <a:solidFill>
                <a:srgbClr val="323232">
                  <a:lumMod val="75000"/>
                  <a:lumOff val="25000"/>
                </a:srgbClr>
              </a:solidFill>
              <a:latin typeface="Roboto Light" panose="02000000000000000000" pitchFamily="2" charset="0"/>
              <a:ea typeface="Roboto Light" panose="02000000000000000000" pitchFamily="2" charset="0"/>
              <a:cs typeface="Calibri" pitchFamily="34" charset="0"/>
            </a:endParaRPr>
          </a:p>
          <a:p>
            <a:pPr lvl="0">
              <a:lnSpc>
                <a:spcPct val="85000"/>
              </a:lnSpc>
              <a:spcAft>
                <a:spcPts val="600"/>
              </a:spcAft>
              <a:buClr>
                <a:srgbClr val="64237E">
                  <a:lumMod val="75000"/>
                </a:srgbClr>
              </a:buClr>
            </a:pPr>
            <a:r>
              <a:rPr lang="en-US" altLang="en-US" sz="1400" dirty="0">
                <a:solidFill>
                  <a:srgbClr val="323232">
                    <a:lumMod val="75000"/>
                    <a:lumOff val="25000"/>
                  </a:srgbClr>
                </a:solidFill>
                <a:latin typeface="Roboto Light" panose="02000000000000000000" pitchFamily="2" charset="0"/>
                <a:ea typeface="Roboto Light" panose="02000000000000000000" pitchFamily="2" charset="0"/>
                <a:cs typeface="Calibri" pitchFamily="34" charset="0"/>
              </a:rPr>
              <a:t>The procedure item charge descriptions on the charge master  are what appear on the claim form.</a:t>
            </a:r>
          </a:p>
          <a:p>
            <a:pPr lvl="0">
              <a:lnSpc>
                <a:spcPct val="85000"/>
              </a:lnSpc>
              <a:spcAft>
                <a:spcPts val="600"/>
              </a:spcAft>
              <a:buClr>
                <a:srgbClr val="64237E">
                  <a:lumMod val="75000"/>
                </a:srgbClr>
              </a:buClr>
            </a:pPr>
            <a:endParaRPr lang="en-US" altLang="en-US" sz="1400" dirty="0">
              <a:solidFill>
                <a:srgbClr val="323232">
                  <a:lumMod val="75000"/>
                  <a:lumOff val="25000"/>
                </a:srgbClr>
              </a:solidFill>
              <a:latin typeface="Roboto Light" panose="02000000000000000000" pitchFamily="2" charset="0"/>
              <a:ea typeface="Roboto Light" panose="02000000000000000000" pitchFamily="2" charset="0"/>
              <a:cs typeface="Calibri" pitchFamily="34" charset="0"/>
            </a:endParaRPr>
          </a:p>
          <a:p>
            <a:pPr lvl="0">
              <a:lnSpc>
                <a:spcPct val="85000"/>
              </a:lnSpc>
              <a:spcAft>
                <a:spcPts val="600"/>
              </a:spcAft>
              <a:buClr>
                <a:srgbClr val="64237E">
                  <a:lumMod val="75000"/>
                </a:srgbClr>
              </a:buClr>
            </a:pPr>
            <a:r>
              <a:rPr lang="en-US" altLang="en-US" sz="1400" dirty="0">
                <a:solidFill>
                  <a:srgbClr val="323232">
                    <a:lumMod val="75000"/>
                    <a:lumOff val="25000"/>
                  </a:srgbClr>
                </a:solidFill>
                <a:latin typeface="Roboto Light" panose="02000000000000000000" pitchFamily="2" charset="0"/>
                <a:ea typeface="Roboto Light" panose="02000000000000000000" pitchFamily="2" charset="0"/>
                <a:cs typeface="Calibri" pitchFamily="34" charset="0"/>
              </a:rPr>
              <a:t>The revenue generated from each line item flows into the hospital’s accounting system for cost and utilization purposes.</a:t>
            </a:r>
          </a:p>
        </p:txBody>
      </p:sp>
      <p:cxnSp>
        <p:nvCxnSpPr>
          <p:cNvPr id="5" name="Straight Connector 4">
            <a:extLst>
              <a:ext uri="{FF2B5EF4-FFF2-40B4-BE49-F238E27FC236}">
                <a16:creationId xmlns:a16="http://schemas.microsoft.com/office/drawing/2014/main" id="{2784AD03-CDED-41FB-A33B-6D42DC409D45}"/>
              </a:ext>
            </a:extLst>
          </p:cNvPr>
          <p:cNvCxnSpPr>
            <a:cxnSpLocks/>
          </p:cNvCxnSpPr>
          <p:nvPr/>
        </p:nvCxnSpPr>
        <p:spPr>
          <a:xfrm>
            <a:off x="2139788" y="2471212"/>
            <a:ext cx="7585787" cy="0"/>
          </a:xfrm>
          <a:prstGeom prst="line">
            <a:avLst/>
          </a:prstGeom>
          <a:ln/>
        </p:spPr>
        <p:style>
          <a:lnRef idx="1">
            <a:schemeClr val="accent2"/>
          </a:lnRef>
          <a:fillRef idx="0">
            <a:schemeClr val="accent2"/>
          </a:fillRef>
          <a:effectRef idx="0">
            <a:schemeClr val="accent2"/>
          </a:effectRef>
          <a:fontRef idx="minor">
            <a:schemeClr val="tx1"/>
          </a:fontRef>
        </p:style>
      </p:cxnSp>
      <p:grpSp>
        <p:nvGrpSpPr>
          <p:cNvPr id="68" name="Group 67">
            <a:extLst>
              <a:ext uri="{FF2B5EF4-FFF2-40B4-BE49-F238E27FC236}">
                <a16:creationId xmlns:a16="http://schemas.microsoft.com/office/drawing/2014/main" id="{56440552-1687-4F2F-BEE4-2592A0494768}"/>
              </a:ext>
            </a:extLst>
          </p:cNvPr>
          <p:cNvGrpSpPr/>
          <p:nvPr/>
        </p:nvGrpSpPr>
        <p:grpSpPr>
          <a:xfrm>
            <a:off x="2155028" y="1891482"/>
            <a:ext cx="563563" cy="466727"/>
            <a:chOff x="765110" y="2115799"/>
            <a:chExt cx="563563" cy="466727"/>
          </a:xfrm>
        </p:grpSpPr>
        <p:sp>
          <p:nvSpPr>
            <p:cNvPr id="11" name="Freeform 16">
              <a:extLst>
                <a:ext uri="{FF2B5EF4-FFF2-40B4-BE49-F238E27FC236}">
                  <a16:creationId xmlns:a16="http://schemas.microsoft.com/office/drawing/2014/main" id="{E656FD9E-67DC-4D68-B071-C27A53AFA88B}"/>
                </a:ext>
              </a:extLst>
            </p:cNvPr>
            <p:cNvSpPr>
              <a:spLocks noChangeArrowheads="1"/>
            </p:cNvSpPr>
            <p:nvPr/>
          </p:nvSpPr>
          <p:spPr bwMode="auto">
            <a:xfrm>
              <a:off x="985773" y="2482513"/>
              <a:ext cx="120650" cy="96838"/>
            </a:xfrm>
            <a:custGeom>
              <a:avLst/>
              <a:gdLst>
                <a:gd name="T0" fmla="*/ 34 w 341"/>
                <a:gd name="T1" fmla="*/ 239 h 274"/>
                <a:gd name="T2" fmla="*/ 34 w 341"/>
                <a:gd name="T3" fmla="*/ 239 h 274"/>
                <a:gd name="T4" fmla="*/ 34 w 341"/>
                <a:gd name="T5" fmla="*/ 239 h 274"/>
                <a:gd name="T6" fmla="*/ 306 w 341"/>
                <a:gd name="T7" fmla="*/ 239 h 274"/>
                <a:gd name="T8" fmla="*/ 306 w 341"/>
                <a:gd name="T9" fmla="*/ 34 h 274"/>
                <a:gd name="T10" fmla="*/ 34 w 341"/>
                <a:gd name="T11" fmla="*/ 34 h 274"/>
                <a:gd name="T12" fmla="*/ 34 w 341"/>
                <a:gd name="T13" fmla="*/ 239 h 274"/>
                <a:gd name="T14" fmla="*/ 340 w 341"/>
                <a:gd name="T15" fmla="*/ 273 h 274"/>
                <a:gd name="T16" fmla="*/ 340 w 341"/>
                <a:gd name="T17" fmla="*/ 273 h 274"/>
                <a:gd name="T18" fmla="*/ 340 w 341"/>
                <a:gd name="T19" fmla="*/ 273 h 274"/>
                <a:gd name="T20" fmla="*/ 0 w 341"/>
                <a:gd name="T21" fmla="*/ 273 h 274"/>
                <a:gd name="T22" fmla="*/ 0 w 341"/>
                <a:gd name="T23" fmla="*/ 0 h 274"/>
                <a:gd name="T24" fmla="*/ 340 w 341"/>
                <a:gd name="T25" fmla="*/ 0 h 274"/>
                <a:gd name="T26" fmla="*/ 340 w 341"/>
                <a:gd name="T27" fmla="*/ 27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1" h="274">
                  <a:moveTo>
                    <a:pt x="34" y="239"/>
                  </a:moveTo>
                  <a:lnTo>
                    <a:pt x="34" y="239"/>
                  </a:lnTo>
                  <a:lnTo>
                    <a:pt x="34" y="239"/>
                  </a:lnTo>
                  <a:lnTo>
                    <a:pt x="306" y="239"/>
                  </a:lnTo>
                  <a:lnTo>
                    <a:pt x="306" y="34"/>
                  </a:lnTo>
                  <a:lnTo>
                    <a:pt x="34" y="34"/>
                  </a:lnTo>
                  <a:lnTo>
                    <a:pt x="34" y="239"/>
                  </a:lnTo>
                  <a:close/>
                  <a:moveTo>
                    <a:pt x="340" y="273"/>
                  </a:moveTo>
                  <a:lnTo>
                    <a:pt x="340" y="273"/>
                  </a:lnTo>
                  <a:lnTo>
                    <a:pt x="340" y="273"/>
                  </a:lnTo>
                  <a:lnTo>
                    <a:pt x="0" y="273"/>
                  </a:lnTo>
                  <a:lnTo>
                    <a:pt x="0" y="0"/>
                  </a:lnTo>
                  <a:lnTo>
                    <a:pt x="340" y="0"/>
                  </a:lnTo>
                  <a:lnTo>
                    <a:pt x="340" y="273"/>
                  </a:lnTo>
                  <a:close/>
                </a:path>
              </a:pathLst>
            </a:custGeom>
            <a:solidFill>
              <a:schemeClr val="tx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12" name="Freeform 17">
              <a:extLst>
                <a:ext uri="{FF2B5EF4-FFF2-40B4-BE49-F238E27FC236}">
                  <a16:creationId xmlns:a16="http://schemas.microsoft.com/office/drawing/2014/main" id="{8CF4763B-6C36-4074-B58A-D2A47CACDD1F}"/>
                </a:ext>
              </a:extLst>
            </p:cNvPr>
            <p:cNvSpPr>
              <a:spLocks noChangeArrowheads="1"/>
            </p:cNvSpPr>
            <p:nvPr/>
          </p:nvSpPr>
          <p:spPr bwMode="auto">
            <a:xfrm>
              <a:off x="765110" y="2115799"/>
              <a:ext cx="563563" cy="377827"/>
            </a:xfrm>
            <a:custGeom>
              <a:avLst/>
              <a:gdLst>
                <a:gd name="T0" fmla="*/ 38 w 1570"/>
                <a:gd name="T1" fmla="*/ 1018 h 1056"/>
                <a:gd name="T2" fmla="*/ 38 w 1570"/>
                <a:gd name="T3" fmla="*/ 1018 h 1056"/>
                <a:gd name="T4" fmla="*/ 38 w 1570"/>
                <a:gd name="T5" fmla="*/ 1018 h 1056"/>
                <a:gd name="T6" fmla="*/ 1532 w 1570"/>
                <a:gd name="T7" fmla="*/ 1018 h 1056"/>
                <a:gd name="T8" fmla="*/ 1532 w 1570"/>
                <a:gd name="T9" fmla="*/ 35 h 1056"/>
                <a:gd name="T10" fmla="*/ 38 w 1570"/>
                <a:gd name="T11" fmla="*/ 35 h 1056"/>
                <a:gd name="T12" fmla="*/ 38 w 1570"/>
                <a:gd name="T13" fmla="*/ 1018 h 1056"/>
                <a:gd name="T14" fmla="*/ 1569 w 1570"/>
                <a:gd name="T15" fmla="*/ 1055 h 1056"/>
                <a:gd name="T16" fmla="*/ 1569 w 1570"/>
                <a:gd name="T17" fmla="*/ 1055 h 1056"/>
                <a:gd name="T18" fmla="*/ 1569 w 1570"/>
                <a:gd name="T19" fmla="*/ 1055 h 1056"/>
                <a:gd name="T20" fmla="*/ 0 w 1570"/>
                <a:gd name="T21" fmla="*/ 1055 h 1056"/>
                <a:gd name="T22" fmla="*/ 0 w 1570"/>
                <a:gd name="T23" fmla="*/ 0 h 1056"/>
                <a:gd name="T24" fmla="*/ 1569 w 1570"/>
                <a:gd name="T25" fmla="*/ 0 h 1056"/>
                <a:gd name="T26" fmla="*/ 1569 w 1570"/>
                <a:gd name="T27" fmla="*/ 1055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0" h="1056">
                  <a:moveTo>
                    <a:pt x="38" y="1018"/>
                  </a:moveTo>
                  <a:lnTo>
                    <a:pt x="38" y="1018"/>
                  </a:lnTo>
                  <a:lnTo>
                    <a:pt x="38" y="1018"/>
                  </a:lnTo>
                  <a:lnTo>
                    <a:pt x="1532" y="1018"/>
                  </a:lnTo>
                  <a:lnTo>
                    <a:pt x="1532" y="35"/>
                  </a:lnTo>
                  <a:lnTo>
                    <a:pt x="38" y="35"/>
                  </a:lnTo>
                  <a:lnTo>
                    <a:pt x="38" y="1018"/>
                  </a:lnTo>
                  <a:close/>
                  <a:moveTo>
                    <a:pt x="1569" y="1055"/>
                  </a:moveTo>
                  <a:lnTo>
                    <a:pt x="1569" y="1055"/>
                  </a:lnTo>
                  <a:lnTo>
                    <a:pt x="1569" y="1055"/>
                  </a:lnTo>
                  <a:lnTo>
                    <a:pt x="0" y="1055"/>
                  </a:lnTo>
                  <a:lnTo>
                    <a:pt x="0" y="0"/>
                  </a:lnTo>
                  <a:lnTo>
                    <a:pt x="1569" y="0"/>
                  </a:lnTo>
                  <a:lnTo>
                    <a:pt x="1569" y="1055"/>
                  </a:lnTo>
                  <a:close/>
                </a:path>
              </a:pathLst>
            </a:custGeom>
            <a:solidFill>
              <a:schemeClr val="tx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13" name="Freeform 18">
              <a:extLst>
                <a:ext uri="{FF2B5EF4-FFF2-40B4-BE49-F238E27FC236}">
                  <a16:creationId xmlns:a16="http://schemas.microsoft.com/office/drawing/2014/main" id="{ECCAF274-6520-48E0-B512-311184BFA26A}"/>
                </a:ext>
              </a:extLst>
            </p:cNvPr>
            <p:cNvSpPr>
              <a:spLocks noChangeArrowheads="1"/>
            </p:cNvSpPr>
            <p:nvPr/>
          </p:nvSpPr>
          <p:spPr bwMode="auto">
            <a:xfrm>
              <a:off x="769873" y="2387263"/>
              <a:ext cx="552450" cy="11113"/>
            </a:xfrm>
            <a:custGeom>
              <a:avLst/>
              <a:gdLst>
                <a:gd name="T0" fmla="*/ 0 w 1538"/>
                <a:gd name="T1" fmla="*/ 34 h 35"/>
                <a:gd name="T2" fmla="*/ 0 w 1538"/>
                <a:gd name="T3" fmla="*/ 34 h 35"/>
                <a:gd name="T4" fmla="*/ 0 w 1538"/>
                <a:gd name="T5" fmla="*/ 34 h 35"/>
                <a:gd name="T6" fmla="*/ 1537 w 1538"/>
                <a:gd name="T7" fmla="*/ 34 h 35"/>
                <a:gd name="T8" fmla="*/ 1537 w 1538"/>
                <a:gd name="T9" fmla="*/ 0 h 35"/>
                <a:gd name="T10" fmla="*/ 0 w 1538"/>
                <a:gd name="T11" fmla="*/ 0 h 35"/>
                <a:gd name="T12" fmla="*/ 0 w 1538"/>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1538" h="35">
                  <a:moveTo>
                    <a:pt x="0" y="34"/>
                  </a:moveTo>
                  <a:lnTo>
                    <a:pt x="0" y="34"/>
                  </a:lnTo>
                  <a:lnTo>
                    <a:pt x="0" y="34"/>
                  </a:lnTo>
                  <a:lnTo>
                    <a:pt x="1537" y="34"/>
                  </a:lnTo>
                  <a:lnTo>
                    <a:pt x="1537" y="0"/>
                  </a:lnTo>
                  <a:lnTo>
                    <a:pt x="0" y="0"/>
                  </a:lnTo>
                  <a:lnTo>
                    <a:pt x="0" y="34"/>
                  </a:lnTo>
                </a:path>
              </a:pathLst>
            </a:custGeom>
            <a:solidFill>
              <a:schemeClr val="tx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14" name="Freeform 19">
              <a:extLst>
                <a:ext uri="{FF2B5EF4-FFF2-40B4-BE49-F238E27FC236}">
                  <a16:creationId xmlns:a16="http://schemas.microsoft.com/office/drawing/2014/main" id="{76CB1F4C-1D4D-4A54-AEA0-E5156E1EC19A}"/>
                </a:ext>
              </a:extLst>
            </p:cNvPr>
            <p:cNvSpPr>
              <a:spLocks noChangeArrowheads="1"/>
            </p:cNvSpPr>
            <p:nvPr/>
          </p:nvSpPr>
          <p:spPr bwMode="auto">
            <a:xfrm>
              <a:off x="1281048" y="2147549"/>
              <a:ext cx="17463" cy="11113"/>
            </a:xfrm>
            <a:custGeom>
              <a:avLst/>
              <a:gdLst>
                <a:gd name="T0" fmla="*/ 0 w 52"/>
                <a:gd name="T1" fmla="*/ 35 h 36"/>
                <a:gd name="T2" fmla="*/ 0 w 52"/>
                <a:gd name="T3" fmla="*/ 35 h 36"/>
                <a:gd name="T4" fmla="*/ 0 w 52"/>
                <a:gd name="T5" fmla="*/ 35 h 36"/>
                <a:gd name="T6" fmla="*/ 51 w 52"/>
                <a:gd name="T7" fmla="*/ 35 h 36"/>
                <a:gd name="T8" fmla="*/ 51 w 52"/>
                <a:gd name="T9" fmla="*/ 0 h 36"/>
                <a:gd name="T10" fmla="*/ 0 w 52"/>
                <a:gd name="T11" fmla="*/ 0 h 36"/>
                <a:gd name="T12" fmla="*/ 0 w 52"/>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52" h="36">
                  <a:moveTo>
                    <a:pt x="0" y="35"/>
                  </a:moveTo>
                  <a:lnTo>
                    <a:pt x="0" y="35"/>
                  </a:lnTo>
                  <a:lnTo>
                    <a:pt x="0" y="35"/>
                  </a:lnTo>
                  <a:lnTo>
                    <a:pt x="51" y="35"/>
                  </a:lnTo>
                  <a:lnTo>
                    <a:pt x="51" y="0"/>
                  </a:lnTo>
                  <a:lnTo>
                    <a:pt x="0" y="0"/>
                  </a:lnTo>
                  <a:lnTo>
                    <a:pt x="0" y="35"/>
                  </a:lnTo>
                </a:path>
              </a:pathLst>
            </a:custGeom>
            <a:solidFill>
              <a:schemeClr val="tx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15" name="Freeform 20">
              <a:extLst>
                <a:ext uri="{FF2B5EF4-FFF2-40B4-BE49-F238E27FC236}">
                  <a16:creationId xmlns:a16="http://schemas.microsoft.com/office/drawing/2014/main" id="{8F9D8342-7ECF-4242-92A7-BBCAABD3B685}"/>
                </a:ext>
              </a:extLst>
            </p:cNvPr>
            <p:cNvSpPr>
              <a:spLocks noChangeArrowheads="1"/>
            </p:cNvSpPr>
            <p:nvPr/>
          </p:nvSpPr>
          <p:spPr bwMode="auto">
            <a:xfrm>
              <a:off x="1225485" y="2147549"/>
              <a:ext cx="41275" cy="11113"/>
            </a:xfrm>
            <a:custGeom>
              <a:avLst/>
              <a:gdLst>
                <a:gd name="T0" fmla="*/ 0 w 119"/>
                <a:gd name="T1" fmla="*/ 35 h 36"/>
                <a:gd name="T2" fmla="*/ 0 w 119"/>
                <a:gd name="T3" fmla="*/ 35 h 36"/>
                <a:gd name="T4" fmla="*/ 0 w 119"/>
                <a:gd name="T5" fmla="*/ 35 h 36"/>
                <a:gd name="T6" fmla="*/ 118 w 119"/>
                <a:gd name="T7" fmla="*/ 35 h 36"/>
                <a:gd name="T8" fmla="*/ 118 w 119"/>
                <a:gd name="T9" fmla="*/ 0 h 36"/>
                <a:gd name="T10" fmla="*/ 0 w 119"/>
                <a:gd name="T11" fmla="*/ 0 h 36"/>
                <a:gd name="T12" fmla="*/ 0 w 119"/>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119" h="36">
                  <a:moveTo>
                    <a:pt x="0" y="35"/>
                  </a:moveTo>
                  <a:lnTo>
                    <a:pt x="0" y="35"/>
                  </a:lnTo>
                  <a:lnTo>
                    <a:pt x="0" y="35"/>
                  </a:lnTo>
                  <a:lnTo>
                    <a:pt x="118" y="35"/>
                  </a:lnTo>
                  <a:lnTo>
                    <a:pt x="118" y="0"/>
                  </a:lnTo>
                  <a:lnTo>
                    <a:pt x="0" y="0"/>
                  </a:lnTo>
                  <a:lnTo>
                    <a:pt x="0" y="35"/>
                  </a:lnTo>
                </a:path>
              </a:pathLst>
            </a:custGeom>
            <a:solidFill>
              <a:schemeClr val="tx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16" name="Freeform 21">
              <a:extLst>
                <a:ext uri="{FF2B5EF4-FFF2-40B4-BE49-F238E27FC236}">
                  <a16:creationId xmlns:a16="http://schemas.microsoft.com/office/drawing/2014/main" id="{69E7D4A5-EDF9-4A51-8FD6-413D89300733}"/>
                </a:ext>
              </a:extLst>
            </p:cNvPr>
            <p:cNvSpPr>
              <a:spLocks noChangeArrowheads="1"/>
            </p:cNvSpPr>
            <p:nvPr/>
          </p:nvSpPr>
          <p:spPr bwMode="auto">
            <a:xfrm>
              <a:off x="893698" y="2569826"/>
              <a:ext cx="306388" cy="12700"/>
            </a:xfrm>
            <a:custGeom>
              <a:avLst/>
              <a:gdLst>
                <a:gd name="T0" fmla="*/ 0 w 857"/>
                <a:gd name="T1" fmla="*/ 37 h 38"/>
                <a:gd name="T2" fmla="*/ 0 w 857"/>
                <a:gd name="T3" fmla="*/ 37 h 38"/>
                <a:gd name="T4" fmla="*/ 0 w 857"/>
                <a:gd name="T5" fmla="*/ 37 h 38"/>
                <a:gd name="T6" fmla="*/ 856 w 857"/>
                <a:gd name="T7" fmla="*/ 37 h 38"/>
                <a:gd name="T8" fmla="*/ 856 w 857"/>
                <a:gd name="T9" fmla="*/ 0 h 38"/>
                <a:gd name="T10" fmla="*/ 0 w 857"/>
                <a:gd name="T11" fmla="*/ 0 h 38"/>
                <a:gd name="T12" fmla="*/ 0 w 857"/>
                <a:gd name="T13" fmla="*/ 37 h 38"/>
              </a:gdLst>
              <a:ahLst/>
              <a:cxnLst>
                <a:cxn ang="0">
                  <a:pos x="T0" y="T1"/>
                </a:cxn>
                <a:cxn ang="0">
                  <a:pos x="T2" y="T3"/>
                </a:cxn>
                <a:cxn ang="0">
                  <a:pos x="T4" y="T5"/>
                </a:cxn>
                <a:cxn ang="0">
                  <a:pos x="T6" y="T7"/>
                </a:cxn>
                <a:cxn ang="0">
                  <a:pos x="T8" y="T9"/>
                </a:cxn>
                <a:cxn ang="0">
                  <a:pos x="T10" y="T11"/>
                </a:cxn>
                <a:cxn ang="0">
                  <a:pos x="T12" y="T13"/>
                </a:cxn>
              </a:cxnLst>
              <a:rect l="0" t="0" r="r" b="b"/>
              <a:pathLst>
                <a:path w="857" h="38">
                  <a:moveTo>
                    <a:pt x="0" y="37"/>
                  </a:moveTo>
                  <a:lnTo>
                    <a:pt x="0" y="37"/>
                  </a:lnTo>
                  <a:lnTo>
                    <a:pt x="0" y="37"/>
                  </a:lnTo>
                  <a:lnTo>
                    <a:pt x="856" y="37"/>
                  </a:lnTo>
                  <a:lnTo>
                    <a:pt x="856" y="0"/>
                  </a:lnTo>
                  <a:lnTo>
                    <a:pt x="0" y="0"/>
                  </a:lnTo>
                  <a:lnTo>
                    <a:pt x="0" y="37"/>
                  </a:lnTo>
                </a:path>
              </a:pathLst>
            </a:custGeom>
            <a:solidFill>
              <a:schemeClr val="tx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17" name="Freeform 22">
              <a:extLst>
                <a:ext uri="{FF2B5EF4-FFF2-40B4-BE49-F238E27FC236}">
                  <a16:creationId xmlns:a16="http://schemas.microsoft.com/office/drawing/2014/main" id="{26AE48FF-45F6-4212-9E74-9B2FB0CFFB55}"/>
                </a:ext>
              </a:extLst>
            </p:cNvPr>
            <p:cNvSpPr>
              <a:spLocks noChangeArrowheads="1"/>
            </p:cNvSpPr>
            <p:nvPr/>
          </p:nvSpPr>
          <p:spPr bwMode="auto">
            <a:xfrm>
              <a:off x="1092135" y="2353925"/>
              <a:ext cx="12700" cy="11113"/>
            </a:xfrm>
            <a:custGeom>
              <a:avLst/>
              <a:gdLst>
                <a:gd name="T0" fmla="*/ 0 w 41"/>
                <a:gd name="T1" fmla="*/ 34 h 35"/>
                <a:gd name="T2" fmla="*/ 0 w 41"/>
                <a:gd name="T3" fmla="*/ 34 h 35"/>
                <a:gd name="T4" fmla="*/ 0 w 41"/>
                <a:gd name="T5" fmla="*/ 34 h 35"/>
                <a:gd name="T6" fmla="*/ 40 w 41"/>
                <a:gd name="T7" fmla="*/ 34 h 35"/>
                <a:gd name="T8" fmla="*/ 40 w 41"/>
                <a:gd name="T9" fmla="*/ 0 h 35"/>
                <a:gd name="T10" fmla="*/ 0 w 41"/>
                <a:gd name="T11" fmla="*/ 0 h 35"/>
                <a:gd name="T12" fmla="*/ 0 w 41"/>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41" h="35">
                  <a:moveTo>
                    <a:pt x="0" y="34"/>
                  </a:moveTo>
                  <a:lnTo>
                    <a:pt x="0" y="34"/>
                  </a:lnTo>
                  <a:lnTo>
                    <a:pt x="0" y="34"/>
                  </a:lnTo>
                  <a:lnTo>
                    <a:pt x="40" y="34"/>
                  </a:lnTo>
                  <a:lnTo>
                    <a:pt x="40" y="0"/>
                  </a:lnTo>
                  <a:lnTo>
                    <a:pt x="0" y="0"/>
                  </a:lnTo>
                  <a:lnTo>
                    <a:pt x="0" y="34"/>
                  </a:lnTo>
                </a:path>
              </a:pathLst>
            </a:custGeom>
            <a:solidFill>
              <a:schemeClr val="tx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18" name="Freeform 23">
              <a:extLst>
                <a:ext uri="{FF2B5EF4-FFF2-40B4-BE49-F238E27FC236}">
                  <a16:creationId xmlns:a16="http://schemas.microsoft.com/office/drawing/2014/main" id="{ADF6DB55-092B-4B7B-9419-3F65E757701B}"/>
                </a:ext>
              </a:extLst>
            </p:cNvPr>
            <p:cNvSpPr>
              <a:spLocks noChangeArrowheads="1"/>
            </p:cNvSpPr>
            <p:nvPr/>
          </p:nvSpPr>
          <p:spPr bwMode="auto">
            <a:xfrm>
              <a:off x="1065148" y="2353925"/>
              <a:ext cx="14288" cy="11113"/>
            </a:xfrm>
            <a:custGeom>
              <a:avLst/>
              <a:gdLst>
                <a:gd name="T0" fmla="*/ 0 w 45"/>
                <a:gd name="T1" fmla="*/ 34 h 35"/>
                <a:gd name="T2" fmla="*/ 0 w 45"/>
                <a:gd name="T3" fmla="*/ 34 h 35"/>
                <a:gd name="T4" fmla="*/ 0 w 45"/>
                <a:gd name="T5" fmla="*/ 34 h 35"/>
                <a:gd name="T6" fmla="*/ 44 w 45"/>
                <a:gd name="T7" fmla="*/ 34 h 35"/>
                <a:gd name="T8" fmla="*/ 44 w 45"/>
                <a:gd name="T9" fmla="*/ 0 h 35"/>
                <a:gd name="T10" fmla="*/ 0 w 45"/>
                <a:gd name="T11" fmla="*/ 0 h 35"/>
                <a:gd name="T12" fmla="*/ 0 w 45"/>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45" h="35">
                  <a:moveTo>
                    <a:pt x="0" y="34"/>
                  </a:moveTo>
                  <a:lnTo>
                    <a:pt x="0" y="34"/>
                  </a:lnTo>
                  <a:lnTo>
                    <a:pt x="0" y="34"/>
                  </a:lnTo>
                  <a:lnTo>
                    <a:pt x="44" y="34"/>
                  </a:lnTo>
                  <a:lnTo>
                    <a:pt x="44" y="0"/>
                  </a:lnTo>
                  <a:lnTo>
                    <a:pt x="0" y="0"/>
                  </a:lnTo>
                  <a:lnTo>
                    <a:pt x="0" y="34"/>
                  </a:lnTo>
                </a:path>
              </a:pathLst>
            </a:custGeom>
            <a:solidFill>
              <a:schemeClr val="tx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19" name="Freeform 24">
              <a:extLst>
                <a:ext uri="{FF2B5EF4-FFF2-40B4-BE49-F238E27FC236}">
                  <a16:creationId xmlns:a16="http://schemas.microsoft.com/office/drawing/2014/main" id="{9371008D-9C38-4045-BAE3-FFF99B3FBC4A}"/>
                </a:ext>
              </a:extLst>
            </p:cNvPr>
            <p:cNvSpPr>
              <a:spLocks noChangeArrowheads="1"/>
            </p:cNvSpPr>
            <p:nvPr/>
          </p:nvSpPr>
          <p:spPr bwMode="auto">
            <a:xfrm>
              <a:off x="1039748" y="2353925"/>
              <a:ext cx="14288" cy="11113"/>
            </a:xfrm>
            <a:custGeom>
              <a:avLst/>
              <a:gdLst>
                <a:gd name="T0" fmla="*/ 0 w 43"/>
                <a:gd name="T1" fmla="*/ 34 h 35"/>
                <a:gd name="T2" fmla="*/ 0 w 43"/>
                <a:gd name="T3" fmla="*/ 34 h 35"/>
                <a:gd name="T4" fmla="*/ 0 w 43"/>
                <a:gd name="T5" fmla="*/ 34 h 35"/>
                <a:gd name="T6" fmla="*/ 42 w 43"/>
                <a:gd name="T7" fmla="*/ 34 h 35"/>
                <a:gd name="T8" fmla="*/ 42 w 43"/>
                <a:gd name="T9" fmla="*/ 0 h 35"/>
                <a:gd name="T10" fmla="*/ 0 w 43"/>
                <a:gd name="T11" fmla="*/ 0 h 35"/>
                <a:gd name="T12" fmla="*/ 0 w 43"/>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43" h="35">
                  <a:moveTo>
                    <a:pt x="0" y="34"/>
                  </a:moveTo>
                  <a:lnTo>
                    <a:pt x="0" y="34"/>
                  </a:lnTo>
                  <a:lnTo>
                    <a:pt x="0" y="34"/>
                  </a:lnTo>
                  <a:lnTo>
                    <a:pt x="42" y="34"/>
                  </a:lnTo>
                  <a:lnTo>
                    <a:pt x="42" y="0"/>
                  </a:lnTo>
                  <a:lnTo>
                    <a:pt x="0" y="0"/>
                  </a:lnTo>
                  <a:lnTo>
                    <a:pt x="0" y="34"/>
                  </a:lnTo>
                </a:path>
              </a:pathLst>
            </a:custGeom>
            <a:solidFill>
              <a:schemeClr val="tx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20" name="Freeform 25">
              <a:extLst>
                <a:ext uri="{FF2B5EF4-FFF2-40B4-BE49-F238E27FC236}">
                  <a16:creationId xmlns:a16="http://schemas.microsoft.com/office/drawing/2014/main" id="{45147E1A-43FC-4532-B746-55E1CEE5E283}"/>
                </a:ext>
              </a:extLst>
            </p:cNvPr>
            <p:cNvSpPr>
              <a:spLocks noChangeArrowheads="1"/>
            </p:cNvSpPr>
            <p:nvPr/>
          </p:nvSpPr>
          <p:spPr bwMode="auto">
            <a:xfrm>
              <a:off x="1014348" y="2353925"/>
              <a:ext cx="12700" cy="11113"/>
            </a:xfrm>
            <a:custGeom>
              <a:avLst/>
              <a:gdLst>
                <a:gd name="T0" fmla="*/ 0 w 41"/>
                <a:gd name="T1" fmla="*/ 34 h 35"/>
                <a:gd name="T2" fmla="*/ 0 w 41"/>
                <a:gd name="T3" fmla="*/ 34 h 35"/>
                <a:gd name="T4" fmla="*/ 0 w 41"/>
                <a:gd name="T5" fmla="*/ 34 h 35"/>
                <a:gd name="T6" fmla="*/ 40 w 41"/>
                <a:gd name="T7" fmla="*/ 34 h 35"/>
                <a:gd name="T8" fmla="*/ 40 w 41"/>
                <a:gd name="T9" fmla="*/ 0 h 35"/>
                <a:gd name="T10" fmla="*/ 0 w 41"/>
                <a:gd name="T11" fmla="*/ 0 h 35"/>
                <a:gd name="T12" fmla="*/ 0 w 41"/>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41" h="35">
                  <a:moveTo>
                    <a:pt x="0" y="34"/>
                  </a:moveTo>
                  <a:lnTo>
                    <a:pt x="0" y="34"/>
                  </a:lnTo>
                  <a:lnTo>
                    <a:pt x="0" y="34"/>
                  </a:lnTo>
                  <a:lnTo>
                    <a:pt x="40" y="34"/>
                  </a:lnTo>
                  <a:lnTo>
                    <a:pt x="40" y="0"/>
                  </a:lnTo>
                  <a:lnTo>
                    <a:pt x="0" y="0"/>
                  </a:lnTo>
                  <a:lnTo>
                    <a:pt x="0" y="34"/>
                  </a:lnTo>
                </a:path>
              </a:pathLst>
            </a:custGeom>
            <a:solidFill>
              <a:schemeClr val="tx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21" name="Freeform 26">
              <a:extLst>
                <a:ext uri="{FF2B5EF4-FFF2-40B4-BE49-F238E27FC236}">
                  <a16:creationId xmlns:a16="http://schemas.microsoft.com/office/drawing/2014/main" id="{D68B27BF-1B1D-4200-AFDA-6EF3492CB97F}"/>
                </a:ext>
              </a:extLst>
            </p:cNvPr>
            <p:cNvSpPr>
              <a:spLocks noChangeArrowheads="1"/>
            </p:cNvSpPr>
            <p:nvPr/>
          </p:nvSpPr>
          <p:spPr bwMode="auto">
            <a:xfrm>
              <a:off x="988948" y="2353925"/>
              <a:ext cx="12700" cy="11113"/>
            </a:xfrm>
            <a:custGeom>
              <a:avLst/>
              <a:gdLst>
                <a:gd name="T0" fmla="*/ 0 w 41"/>
                <a:gd name="T1" fmla="*/ 34 h 35"/>
                <a:gd name="T2" fmla="*/ 0 w 41"/>
                <a:gd name="T3" fmla="*/ 34 h 35"/>
                <a:gd name="T4" fmla="*/ 0 w 41"/>
                <a:gd name="T5" fmla="*/ 34 h 35"/>
                <a:gd name="T6" fmla="*/ 40 w 41"/>
                <a:gd name="T7" fmla="*/ 34 h 35"/>
                <a:gd name="T8" fmla="*/ 40 w 41"/>
                <a:gd name="T9" fmla="*/ 0 h 35"/>
                <a:gd name="T10" fmla="*/ 0 w 41"/>
                <a:gd name="T11" fmla="*/ 0 h 35"/>
                <a:gd name="T12" fmla="*/ 0 w 41"/>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41" h="35">
                  <a:moveTo>
                    <a:pt x="0" y="34"/>
                  </a:moveTo>
                  <a:lnTo>
                    <a:pt x="0" y="34"/>
                  </a:lnTo>
                  <a:lnTo>
                    <a:pt x="0" y="34"/>
                  </a:lnTo>
                  <a:lnTo>
                    <a:pt x="40" y="34"/>
                  </a:lnTo>
                  <a:lnTo>
                    <a:pt x="40" y="0"/>
                  </a:lnTo>
                  <a:lnTo>
                    <a:pt x="0" y="0"/>
                  </a:lnTo>
                  <a:lnTo>
                    <a:pt x="0" y="34"/>
                  </a:lnTo>
                </a:path>
              </a:pathLst>
            </a:custGeom>
            <a:solidFill>
              <a:schemeClr val="tx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22" name="Freeform 27">
              <a:extLst>
                <a:ext uri="{FF2B5EF4-FFF2-40B4-BE49-F238E27FC236}">
                  <a16:creationId xmlns:a16="http://schemas.microsoft.com/office/drawing/2014/main" id="{3AD2261D-82E4-4356-897E-E7EB1257791A}"/>
                </a:ext>
              </a:extLst>
            </p:cNvPr>
            <p:cNvSpPr>
              <a:spLocks noChangeArrowheads="1"/>
            </p:cNvSpPr>
            <p:nvPr/>
          </p:nvSpPr>
          <p:spPr bwMode="auto">
            <a:xfrm>
              <a:off x="1022285" y="2414250"/>
              <a:ext cx="50800" cy="50800"/>
            </a:xfrm>
            <a:custGeom>
              <a:avLst/>
              <a:gdLst>
                <a:gd name="T0" fmla="*/ 71 w 144"/>
                <a:gd name="T1" fmla="*/ 34 h 144"/>
                <a:gd name="T2" fmla="*/ 71 w 144"/>
                <a:gd name="T3" fmla="*/ 34 h 144"/>
                <a:gd name="T4" fmla="*/ 71 w 144"/>
                <a:gd name="T5" fmla="*/ 34 h 144"/>
                <a:gd name="T6" fmla="*/ 71 w 144"/>
                <a:gd name="T7" fmla="*/ 34 h 144"/>
                <a:gd name="T8" fmla="*/ 34 w 144"/>
                <a:gd name="T9" fmla="*/ 71 h 144"/>
                <a:gd name="T10" fmla="*/ 71 w 144"/>
                <a:gd name="T11" fmla="*/ 105 h 144"/>
                <a:gd name="T12" fmla="*/ 108 w 144"/>
                <a:gd name="T13" fmla="*/ 71 h 144"/>
                <a:gd name="T14" fmla="*/ 71 w 144"/>
                <a:gd name="T15" fmla="*/ 34 h 144"/>
                <a:gd name="T16" fmla="*/ 71 w 144"/>
                <a:gd name="T17" fmla="*/ 143 h 144"/>
                <a:gd name="T18" fmla="*/ 71 w 144"/>
                <a:gd name="T19" fmla="*/ 143 h 144"/>
                <a:gd name="T20" fmla="*/ 71 w 144"/>
                <a:gd name="T21" fmla="*/ 143 h 144"/>
                <a:gd name="T22" fmla="*/ 71 w 144"/>
                <a:gd name="T23" fmla="*/ 143 h 144"/>
                <a:gd name="T24" fmla="*/ 0 w 144"/>
                <a:gd name="T25" fmla="*/ 71 h 144"/>
                <a:gd name="T26" fmla="*/ 71 w 144"/>
                <a:gd name="T27" fmla="*/ 0 h 144"/>
                <a:gd name="T28" fmla="*/ 143 w 144"/>
                <a:gd name="T29" fmla="*/ 71 h 144"/>
                <a:gd name="T30" fmla="*/ 71 w 144"/>
                <a:gd name="T31" fmla="*/ 14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 h="144">
                  <a:moveTo>
                    <a:pt x="71" y="34"/>
                  </a:moveTo>
                  <a:lnTo>
                    <a:pt x="71" y="34"/>
                  </a:lnTo>
                  <a:lnTo>
                    <a:pt x="71" y="34"/>
                  </a:lnTo>
                  <a:lnTo>
                    <a:pt x="71" y="34"/>
                  </a:lnTo>
                  <a:cubicBezTo>
                    <a:pt x="50" y="34"/>
                    <a:pt x="34" y="50"/>
                    <a:pt x="34" y="71"/>
                  </a:cubicBezTo>
                  <a:cubicBezTo>
                    <a:pt x="34" y="90"/>
                    <a:pt x="50" y="105"/>
                    <a:pt x="71" y="105"/>
                  </a:cubicBezTo>
                  <a:cubicBezTo>
                    <a:pt x="92" y="105"/>
                    <a:pt x="108" y="90"/>
                    <a:pt x="108" y="71"/>
                  </a:cubicBezTo>
                  <a:cubicBezTo>
                    <a:pt x="108" y="50"/>
                    <a:pt x="92" y="34"/>
                    <a:pt x="71" y="34"/>
                  </a:cubicBezTo>
                  <a:close/>
                  <a:moveTo>
                    <a:pt x="71" y="143"/>
                  </a:moveTo>
                  <a:lnTo>
                    <a:pt x="71" y="143"/>
                  </a:lnTo>
                  <a:lnTo>
                    <a:pt x="71" y="143"/>
                  </a:lnTo>
                  <a:lnTo>
                    <a:pt x="71" y="143"/>
                  </a:lnTo>
                  <a:cubicBezTo>
                    <a:pt x="31" y="143"/>
                    <a:pt x="0" y="111"/>
                    <a:pt x="0" y="71"/>
                  </a:cubicBezTo>
                  <a:cubicBezTo>
                    <a:pt x="0" y="31"/>
                    <a:pt x="31" y="0"/>
                    <a:pt x="71" y="0"/>
                  </a:cubicBezTo>
                  <a:cubicBezTo>
                    <a:pt x="111" y="0"/>
                    <a:pt x="143" y="31"/>
                    <a:pt x="143" y="71"/>
                  </a:cubicBezTo>
                  <a:cubicBezTo>
                    <a:pt x="143" y="111"/>
                    <a:pt x="111" y="143"/>
                    <a:pt x="71" y="143"/>
                  </a:cubicBezTo>
                  <a:close/>
                </a:path>
              </a:pathLst>
            </a:custGeom>
            <a:solidFill>
              <a:schemeClr val="tx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grpSp>
      <p:grpSp>
        <p:nvGrpSpPr>
          <p:cNvPr id="67" name="Group 66">
            <a:extLst>
              <a:ext uri="{FF2B5EF4-FFF2-40B4-BE49-F238E27FC236}">
                <a16:creationId xmlns:a16="http://schemas.microsoft.com/office/drawing/2014/main" id="{D5E8C7CD-6BA9-40C3-83D8-72B0E35189A7}"/>
              </a:ext>
            </a:extLst>
          </p:cNvPr>
          <p:cNvGrpSpPr/>
          <p:nvPr/>
        </p:nvGrpSpPr>
        <p:grpSpPr>
          <a:xfrm>
            <a:off x="6096000" y="2690833"/>
            <a:ext cx="469900" cy="527050"/>
            <a:chOff x="4798720" y="2741997"/>
            <a:chExt cx="469900" cy="527050"/>
          </a:xfrm>
          <a:solidFill>
            <a:schemeClr val="bg1">
              <a:lumMod val="75000"/>
            </a:schemeClr>
          </a:solidFill>
        </p:grpSpPr>
        <p:sp>
          <p:nvSpPr>
            <p:cNvPr id="24" name="Freeform 475">
              <a:extLst>
                <a:ext uri="{FF2B5EF4-FFF2-40B4-BE49-F238E27FC236}">
                  <a16:creationId xmlns:a16="http://schemas.microsoft.com/office/drawing/2014/main" id="{DF6FD940-12A9-4BAF-9B4E-4FEC79EBB490}"/>
                </a:ext>
              </a:extLst>
            </p:cNvPr>
            <p:cNvSpPr>
              <a:spLocks noChangeArrowheads="1"/>
            </p:cNvSpPr>
            <p:nvPr/>
          </p:nvSpPr>
          <p:spPr bwMode="auto">
            <a:xfrm>
              <a:off x="4798720" y="2905510"/>
              <a:ext cx="469900" cy="363537"/>
            </a:xfrm>
            <a:custGeom>
              <a:avLst/>
              <a:gdLst>
                <a:gd name="T0" fmla="*/ 1304 w 1305"/>
                <a:gd name="T1" fmla="*/ 1011 h 1012"/>
                <a:gd name="T2" fmla="*/ 1304 w 1305"/>
                <a:gd name="T3" fmla="*/ 1011 h 1012"/>
                <a:gd name="T4" fmla="*/ 1304 w 1305"/>
                <a:gd name="T5" fmla="*/ 1011 h 1012"/>
                <a:gd name="T6" fmla="*/ 0 w 1305"/>
                <a:gd name="T7" fmla="*/ 1011 h 1012"/>
                <a:gd name="T8" fmla="*/ 0 w 1305"/>
                <a:gd name="T9" fmla="*/ 160 h 1012"/>
                <a:gd name="T10" fmla="*/ 160 w 1305"/>
                <a:gd name="T11" fmla="*/ 10 h 1012"/>
                <a:gd name="T12" fmla="*/ 184 w 1305"/>
                <a:gd name="T13" fmla="*/ 37 h 1012"/>
                <a:gd name="T14" fmla="*/ 37 w 1305"/>
                <a:gd name="T15" fmla="*/ 176 h 1012"/>
                <a:gd name="T16" fmla="*/ 37 w 1305"/>
                <a:gd name="T17" fmla="*/ 977 h 1012"/>
                <a:gd name="T18" fmla="*/ 1267 w 1305"/>
                <a:gd name="T19" fmla="*/ 977 h 1012"/>
                <a:gd name="T20" fmla="*/ 1267 w 1305"/>
                <a:gd name="T21" fmla="*/ 176 h 1012"/>
                <a:gd name="T22" fmla="*/ 1107 w 1305"/>
                <a:gd name="T23" fmla="*/ 26 h 1012"/>
                <a:gd name="T24" fmla="*/ 1131 w 1305"/>
                <a:gd name="T25" fmla="*/ 0 h 1012"/>
                <a:gd name="T26" fmla="*/ 1304 w 1305"/>
                <a:gd name="T27" fmla="*/ 160 h 1012"/>
                <a:gd name="T28" fmla="*/ 1304 w 1305"/>
                <a:gd name="T29" fmla="*/ 1011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5" h="1012">
                  <a:moveTo>
                    <a:pt x="1304" y="1011"/>
                  </a:moveTo>
                  <a:lnTo>
                    <a:pt x="1304" y="1011"/>
                  </a:lnTo>
                  <a:lnTo>
                    <a:pt x="1304" y="1011"/>
                  </a:lnTo>
                  <a:lnTo>
                    <a:pt x="0" y="1011"/>
                  </a:lnTo>
                  <a:lnTo>
                    <a:pt x="0" y="160"/>
                  </a:lnTo>
                  <a:lnTo>
                    <a:pt x="160" y="10"/>
                  </a:lnTo>
                  <a:lnTo>
                    <a:pt x="184" y="37"/>
                  </a:lnTo>
                  <a:lnTo>
                    <a:pt x="37" y="176"/>
                  </a:lnTo>
                  <a:lnTo>
                    <a:pt x="37" y="977"/>
                  </a:lnTo>
                  <a:lnTo>
                    <a:pt x="1267" y="977"/>
                  </a:lnTo>
                  <a:lnTo>
                    <a:pt x="1267" y="176"/>
                  </a:lnTo>
                  <a:lnTo>
                    <a:pt x="1107" y="26"/>
                  </a:lnTo>
                  <a:lnTo>
                    <a:pt x="1131" y="0"/>
                  </a:lnTo>
                  <a:lnTo>
                    <a:pt x="1304" y="160"/>
                  </a:lnTo>
                  <a:lnTo>
                    <a:pt x="1304" y="101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5" name="Freeform 476">
              <a:extLst>
                <a:ext uri="{FF2B5EF4-FFF2-40B4-BE49-F238E27FC236}">
                  <a16:creationId xmlns:a16="http://schemas.microsoft.com/office/drawing/2014/main" id="{83339C81-0E8C-4471-B95C-4D4F52372371}"/>
                </a:ext>
              </a:extLst>
            </p:cNvPr>
            <p:cNvSpPr>
              <a:spLocks noChangeArrowheads="1"/>
            </p:cNvSpPr>
            <p:nvPr/>
          </p:nvSpPr>
          <p:spPr bwMode="auto">
            <a:xfrm>
              <a:off x="4963820" y="2741997"/>
              <a:ext cx="134937" cy="74613"/>
            </a:xfrm>
            <a:custGeom>
              <a:avLst/>
              <a:gdLst>
                <a:gd name="T0" fmla="*/ 24 w 375"/>
                <a:gd name="T1" fmla="*/ 205 h 206"/>
                <a:gd name="T2" fmla="*/ 24 w 375"/>
                <a:gd name="T3" fmla="*/ 205 h 206"/>
                <a:gd name="T4" fmla="*/ 24 w 375"/>
                <a:gd name="T5" fmla="*/ 205 h 206"/>
                <a:gd name="T6" fmla="*/ 0 w 375"/>
                <a:gd name="T7" fmla="*/ 177 h 206"/>
                <a:gd name="T8" fmla="*/ 188 w 375"/>
                <a:gd name="T9" fmla="*/ 0 h 206"/>
                <a:gd name="T10" fmla="*/ 374 w 375"/>
                <a:gd name="T11" fmla="*/ 175 h 206"/>
                <a:gd name="T12" fmla="*/ 350 w 375"/>
                <a:gd name="T13" fmla="*/ 199 h 206"/>
                <a:gd name="T14" fmla="*/ 188 w 375"/>
                <a:gd name="T15" fmla="*/ 50 h 206"/>
                <a:gd name="T16" fmla="*/ 24 w 375"/>
                <a:gd name="T17" fmla="*/ 205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5" h="206">
                  <a:moveTo>
                    <a:pt x="24" y="205"/>
                  </a:moveTo>
                  <a:lnTo>
                    <a:pt x="24" y="205"/>
                  </a:lnTo>
                  <a:lnTo>
                    <a:pt x="24" y="205"/>
                  </a:lnTo>
                  <a:lnTo>
                    <a:pt x="0" y="177"/>
                  </a:lnTo>
                  <a:lnTo>
                    <a:pt x="188" y="0"/>
                  </a:lnTo>
                  <a:lnTo>
                    <a:pt x="374" y="175"/>
                  </a:lnTo>
                  <a:lnTo>
                    <a:pt x="350" y="199"/>
                  </a:lnTo>
                  <a:lnTo>
                    <a:pt x="188" y="50"/>
                  </a:lnTo>
                  <a:lnTo>
                    <a:pt x="24" y="20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6" name="Freeform 477">
              <a:extLst>
                <a:ext uri="{FF2B5EF4-FFF2-40B4-BE49-F238E27FC236}">
                  <a16:creationId xmlns:a16="http://schemas.microsoft.com/office/drawing/2014/main" id="{017654F5-CEFD-465B-AAE2-35FA88E297E1}"/>
                </a:ext>
              </a:extLst>
            </p:cNvPr>
            <p:cNvSpPr>
              <a:spLocks noChangeArrowheads="1"/>
            </p:cNvSpPr>
            <p:nvPr/>
          </p:nvSpPr>
          <p:spPr bwMode="auto">
            <a:xfrm>
              <a:off x="4878095" y="2824547"/>
              <a:ext cx="307975" cy="212725"/>
            </a:xfrm>
            <a:custGeom>
              <a:avLst/>
              <a:gdLst>
                <a:gd name="T0" fmla="*/ 35 w 856"/>
                <a:gd name="T1" fmla="*/ 591 h 592"/>
                <a:gd name="T2" fmla="*/ 35 w 856"/>
                <a:gd name="T3" fmla="*/ 591 h 592"/>
                <a:gd name="T4" fmla="*/ 35 w 856"/>
                <a:gd name="T5" fmla="*/ 591 h 592"/>
                <a:gd name="T6" fmla="*/ 0 w 856"/>
                <a:gd name="T7" fmla="*/ 591 h 592"/>
                <a:gd name="T8" fmla="*/ 0 w 856"/>
                <a:gd name="T9" fmla="*/ 0 h 592"/>
                <a:gd name="T10" fmla="*/ 855 w 856"/>
                <a:gd name="T11" fmla="*/ 0 h 592"/>
                <a:gd name="T12" fmla="*/ 855 w 856"/>
                <a:gd name="T13" fmla="*/ 578 h 592"/>
                <a:gd name="T14" fmla="*/ 821 w 856"/>
                <a:gd name="T15" fmla="*/ 578 h 592"/>
                <a:gd name="T16" fmla="*/ 821 w 856"/>
                <a:gd name="T17" fmla="*/ 37 h 592"/>
                <a:gd name="T18" fmla="*/ 35 w 856"/>
                <a:gd name="T19" fmla="*/ 37 h 592"/>
                <a:gd name="T20" fmla="*/ 35 w 856"/>
                <a:gd name="T21" fmla="*/ 591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6" h="592">
                  <a:moveTo>
                    <a:pt x="35" y="591"/>
                  </a:moveTo>
                  <a:lnTo>
                    <a:pt x="35" y="591"/>
                  </a:lnTo>
                  <a:lnTo>
                    <a:pt x="35" y="591"/>
                  </a:lnTo>
                  <a:lnTo>
                    <a:pt x="0" y="591"/>
                  </a:lnTo>
                  <a:lnTo>
                    <a:pt x="0" y="0"/>
                  </a:lnTo>
                  <a:lnTo>
                    <a:pt x="855" y="0"/>
                  </a:lnTo>
                  <a:lnTo>
                    <a:pt x="855" y="578"/>
                  </a:lnTo>
                  <a:lnTo>
                    <a:pt x="821" y="578"/>
                  </a:lnTo>
                  <a:lnTo>
                    <a:pt x="821" y="37"/>
                  </a:lnTo>
                  <a:lnTo>
                    <a:pt x="35" y="37"/>
                  </a:lnTo>
                  <a:lnTo>
                    <a:pt x="35" y="59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7" name="Freeform 478">
              <a:extLst>
                <a:ext uri="{FF2B5EF4-FFF2-40B4-BE49-F238E27FC236}">
                  <a16:creationId xmlns:a16="http://schemas.microsoft.com/office/drawing/2014/main" id="{7CB82A1A-0C43-4D2D-ACBF-4104887D5D60}"/>
                </a:ext>
              </a:extLst>
            </p:cNvPr>
            <p:cNvSpPr>
              <a:spLocks noChangeArrowheads="1"/>
            </p:cNvSpPr>
            <p:nvPr/>
          </p:nvSpPr>
          <p:spPr bwMode="auto">
            <a:xfrm>
              <a:off x="4800307" y="3110297"/>
              <a:ext cx="169863" cy="157163"/>
            </a:xfrm>
            <a:custGeom>
              <a:avLst/>
              <a:gdLst>
                <a:gd name="T0" fmla="*/ 24 w 472"/>
                <a:gd name="T1" fmla="*/ 436 h 437"/>
                <a:gd name="T2" fmla="*/ 24 w 472"/>
                <a:gd name="T3" fmla="*/ 436 h 437"/>
                <a:gd name="T4" fmla="*/ 24 w 472"/>
                <a:gd name="T5" fmla="*/ 436 h 437"/>
                <a:gd name="T6" fmla="*/ 0 w 472"/>
                <a:gd name="T7" fmla="*/ 410 h 437"/>
                <a:gd name="T8" fmla="*/ 447 w 472"/>
                <a:gd name="T9" fmla="*/ 0 h 437"/>
                <a:gd name="T10" fmla="*/ 471 w 472"/>
                <a:gd name="T11" fmla="*/ 27 h 437"/>
                <a:gd name="T12" fmla="*/ 24 w 472"/>
                <a:gd name="T13" fmla="*/ 436 h 437"/>
              </a:gdLst>
              <a:ahLst/>
              <a:cxnLst>
                <a:cxn ang="0">
                  <a:pos x="T0" y="T1"/>
                </a:cxn>
                <a:cxn ang="0">
                  <a:pos x="T2" y="T3"/>
                </a:cxn>
                <a:cxn ang="0">
                  <a:pos x="T4" y="T5"/>
                </a:cxn>
                <a:cxn ang="0">
                  <a:pos x="T6" y="T7"/>
                </a:cxn>
                <a:cxn ang="0">
                  <a:pos x="T8" y="T9"/>
                </a:cxn>
                <a:cxn ang="0">
                  <a:pos x="T10" y="T11"/>
                </a:cxn>
                <a:cxn ang="0">
                  <a:pos x="T12" y="T13"/>
                </a:cxn>
              </a:cxnLst>
              <a:rect l="0" t="0" r="r" b="b"/>
              <a:pathLst>
                <a:path w="472" h="437">
                  <a:moveTo>
                    <a:pt x="24" y="436"/>
                  </a:moveTo>
                  <a:lnTo>
                    <a:pt x="24" y="436"/>
                  </a:lnTo>
                  <a:lnTo>
                    <a:pt x="24" y="436"/>
                  </a:lnTo>
                  <a:lnTo>
                    <a:pt x="0" y="410"/>
                  </a:lnTo>
                  <a:lnTo>
                    <a:pt x="447" y="0"/>
                  </a:lnTo>
                  <a:lnTo>
                    <a:pt x="471" y="27"/>
                  </a:lnTo>
                  <a:lnTo>
                    <a:pt x="24" y="43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8" name="Freeform 479">
              <a:extLst>
                <a:ext uri="{FF2B5EF4-FFF2-40B4-BE49-F238E27FC236}">
                  <a16:creationId xmlns:a16="http://schemas.microsoft.com/office/drawing/2014/main" id="{CBA00056-0851-4268-8682-78957E6F3945}"/>
                </a:ext>
              </a:extLst>
            </p:cNvPr>
            <p:cNvSpPr>
              <a:spLocks noChangeArrowheads="1"/>
            </p:cNvSpPr>
            <p:nvPr/>
          </p:nvSpPr>
          <p:spPr bwMode="auto">
            <a:xfrm>
              <a:off x="5090820" y="3108710"/>
              <a:ext cx="174625" cy="158750"/>
            </a:xfrm>
            <a:custGeom>
              <a:avLst/>
              <a:gdLst>
                <a:gd name="T0" fmla="*/ 459 w 484"/>
                <a:gd name="T1" fmla="*/ 441 h 442"/>
                <a:gd name="T2" fmla="*/ 459 w 484"/>
                <a:gd name="T3" fmla="*/ 441 h 442"/>
                <a:gd name="T4" fmla="*/ 459 w 484"/>
                <a:gd name="T5" fmla="*/ 441 h 442"/>
                <a:gd name="T6" fmla="*/ 0 w 484"/>
                <a:gd name="T7" fmla="*/ 27 h 442"/>
                <a:gd name="T8" fmla="*/ 23 w 484"/>
                <a:gd name="T9" fmla="*/ 0 h 442"/>
                <a:gd name="T10" fmla="*/ 483 w 484"/>
                <a:gd name="T11" fmla="*/ 415 h 442"/>
                <a:gd name="T12" fmla="*/ 459 w 484"/>
                <a:gd name="T13" fmla="*/ 441 h 442"/>
              </a:gdLst>
              <a:ahLst/>
              <a:cxnLst>
                <a:cxn ang="0">
                  <a:pos x="T0" y="T1"/>
                </a:cxn>
                <a:cxn ang="0">
                  <a:pos x="T2" y="T3"/>
                </a:cxn>
                <a:cxn ang="0">
                  <a:pos x="T4" y="T5"/>
                </a:cxn>
                <a:cxn ang="0">
                  <a:pos x="T6" y="T7"/>
                </a:cxn>
                <a:cxn ang="0">
                  <a:pos x="T8" y="T9"/>
                </a:cxn>
                <a:cxn ang="0">
                  <a:pos x="T10" y="T11"/>
                </a:cxn>
                <a:cxn ang="0">
                  <a:pos x="T12" y="T13"/>
                </a:cxn>
              </a:cxnLst>
              <a:rect l="0" t="0" r="r" b="b"/>
              <a:pathLst>
                <a:path w="484" h="442">
                  <a:moveTo>
                    <a:pt x="459" y="441"/>
                  </a:moveTo>
                  <a:lnTo>
                    <a:pt x="459" y="441"/>
                  </a:lnTo>
                  <a:lnTo>
                    <a:pt x="459" y="441"/>
                  </a:lnTo>
                  <a:lnTo>
                    <a:pt x="0" y="27"/>
                  </a:lnTo>
                  <a:lnTo>
                    <a:pt x="23" y="0"/>
                  </a:lnTo>
                  <a:lnTo>
                    <a:pt x="483" y="415"/>
                  </a:lnTo>
                  <a:lnTo>
                    <a:pt x="459" y="44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9" name="Freeform 480">
              <a:extLst>
                <a:ext uri="{FF2B5EF4-FFF2-40B4-BE49-F238E27FC236}">
                  <a16:creationId xmlns:a16="http://schemas.microsoft.com/office/drawing/2014/main" id="{5FD41914-D888-45A3-9628-C9A180A3DB9D}"/>
                </a:ext>
              </a:extLst>
            </p:cNvPr>
            <p:cNvSpPr>
              <a:spLocks noChangeArrowheads="1"/>
            </p:cNvSpPr>
            <p:nvPr/>
          </p:nvSpPr>
          <p:spPr bwMode="auto">
            <a:xfrm>
              <a:off x="4800307" y="2957897"/>
              <a:ext cx="460375" cy="223838"/>
            </a:xfrm>
            <a:custGeom>
              <a:avLst/>
              <a:gdLst>
                <a:gd name="T0" fmla="*/ 637 w 1279"/>
                <a:gd name="T1" fmla="*/ 620 h 621"/>
                <a:gd name="T2" fmla="*/ 637 w 1279"/>
                <a:gd name="T3" fmla="*/ 620 h 621"/>
                <a:gd name="T4" fmla="*/ 637 w 1279"/>
                <a:gd name="T5" fmla="*/ 620 h 621"/>
                <a:gd name="T6" fmla="*/ 0 w 1279"/>
                <a:gd name="T7" fmla="*/ 27 h 621"/>
                <a:gd name="T8" fmla="*/ 24 w 1279"/>
                <a:gd name="T9" fmla="*/ 0 h 621"/>
                <a:gd name="T10" fmla="*/ 637 w 1279"/>
                <a:gd name="T11" fmla="*/ 573 h 621"/>
                <a:gd name="T12" fmla="*/ 1254 w 1279"/>
                <a:gd name="T13" fmla="*/ 3 h 621"/>
                <a:gd name="T14" fmla="*/ 1278 w 1279"/>
                <a:gd name="T15" fmla="*/ 29 h 621"/>
                <a:gd name="T16" fmla="*/ 637 w 1279"/>
                <a:gd name="T17" fmla="*/ 62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9" h="621">
                  <a:moveTo>
                    <a:pt x="637" y="620"/>
                  </a:moveTo>
                  <a:lnTo>
                    <a:pt x="637" y="620"/>
                  </a:lnTo>
                  <a:lnTo>
                    <a:pt x="637" y="620"/>
                  </a:lnTo>
                  <a:lnTo>
                    <a:pt x="0" y="27"/>
                  </a:lnTo>
                  <a:lnTo>
                    <a:pt x="24" y="0"/>
                  </a:lnTo>
                  <a:lnTo>
                    <a:pt x="637" y="573"/>
                  </a:lnTo>
                  <a:lnTo>
                    <a:pt x="1254" y="3"/>
                  </a:lnTo>
                  <a:lnTo>
                    <a:pt x="1278" y="29"/>
                  </a:lnTo>
                  <a:lnTo>
                    <a:pt x="637" y="62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0" name="Freeform 481">
              <a:extLst>
                <a:ext uri="{FF2B5EF4-FFF2-40B4-BE49-F238E27FC236}">
                  <a16:creationId xmlns:a16="http://schemas.microsoft.com/office/drawing/2014/main" id="{57088C15-251B-45DE-BBF4-A6F77CACFA60}"/>
                </a:ext>
              </a:extLst>
            </p:cNvPr>
            <p:cNvSpPr>
              <a:spLocks noChangeArrowheads="1"/>
            </p:cNvSpPr>
            <p:nvPr/>
          </p:nvSpPr>
          <p:spPr bwMode="auto">
            <a:xfrm>
              <a:off x="4801895" y="2957897"/>
              <a:ext cx="58737" cy="12700"/>
            </a:xfrm>
            <a:custGeom>
              <a:avLst/>
              <a:gdLst>
                <a:gd name="T0" fmla="*/ 0 w 161"/>
                <a:gd name="T1" fmla="*/ 35 h 36"/>
                <a:gd name="T2" fmla="*/ 0 w 161"/>
                <a:gd name="T3" fmla="*/ 35 h 36"/>
                <a:gd name="T4" fmla="*/ 0 w 161"/>
                <a:gd name="T5" fmla="*/ 35 h 36"/>
                <a:gd name="T6" fmla="*/ 160 w 161"/>
                <a:gd name="T7" fmla="*/ 35 h 36"/>
                <a:gd name="T8" fmla="*/ 160 w 161"/>
                <a:gd name="T9" fmla="*/ 0 h 36"/>
                <a:gd name="T10" fmla="*/ 0 w 161"/>
                <a:gd name="T11" fmla="*/ 0 h 36"/>
                <a:gd name="T12" fmla="*/ 0 w 161"/>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161" h="36">
                  <a:moveTo>
                    <a:pt x="0" y="35"/>
                  </a:moveTo>
                  <a:lnTo>
                    <a:pt x="0" y="35"/>
                  </a:lnTo>
                  <a:lnTo>
                    <a:pt x="0" y="35"/>
                  </a:lnTo>
                  <a:lnTo>
                    <a:pt x="160" y="35"/>
                  </a:lnTo>
                  <a:lnTo>
                    <a:pt x="160" y="0"/>
                  </a:lnTo>
                  <a:lnTo>
                    <a:pt x="0" y="0"/>
                  </a:lnTo>
                  <a:lnTo>
                    <a:pt x="0" y="3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1" name="Freeform 482">
              <a:extLst>
                <a:ext uri="{FF2B5EF4-FFF2-40B4-BE49-F238E27FC236}">
                  <a16:creationId xmlns:a16="http://schemas.microsoft.com/office/drawing/2014/main" id="{DADFF239-9CA1-49BC-8C43-8504B958A56E}"/>
                </a:ext>
              </a:extLst>
            </p:cNvPr>
            <p:cNvSpPr>
              <a:spLocks noChangeArrowheads="1"/>
            </p:cNvSpPr>
            <p:nvPr/>
          </p:nvSpPr>
          <p:spPr bwMode="auto">
            <a:xfrm>
              <a:off x="5198770" y="2957897"/>
              <a:ext cx="60325" cy="12700"/>
            </a:xfrm>
            <a:custGeom>
              <a:avLst/>
              <a:gdLst>
                <a:gd name="T0" fmla="*/ 0 w 168"/>
                <a:gd name="T1" fmla="*/ 35 h 36"/>
                <a:gd name="T2" fmla="*/ 0 w 168"/>
                <a:gd name="T3" fmla="*/ 35 h 36"/>
                <a:gd name="T4" fmla="*/ 0 w 168"/>
                <a:gd name="T5" fmla="*/ 35 h 36"/>
                <a:gd name="T6" fmla="*/ 167 w 168"/>
                <a:gd name="T7" fmla="*/ 35 h 36"/>
                <a:gd name="T8" fmla="*/ 167 w 168"/>
                <a:gd name="T9" fmla="*/ 0 h 36"/>
                <a:gd name="T10" fmla="*/ 0 w 168"/>
                <a:gd name="T11" fmla="*/ 0 h 36"/>
                <a:gd name="T12" fmla="*/ 0 w 168"/>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168" h="36">
                  <a:moveTo>
                    <a:pt x="0" y="35"/>
                  </a:moveTo>
                  <a:lnTo>
                    <a:pt x="0" y="35"/>
                  </a:lnTo>
                  <a:lnTo>
                    <a:pt x="0" y="35"/>
                  </a:lnTo>
                  <a:lnTo>
                    <a:pt x="167" y="35"/>
                  </a:lnTo>
                  <a:lnTo>
                    <a:pt x="167" y="0"/>
                  </a:lnTo>
                  <a:lnTo>
                    <a:pt x="0" y="0"/>
                  </a:lnTo>
                  <a:lnTo>
                    <a:pt x="0" y="3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2" name="Freeform 483">
              <a:extLst>
                <a:ext uri="{FF2B5EF4-FFF2-40B4-BE49-F238E27FC236}">
                  <a16:creationId xmlns:a16="http://schemas.microsoft.com/office/drawing/2014/main" id="{AE2F6DD1-EEA5-4A55-9BB2-47D32367DF90}"/>
                </a:ext>
              </a:extLst>
            </p:cNvPr>
            <p:cNvSpPr>
              <a:spLocks noChangeArrowheads="1"/>
            </p:cNvSpPr>
            <p:nvPr/>
          </p:nvSpPr>
          <p:spPr bwMode="auto">
            <a:xfrm>
              <a:off x="5076532" y="3215072"/>
              <a:ext cx="17463" cy="12700"/>
            </a:xfrm>
            <a:custGeom>
              <a:avLst/>
              <a:gdLst>
                <a:gd name="T0" fmla="*/ 0 w 49"/>
                <a:gd name="T1" fmla="*/ 34 h 35"/>
                <a:gd name="T2" fmla="*/ 0 w 49"/>
                <a:gd name="T3" fmla="*/ 34 h 35"/>
                <a:gd name="T4" fmla="*/ 0 w 49"/>
                <a:gd name="T5" fmla="*/ 34 h 35"/>
                <a:gd name="T6" fmla="*/ 48 w 49"/>
                <a:gd name="T7" fmla="*/ 34 h 35"/>
                <a:gd name="T8" fmla="*/ 48 w 49"/>
                <a:gd name="T9" fmla="*/ 0 h 35"/>
                <a:gd name="T10" fmla="*/ 0 w 49"/>
                <a:gd name="T11" fmla="*/ 0 h 35"/>
                <a:gd name="T12" fmla="*/ 0 w 49"/>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49" h="35">
                  <a:moveTo>
                    <a:pt x="0" y="34"/>
                  </a:moveTo>
                  <a:lnTo>
                    <a:pt x="0" y="34"/>
                  </a:lnTo>
                  <a:lnTo>
                    <a:pt x="0" y="34"/>
                  </a:lnTo>
                  <a:lnTo>
                    <a:pt x="48" y="34"/>
                  </a:lnTo>
                  <a:lnTo>
                    <a:pt x="48" y="0"/>
                  </a:lnTo>
                  <a:lnTo>
                    <a:pt x="0" y="0"/>
                  </a:lnTo>
                  <a:lnTo>
                    <a:pt x="0" y="3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3" name="Freeform 484">
              <a:extLst>
                <a:ext uri="{FF2B5EF4-FFF2-40B4-BE49-F238E27FC236}">
                  <a16:creationId xmlns:a16="http://schemas.microsoft.com/office/drawing/2014/main" id="{C182394D-E88C-43E6-B450-77427753AE54}"/>
                </a:ext>
              </a:extLst>
            </p:cNvPr>
            <p:cNvSpPr>
              <a:spLocks noChangeArrowheads="1"/>
            </p:cNvSpPr>
            <p:nvPr/>
          </p:nvSpPr>
          <p:spPr bwMode="auto">
            <a:xfrm>
              <a:off x="5041607" y="3215072"/>
              <a:ext cx="17463" cy="12700"/>
            </a:xfrm>
            <a:custGeom>
              <a:avLst/>
              <a:gdLst>
                <a:gd name="T0" fmla="*/ 0 w 49"/>
                <a:gd name="T1" fmla="*/ 34 h 35"/>
                <a:gd name="T2" fmla="*/ 0 w 49"/>
                <a:gd name="T3" fmla="*/ 34 h 35"/>
                <a:gd name="T4" fmla="*/ 0 w 49"/>
                <a:gd name="T5" fmla="*/ 34 h 35"/>
                <a:gd name="T6" fmla="*/ 48 w 49"/>
                <a:gd name="T7" fmla="*/ 34 h 35"/>
                <a:gd name="T8" fmla="*/ 48 w 49"/>
                <a:gd name="T9" fmla="*/ 0 h 35"/>
                <a:gd name="T10" fmla="*/ 0 w 49"/>
                <a:gd name="T11" fmla="*/ 0 h 35"/>
                <a:gd name="T12" fmla="*/ 0 w 49"/>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49" h="35">
                  <a:moveTo>
                    <a:pt x="0" y="34"/>
                  </a:moveTo>
                  <a:lnTo>
                    <a:pt x="0" y="34"/>
                  </a:lnTo>
                  <a:lnTo>
                    <a:pt x="0" y="34"/>
                  </a:lnTo>
                  <a:lnTo>
                    <a:pt x="48" y="34"/>
                  </a:lnTo>
                  <a:lnTo>
                    <a:pt x="48" y="0"/>
                  </a:lnTo>
                  <a:lnTo>
                    <a:pt x="0" y="0"/>
                  </a:lnTo>
                  <a:lnTo>
                    <a:pt x="0" y="3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4" name="Freeform 485">
              <a:extLst>
                <a:ext uri="{FF2B5EF4-FFF2-40B4-BE49-F238E27FC236}">
                  <a16:creationId xmlns:a16="http://schemas.microsoft.com/office/drawing/2014/main" id="{CA3B1B33-3ED2-4705-A9E6-20A207B6E870}"/>
                </a:ext>
              </a:extLst>
            </p:cNvPr>
            <p:cNvSpPr>
              <a:spLocks noChangeArrowheads="1"/>
            </p:cNvSpPr>
            <p:nvPr/>
          </p:nvSpPr>
          <p:spPr bwMode="auto">
            <a:xfrm>
              <a:off x="5006682" y="3215072"/>
              <a:ext cx="15875" cy="12700"/>
            </a:xfrm>
            <a:custGeom>
              <a:avLst/>
              <a:gdLst>
                <a:gd name="T0" fmla="*/ 0 w 46"/>
                <a:gd name="T1" fmla="*/ 34 h 35"/>
                <a:gd name="T2" fmla="*/ 0 w 46"/>
                <a:gd name="T3" fmla="*/ 34 h 35"/>
                <a:gd name="T4" fmla="*/ 0 w 46"/>
                <a:gd name="T5" fmla="*/ 34 h 35"/>
                <a:gd name="T6" fmla="*/ 45 w 46"/>
                <a:gd name="T7" fmla="*/ 34 h 35"/>
                <a:gd name="T8" fmla="*/ 45 w 46"/>
                <a:gd name="T9" fmla="*/ 0 h 35"/>
                <a:gd name="T10" fmla="*/ 0 w 46"/>
                <a:gd name="T11" fmla="*/ 0 h 35"/>
                <a:gd name="T12" fmla="*/ 0 w 46"/>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46" h="35">
                  <a:moveTo>
                    <a:pt x="0" y="34"/>
                  </a:moveTo>
                  <a:lnTo>
                    <a:pt x="0" y="34"/>
                  </a:lnTo>
                  <a:lnTo>
                    <a:pt x="0" y="34"/>
                  </a:lnTo>
                  <a:lnTo>
                    <a:pt x="45" y="34"/>
                  </a:lnTo>
                  <a:lnTo>
                    <a:pt x="45" y="0"/>
                  </a:lnTo>
                  <a:lnTo>
                    <a:pt x="0" y="0"/>
                  </a:lnTo>
                  <a:lnTo>
                    <a:pt x="0" y="3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5" name="Freeform 486">
              <a:extLst>
                <a:ext uri="{FF2B5EF4-FFF2-40B4-BE49-F238E27FC236}">
                  <a16:creationId xmlns:a16="http://schemas.microsoft.com/office/drawing/2014/main" id="{2610C7C9-AA42-4573-ADE1-E218741B3607}"/>
                </a:ext>
              </a:extLst>
            </p:cNvPr>
            <p:cNvSpPr>
              <a:spLocks noChangeArrowheads="1"/>
            </p:cNvSpPr>
            <p:nvPr/>
          </p:nvSpPr>
          <p:spPr bwMode="auto">
            <a:xfrm>
              <a:off x="4971757" y="3215072"/>
              <a:ext cx="17463" cy="12700"/>
            </a:xfrm>
            <a:custGeom>
              <a:avLst/>
              <a:gdLst>
                <a:gd name="T0" fmla="*/ 0 w 48"/>
                <a:gd name="T1" fmla="*/ 34 h 35"/>
                <a:gd name="T2" fmla="*/ 0 w 48"/>
                <a:gd name="T3" fmla="*/ 34 h 35"/>
                <a:gd name="T4" fmla="*/ 0 w 48"/>
                <a:gd name="T5" fmla="*/ 34 h 35"/>
                <a:gd name="T6" fmla="*/ 47 w 48"/>
                <a:gd name="T7" fmla="*/ 34 h 35"/>
                <a:gd name="T8" fmla="*/ 47 w 48"/>
                <a:gd name="T9" fmla="*/ 0 h 35"/>
                <a:gd name="T10" fmla="*/ 0 w 48"/>
                <a:gd name="T11" fmla="*/ 0 h 35"/>
                <a:gd name="T12" fmla="*/ 0 w 48"/>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48" h="35">
                  <a:moveTo>
                    <a:pt x="0" y="34"/>
                  </a:moveTo>
                  <a:lnTo>
                    <a:pt x="0" y="34"/>
                  </a:lnTo>
                  <a:lnTo>
                    <a:pt x="0" y="34"/>
                  </a:lnTo>
                  <a:lnTo>
                    <a:pt x="47" y="34"/>
                  </a:lnTo>
                  <a:lnTo>
                    <a:pt x="47" y="0"/>
                  </a:lnTo>
                  <a:lnTo>
                    <a:pt x="0" y="0"/>
                  </a:lnTo>
                  <a:lnTo>
                    <a:pt x="0" y="3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6" name="Freeform 487">
              <a:extLst>
                <a:ext uri="{FF2B5EF4-FFF2-40B4-BE49-F238E27FC236}">
                  <a16:creationId xmlns:a16="http://schemas.microsoft.com/office/drawing/2014/main" id="{AEFF9A56-7A0D-4445-A31A-75FC7436CE5B}"/>
                </a:ext>
              </a:extLst>
            </p:cNvPr>
            <p:cNvSpPr>
              <a:spLocks noChangeArrowheads="1"/>
            </p:cNvSpPr>
            <p:nvPr/>
          </p:nvSpPr>
          <p:spPr bwMode="auto">
            <a:xfrm>
              <a:off x="4925720" y="2868997"/>
              <a:ext cx="123825" cy="41275"/>
            </a:xfrm>
            <a:custGeom>
              <a:avLst/>
              <a:gdLst>
                <a:gd name="T0" fmla="*/ 34 w 344"/>
                <a:gd name="T1" fmla="*/ 77 h 115"/>
                <a:gd name="T2" fmla="*/ 34 w 344"/>
                <a:gd name="T3" fmla="*/ 77 h 115"/>
                <a:gd name="T4" fmla="*/ 34 w 344"/>
                <a:gd name="T5" fmla="*/ 77 h 115"/>
                <a:gd name="T6" fmla="*/ 308 w 344"/>
                <a:gd name="T7" fmla="*/ 77 h 115"/>
                <a:gd name="T8" fmla="*/ 308 w 344"/>
                <a:gd name="T9" fmla="*/ 37 h 115"/>
                <a:gd name="T10" fmla="*/ 34 w 344"/>
                <a:gd name="T11" fmla="*/ 37 h 115"/>
                <a:gd name="T12" fmla="*/ 34 w 344"/>
                <a:gd name="T13" fmla="*/ 77 h 115"/>
                <a:gd name="T14" fmla="*/ 343 w 344"/>
                <a:gd name="T15" fmla="*/ 114 h 115"/>
                <a:gd name="T16" fmla="*/ 343 w 344"/>
                <a:gd name="T17" fmla="*/ 114 h 115"/>
                <a:gd name="T18" fmla="*/ 343 w 344"/>
                <a:gd name="T19" fmla="*/ 114 h 115"/>
                <a:gd name="T20" fmla="*/ 0 w 344"/>
                <a:gd name="T21" fmla="*/ 114 h 115"/>
                <a:gd name="T22" fmla="*/ 0 w 344"/>
                <a:gd name="T23" fmla="*/ 0 h 115"/>
                <a:gd name="T24" fmla="*/ 343 w 344"/>
                <a:gd name="T25" fmla="*/ 0 h 115"/>
                <a:gd name="T26" fmla="*/ 343 w 344"/>
                <a:gd name="T27"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4" h="115">
                  <a:moveTo>
                    <a:pt x="34" y="77"/>
                  </a:moveTo>
                  <a:lnTo>
                    <a:pt x="34" y="77"/>
                  </a:lnTo>
                  <a:lnTo>
                    <a:pt x="34" y="77"/>
                  </a:lnTo>
                  <a:lnTo>
                    <a:pt x="308" y="77"/>
                  </a:lnTo>
                  <a:lnTo>
                    <a:pt x="308" y="37"/>
                  </a:lnTo>
                  <a:lnTo>
                    <a:pt x="34" y="37"/>
                  </a:lnTo>
                  <a:lnTo>
                    <a:pt x="34" y="77"/>
                  </a:lnTo>
                  <a:close/>
                  <a:moveTo>
                    <a:pt x="343" y="114"/>
                  </a:moveTo>
                  <a:lnTo>
                    <a:pt x="343" y="114"/>
                  </a:lnTo>
                  <a:lnTo>
                    <a:pt x="343" y="114"/>
                  </a:lnTo>
                  <a:lnTo>
                    <a:pt x="0" y="114"/>
                  </a:lnTo>
                  <a:lnTo>
                    <a:pt x="0" y="0"/>
                  </a:lnTo>
                  <a:lnTo>
                    <a:pt x="343" y="0"/>
                  </a:lnTo>
                  <a:lnTo>
                    <a:pt x="343" y="11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7" name="Freeform 488">
              <a:extLst>
                <a:ext uri="{FF2B5EF4-FFF2-40B4-BE49-F238E27FC236}">
                  <a16:creationId xmlns:a16="http://schemas.microsoft.com/office/drawing/2014/main" id="{8E4F6F87-EF32-4316-8645-EB6B4543F53A}"/>
                </a:ext>
              </a:extLst>
            </p:cNvPr>
            <p:cNvSpPr>
              <a:spLocks noChangeArrowheads="1"/>
            </p:cNvSpPr>
            <p:nvPr/>
          </p:nvSpPr>
          <p:spPr bwMode="auto">
            <a:xfrm>
              <a:off x="4925720" y="2938847"/>
              <a:ext cx="211137" cy="139700"/>
            </a:xfrm>
            <a:custGeom>
              <a:avLst/>
              <a:gdLst>
                <a:gd name="T0" fmla="*/ 587 w 588"/>
                <a:gd name="T1" fmla="*/ 389 h 390"/>
                <a:gd name="T2" fmla="*/ 587 w 588"/>
                <a:gd name="T3" fmla="*/ 389 h 390"/>
                <a:gd name="T4" fmla="*/ 587 w 588"/>
                <a:gd name="T5" fmla="*/ 389 h 390"/>
                <a:gd name="T6" fmla="*/ 552 w 588"/>
                <a:gd name="T7" fmla="*/ 389 h 390"/>
                <a:gd name="T8" fmla="*/ 552 w 588"/>
                <a:gd name="T9" fmla="*/ 34 h 390"/>
                <a:gd name="T10" fmla="*/ 34 w 588"/>
                <a:gd name="T11" fmla="*/ 34 h 390"/>
                <a:gd name="T12" fmla="*/ 34 w 588"/>
                <a:gd name="T13" fmla="*/ 389 h 390"/>
                <a:gd name="T14" fmla="*/ 0 w 588"/>
                <a:gd name="T15" fmla="*/ 389 h 390"/>
                <a:gd name="T16" fmla="*/ 0 w 588"/>
                <a:gd name="T17" fmla="*/ 0 h 390"/>
                <a:gd name="T18" fmla="*/ 587 w 588"/>
                <a:gd name="T19" fmla="*/ 0 h 390"/>
                <a:gd name="T20" fmla="*/ 587 w 588"/>
                <a:gd name="T21" fmla="*/ 38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8" h="390">
                  <a:moveTo>
                    <a:pt x="587" y="389"/>
                  </a:moveTo>
                  <a:lnTo>
                    <a:pt x="587" y="389"/>
                  </a:lnTo>
                  <a:lnTo>
                    <a:pt x="587" y="389"/>
                  </a:lnTo>
                  <a:lnTo>
                    <a:pt x="552" y="389"/>
                  </a:lnTo>
                  <a:lnTo>
                    <a:pt x="552" y="34"/>
                  </a:lnTo>
                  <a:lnTo>
                    <a:pt x="34" y="34"/>
                  </a:lnTo>
                  <a:lnTo>
                    <a:pt x="34" y="389"/>
                  </a:lnTo>
                  <a:lnTo>
                    <a:pt x="0" y="389"/>
                  </a:lnTo>
                  <a:lnTo>
                    <a:pt x="0" y="0"/>
                  </a:lnTo>
                  <a:lnTo>
                    <a:pt x="587" y="0"/>
                  </a:lnTo>
                  <a:lnTo>
                    <a:pt x="587" y="38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8" name="Freeform 489">
              <a:extLst>
                <a:ext uri="{FF2B5EF4-FFF2-40B4-BE49-F238E27FC236}">
                  <a16:creationId xmlns:a16="http://schemas.microsoft.com/office/drawing/2014/main" id="{F45E0532-B833-4500-BAF2-996B325A79CB}"/>
                </a:ext>
              </a:extLst>
            </p:cNvPr>
            <p:cNvSpPr>
              <a:spLocks noChangeArrowheads="1"/>
            </p:cNvSpPr>
            <p:nvPr/>
          </p:nvSpPr>
          <p:spPr bwMode="auto">
            <a:xfrm>
              <a:off x="5006682" y="2999172"/>
              <a:ext cx="47625" cy="69850"/>
            </a:xfrm>
            <a:custGeom>
              <a:avLst/>
              <a:gdLst>
                <a:gd name="T0" fmla="*/ 67 w 132"/>
                <a:gd name="T1" fmla="*/ 194 h 195"/>
                <a:gd name="T2" fmla="*/ 67 w 132"/>
                <a:gd name="T3" fmla="*/ 194 h 195"/>
                <a:gd name="T4" fmla="*/ 67 w 132"/>
                <a:gd name="T5" fmla="*/ 194 h 195"/>
                <a:gd name="T6" fmla="*/ 67 w 132"/>
                <a:gd name="T7" fmla="*/ 194 h 195"/>
                <a:gd name="T8" fmla="*/ 0 w 132"/>
                <a:gd name="T9" fmla="*/ 136 h 195"/>
                <a:gd name="T10" fmla="*/ 0 w 132"/>
                <a:gd name="T11" fmla="*/ 136 h 195"/>
                <a:gd name="T12" fmla="*/ 19 w 132"/>
                <a:gd name="T13" fmla="*/ 133 h 195"/>
                <a:gd name="T14" fmla="*/ 35 w 132"/>
                <a:gd name="T15" fmla="*/ 133 h 195"/>
                <a:gd name="T16" fmla="*/ 35 w 132"/>
                <a:gd name="T17" fmla="*/ 133 h 195"/>
                <a:gd name="T18" fmla="*/ 67 w 132"/>
                <a:gd name="T19" fmla="*/ 160 h 195"/>
                <a:gd name="T20" fmla="*/ 90 w 132"/>
                <a:gd name="T21" fmla="*/ 144 h 195"/>
                <a:gd name="T22" fmla="*/ 80 w 132"/>
                <a:gd name="T23" fmla="*/ 123 h 195"/>
                <a:gd name="T24" fmla="*/ 45 w 132"/>
                <a:gd name="T25" fmla="*/ 109 h 195"/>
                <a:gd name="T26" fmla="*/ 6 w 132"/>
                <a:gd name="T27" fmla="*/ 45 h 195"/>
                <a:gd name="T28" fmla="*/ 64 w 132"/>
                <a:gd name="T29" fmla="*/ 0 h 195"/>
                <a:gd name="T30" fmla="*/ 126 w 132"/>
                <a:gd name="T31" fmla="*/ 55 h 195"/>
                <a:gd name="T32" fmla="*/ 126 w 132"/>
                <a:gd name="T33" fmla="*/ 55 h 195"/>
                <a:gd name="T34" fmla="*/ 126 w 132"/>
                <a:gd name="T35" fmla="*/ 61 h 195"/>
                <a:gd name="T36" fmla="*/ 90 w 132"/>
                <a:gd name="T37" fmla="*/ 61 h 195"/>
                <a:gd name="T38" fmla="*/ 90 w 132"/>
                <a:gd name="T39" fmla="*/ 58 h 195"/>
                <a:gd name="T40" fmla="*/ 90 w 132"/>
                <a:gd name="T41" fmla="*/ 58 h 195"/>
                <a:gd name="T42" fmla="*/ 64 w 132"/>
                <a:gd name="T43" fmla="*/ 34 h 195"/>
                <a:gd name="T44" fmla="*/ 40 w 132"/>
                <a:gd name="T45" fmla="*/ 50 h 195"/>
                <a:gd name="T46" fmla="*/ 56 w 132"/>
                <a:gd name="T47" fmla="*/ 74 h 195"/>
                <a:gd name="T48" fmla="*/ 96 w 132"/>
                <a:gd name="T49" fmla="*/ 91 h 195"/>
                <a:gd name="T50" fmla="*/ 126 w 132"/>
                <a:gd name="T51" fmla="*/ 152 h 195"/>
                <a:gd name="T52" fmla="*/ 67 w 132"/>
                <a:gd name="T53" fmla="*/ 19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2" h="195">
                  <a:moveTo>
                    <a:pt x="67" y="194"/>
                  </a:moveTo>
                  <a:lnTo>
                    <a:pt x="67" y="194"/>
                  </a:lnTo>
                  <a:lnTo>
                    <a:pt x="67" y="194"/>
                  </a:lnTo>
                  <a:lnTo>
                    <a:pt x="67" y="194"/>
                  </a:lnTo>
                  <a:cubicBezTo>
                    <a:pt x="16" y="194"/>
                    <a:pt x="0" y="157"/>
                    <a:pt x="0" y="136"/>
                  </a:cubicBezTo>
                  <a:lnTo>
                    <a:pt x="0" y="136"/>
                  </a:lnTo>
                  <a:lnTo>
                    <a:pt x="19" y="133"/>
                  </a:lnTo>
                  <a:lnTo>
                    <a:pt x="35" y="133"/>
                  </a:lnTo>
                  <a:lnTo>
                    <a:pt x="35" y="133"/>
                  </a:lnTo>
                  <a:cubicBezTo>
                    <a:pt x="35" y="144"/>
                    <a:pt x="40" y="160"/>
                    <a:pt x="67" y="160"/>
                  </a:cubicBezTo>
                  <a:cubicBezTo>
                    <a:pt x="83" y="160"/>
                    <a:pt x="90" y="152"/>
                    <a:pt x="90" y="144"/>
                  </a:cubicBezTo>
                  <a:cubicBezTo>
                    <a:pt x="93" y="136"/>
                    <a:pt x="90" y="128"/>
                    <a:pt x="80" y="123"/>
                  </a:cubicBezTo>
                  <a:cubicBezTo>
                    <a:pt x="75" y="120"/>
                    <a:pt x="53" y="112"/>
                    <a:pt x="45" y="109"/>
                  </a:cubicBezTo>
                  <a:cubicBezTo>
                    <a:pt x="16" y="96"/>
                    <a:pt x="0" y="71"/>
                    <a:pt x="6" y="45"/>
                  </a:cubicBezTo>
                  <a:cubicBezTo>
                    <a:pt x="11" y="18"/>
                    <a:pt x="35" y="0"/>
                    <a:pt x="64" y="0"/>
                  </a:cubicBezTo>
                  <a:cubicBezTo>
                    <a:pt x="107" y="0"/>
                    <a:pt x="126" y="29"/>
                    <a:pt x="126" y="55"/>
                  </a:cubicBezTo>
                  <a:lnTo>
                    <a:pt x="126" y="55"/>
                  </a:lnTo>
                  <a:lnTo>
                    <a:pt x="126" y="61"/>
                  </a:lnTo>
                  <a:lnTo>
                    <a:pt x="90" y="61"/>
                  </a:lnTo>
                  <a:lnTo>
                    <a:pt x="90" y="58"/>
                  </a:lnTo>
                  <a:lnTo>
                    <a:pt x="90" y="58"/>
                  </a:lnTo>
                  <a:cubicBezTo>
                    <a:pt x="90" y="34"/>
                    <a:pt x="72" y="34"/>
                    <a:pt x="64" y="34"/>
                  </a:cubicBezTo>
                  <a:cubicBezTo>
                    <a:pt x="51" y="34"/>
                    <a:pt x="43" y="42"/>
                    <a:pt x="40" y="50"/>
                  </a:cubicBezTo>
                  <a:cubicBezTo>
                    <a:pt x="40" y="55"/>
                    <a:pt x="40" y="66"/>
                    <a:pt x="56" y="74"/>
                  </a:cubicBezTo>
                  <a:cubicBezTo>
                    <a:pt x="67" y="78"/>
                    <a:pt x="90" y="88"/>
                    <a:pt x="96" y="91"/>
                  </a:cubicBezTo>
                  <a:cubicBezTo>
                    <a:pt x="121" y="101"/>
                    <a:pt x="131" y="125"/>
                    <a:pt x="126" y="152"/>
                  </a:cubicBezTo>
                  <a:cubicBezTo>
                    <a:pt x="121" y="173"/>
                    <a:pt x="101" y="194"/>
                    <a:pt x="67" y="19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9" name="Freeform 490">
              <a:extLst>
                <a:ext uri="{FF2B5EF4-FFF2-40B4-BE49-F238E27FC236}">
                  <a16:creationId xmlns:a16="http://schemas.microsoft.com/office/drawing/2014/main" id="{9A19EF90-9052-42D6-8DEF-BF68E7687AD1}"/>
                </a:ext>
              </a:extLst>
            </p:cNvPr>
            <p:cNvSpPr>
              <a:spLocks noChangeArrowheads="1"/>
            </p:cNvSpPr>
            <p:nvPr/>
          </p:nvSpPr>
          <p:spPr bwMode="auto">
            <a:xfrm>
              <a:off x="5024145" y="2986472"/>
              <a:ext cx="12700" cy="19050"/>
            </a:xfrm>
            <a:custGeom>
              <a:avLst/>
              <a:gdLst>
                <a:gd name="T0" fmla="*/ 35 w 36"/>
                <a:gd name="T1" fmla="*/ 53 h 54"/>
                <a:gd name="T2" fmla="*/ 35 w 36"/>
                <a:gd name="T3" fmla="*/ 53 h 54"/>
                <a:gd name="T4" fmla="*/ 35 w 36"/>
                <a:gd name="T5" fmla="*/ 53 h 54"/>
                <a:gd name="T6" fmla="*/ 0 w 36"/>
                <a:gd name="T7" fmla="*/ 53 h 54"/>
                <a:gd name="T8" fmla="*/ 0 w 36"/>
                <a:gd name="T9" fmla="*/ 0 h 54"/>
                <a:gd name="T10" fmla="*/ 35 w 36"/>
                <a:gd name="T11" fmla="*/ 0 h 54"/>
                <a:gd name="T12" fmla="*/ 35 w 36"/>
                <a:gd name="T13" fmla="*/ 53 h 54"/>
              </a:gdLst>
              <a:ahLst/>
              <a:cxnLst>
                <a:cxn ang="0">
                  <a:pos x="T0" y="T1"/>
                </a:cxn>
                <a:cxn ang="0">
                  <a:pos x="T2" y="T3"/>
                </a:cxn>
                <a:cxn ang="0">
                  <a:pos x="T4" y="T5"/>
                </a:cxn>
                <a:cxn ang="0">
                  <a:pos x="T6" y="T7"/>
                </a:cxn>
                <a:cxn ang="0">
                  <a:pos x="T8" y="T9"/>
                </a:cxn>
                <a:cxn ang="0">
                  <a:pos x="T10" y="T11"/>
                </a:cxn>
                <a:cxn ang="0">
                  <a:pos x="T12" y="T13"/>
                </a:cxn>
              </a:cxnLst>
              <a:rect l="0" t="0" r="r" b="b"/>
              <a:pathLst>
                <a:path w="36" h="54">
                  <a:moveTo>
                    <a:pt x="35" y="53"/>
                  </a:moveTo>
                  <a:lnTo>
                    <a:pt x="35" y="53"/>
                  </a:lnTo>
                  <a:lnTo>
                    <a:pt x="35" y="53"/>
                  </a:lnTo>
                  <a:lnTo>
                    <a:pt x="0" y="53"/>
                  </a:lnTo>
                  <a:lnTo>
                    <a:pt x="0" y="0"/>
                  </a:lnTo>
                  <a:lnTo>
                    <a:pt x="35" y="0"/>
                  </a:lnTo>
                  <a:lnTo>
                    <a:pt x="35" y="5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40" name="Freeform 491">
              <a:extLst>
                <a:ext uri="{FF2B5EF4-FFF2-40B4-BE49-F238E27FC236}">
                  <a16:creationId xmlns:a16="http://schemas.microsoft.com/office/drawing/2014/main" id="{89E2CDB8-B330-40B2-9B8B-0FCB8ADAC713}"/>
                </a:ext>
              </a:extLst>
            </p:cNvPr>
            <p:cNvSpPr>
              <a:spLocks noChangeArrowheads="1"/>
            </p:cNvSpPr>
            <p:nvPr/>
          </p:nvSpPr>
          <p:spPr bwMode="auto">
            <a:xfrm>
              <a:off x="5024145" y="3062672"/>
              <a:ext cx="14287" cy="19050"/>
            </a:xfrm>
            <a:custGeom>
              <a:avLst/>
              <a:gdLst>
                <a:gd name="T0" fmla="*/ 37 w 38"/>
                <a:gd name="T1" fmla="*/ 53 h 54"/>
                <a:gd name="T2" fmla="*/ 37 w 38"/>
                <a:gd name="T3" fmla="*/ 53 h 54"/>
                <a:gd name="T4" fmla="*/ 37 w 38"/>
                <a:gd name="T5" fmla="*/ 53 h 54"/>
                <a:gd name="T6" fmla="*/ 0 w 38"/>
                <a:gd name="T7" fmla="*/ 53 h 54"/>
                <a:gd name="T8" fmla="*/ 0 w 38"/>
                <a:gd name="T9" fmla="*/ 0 h 54"/>
                <a:gd name="T10" fmla="*/ 37 w 38"/>
                <a:gd name="T11" fmla="*/ 0 h 54"/>
                <a:gd name="T12" fmla="*/ 37 w 38"/>
                <a:gd name="T13" fmla="*/ 53 h 54"/>
              </a:gdLst>
              <a:ahLst/>
              <a:cxnLst>
                <a:cxn ang="0">
                  <a:pos x="T0" y="T1"/>
                </a:cxn>
                <a:cxn ang="0">
                  <a:pos x="T2" y="T3"/>
                </a:cxn>
                <a:cxn ang="0">
                  <a:pos x="T4" y="T5"/>
                </a:cxn>
                <a:cxn ang="0">
                  <a:pos x="T6" y="T7"/>
                </a:cxn>
                <a:cxn ang="0">
                  <a:pos x="T8" y="T9"/>
                </a:cxn>
                <a:cxn ang="0">
                  <a:pos x="T10" y="T11"/>
                </a:cxn>
                <a:cxn ang="0">
                  <a:pos x="T12" y="T13"/>
                </a:cxn>
              </a:cxnLst>
              <a:rect l="0" t="0" r="r" b="b"/>
              <a:pathLst>
                <a:path w="38" h="54">
                  <a:moveTo>
                    <a:pt x="37" y="53"/>
                  </a:moveTo>
                  <a:lnTo>
                    <a:pt x="37" y="53"/>
                  </a:lnTo>
                  <a:lnTo>
                    <a:pt x="37" y="53"/>
                  </a:lnTo>
                  <a:lnTo>
                    <a:pt x="0" y="53"/>
                  </a:lnTo>
                  <a:lnTo>
                    <a:pt x="0" y="0"/>
                  </a:lnTo>
                  <a:lnTo>
                    <a:pt x="37" y="0"/>
                  </a:lnTo>
                  <a:lnTo>
                    <a:pt x="37" y="5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grpSp>
        <p:nvGrpSpPr>
          <p:cNvPr id="9" name="Group 8">
            <a:extLst>
              <a:ext uri="{FF2B5EF4-FFF2-40B4-BE49-F238E27FC236}">
                <a16:creationId xmlns:a16="http://schemas.microsoft.com/office/drawing/2014/main" id="{B877CD4E-27D2-443E-B717-0B272590B8D3}"/>
              </a:ext>
            </a:extLst>
          </p:cNvPr>
          <p:cNvGrpSpPr/>
          <p:nvPr/>
        </p:nvGrpSpPr>
        <p:grpSpPr>
          <a:xfrm>
            <a:off x="6180138" y="3585398"/>
            <a:ext cx="333375" cy="525462"/>
            <a:chOff x="4882857" y="3636562"/>
            <a:chExt cx="333375" cy="525462"/>
          </a:xfrm>
          <a:solidFill>
            <a:schemeClr val="bg1">
              <a:lumMod val="75000"/>
            </a:schemeClr>
          </a:solidFill>
        </p:grpSpPr>
        <p:sp>
          <p:nvSpPr>
            <p:cNvPr id="42" name="Freeform 164">
              <a:extLst>
                <a:ext uri="{FF2B5EF4-FFF2-40B4-BE49-F238E27FC236}">
                  <a16:creationId xmlns:a16="http://schemas.microsoft.com/office/drawing/2014/main" id="{1AAE656C-5C6D-47E9-A14F-0CD0789BA2BC}"/>
                </a:ext>
              </a:extLst>
            </p:cNvPr>
            <p:cNvSpPr>
              <a:spLocks noChangeArrowheads="1"/>
            </p:cNvSpPr>
            <p:nvPr/>
          </p:nvSpPr>
          <p:spPr bwMode="auto">
            <a:xfrm>
              <a:off x="4882857" y="3696887"/>
              <a:ext cx="333375" cy="465137"/>
            </a:xfrm>
            <a:custGeom>
              <a:avLst/>
              <a:gdLst>
                <a:gd name="T0" fmla="*/ 34 w 924"/>
                <a:gd name="T1" fmla="*/ 1254 h 1292"/>
                <a:gd name="T2" fmla="*/ 34 w 924"/>
                <a:gd name="T3" fmla="*/ 1254 h 1292"/>
                <a:gd name="T4" fmla="*/ 34 w 924"/>
                <a:gd name="T5" fmla="*/ 1254 h 1292"/>
                <a:gd name="T6" fmla="*/ 887 w 924"/>
                <a:gd name="T7" fmla="*/ 1254 h 1292"/>
                <a:gd name="T8" fmla="*/ 887 w 924"/>
                <a:gd name="T9" fmla="*/ 35 h 1292"/>
                <a:gd name="T10" fmla="*/ 651 w 924"/>
                <a:gd name="T11" fmla="*/ 35 h 1292"/>
                <a:gd name="T12" fmla="*/ 651 w 924"/>
                <a:gd name="T13" fmla="*/ 109 h 1292"/>
                <a:gd name="T14" fmla="*/ 272 w 924"/>
                <a:gd name="T15" fmla="*/ 109 h 1292"/>
                <a:gd name="T16" fmla="*/ 272 w 924"/>
                <a:gd name="T17" fmla="*/ 35 h 1292"/>
                <a:gd name="T18" fmla="*/ 34 w 924"/>
                <a:gd name="T19" fmla="*/ 35 h 1292"/>
                <a:gd name="T20" fmla="*/ 34 w 924"/>
                <a:gd name="T21" fmla="*/ 1254 h 1292"/>
                <a:gd name="T22" fmla="*/ 923 w 924"/>
                <a:gd name="T23" fmla="*/ 1291 h 1292"/>
                <a:gd name="T24" fmla="*/ 923 w 924"/>
                <a:gd name="T25" fmla="*/ 1291 h 1292"/>
                <a:gd name="T26" fmla="*/ 923 w 924"/>
                <a:gd name="T27" fmla="*/ 1291 h 1292"/>
                <a:gd name="T28" fmla="*/ 0 w 924"/>
                <a:gd name="T29" fmla="*/ 1291 h 1292"/>
                <a:gd name="T30" fmla="*/ 0 w 924"/>
                <a:gd name="T31" fmla="*/ 0 h 1292"/>
                <a:gd name="T32" fmla="*/ 309 w 924"/>
                <a:gd name="T33" fmla="*/ 0 h 1292"/>
                <a:gd name="T34" fmla="*/ 309 w 924"/>
                <a:gd name="T35" fmla="*/ 72 h 1292"/>
                <a:gd name="T36" fmla="*/ 614 w 924"/>
                <a:gd name="T37" fmla="*/ 72 h 1292"/>
                <a:gd name="T38" fmla="*/ 614 w 924"/>
                <a:gd name="T39" fmla="*/ 0 h 1292"/>
                <a:gd name="T40" fmla="*/ 923 w 924"/>
                <a:gd name="T41" fmla="*/ 0 h 1292"/>
                <a:gd name="T42" fmla="*/ 923 w 924"/>
                <a:gd name="T43" fmla="*/ 1291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4" h="1292">
                  <a:moveTo>
                    <a:pt x="34" y="1254"/>
                  </a:moveTo>
                  <a:lnTo>
                    <a:pt x="34" y="1254"/>
                  </a:lnTo>
                  <a:lnTo>
                    <a:pt x="34" y="1254"/>
                  </a:lnTo>
                  <a:lnTo>
                    <a:pt x="887" y="1254"/>
                  </a:lnTo>
                  <a:lnTo>
                    <a:pt x="887" y="35"/>
                  </a:lnTo>
                  <a:lnTo>
                    <a:pt x="651" y="35"/>
                  </a:lnTo>
                  <a:lnTo>
                    <a:pt x="651" y="109"/>
                  </a:lnTo>
                  <a:lnTo>
                    <a:pt x="272" y="109"/>
                  </a:lnTo>
                  <a:lnTo>
                    <a:pt x="272" y="35"/>
                  </a:lnTo>
                  <a:lnTo>
                    <a:pt x="34" y="35"/>
                  </a:lnTo>
                  <a:lnTo>
                    <a:pt x="34" y="1254"/>
                  </a:lnTo>
                  <a:close/>
                  <a:moveTo>
                    <a:pt x="923" y="1291"/>
                  </a:moveTo>
                  <a:lnTo>
                    <a:pt x="923" y="1291"/>
                  </a:lnTo>
                  <a:lnTo>
                    <a:pt x="923" y="1291"/>
                  </a:lnTo>
                  <a:lnTo>
                    <a:pt x="0" y="1291"/>
                  </a:lnTo>
                  <a:lnTo>
                    <a:pt x="0" y="0"/>
                  </a:lnTo>
                  <a:lnTo>
                    <a:pt x="309" y="0"/>
                  </a:lnTo>
                  <a:lnTo>
                    <a:pt x="309" y="72"/>
                  </a:lnTo>
                  <a:lnTo>
                    <a:pt x="614" y="72"/>
                  </a:lnTo>
                  <a:lnTo>
                    <a:pt x="614" y="0"/>
                  </a:lnTo>
                  <a:lnTo>
                    <a:pt x="923" y="0"/>
                  </a:lnTo>
                  <a:lnTo>
                    <a:pt x="923" y="1291"/>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43" name="Freeform 165">
              <a:extLst>
                <a:ext uri="{FF2B5EF4-FFF2-40B4-BE49-F238E27FC236}">
                  <a16:creationId xmlns:a16="http://schemas.microsoft.com/office/drawing/2014/main" id="{6245C7D2-AD89-47D0-A1A4-DC351A5DC88C}"/>
                </a:ext>
              </a:extLst>
            </p:cNvPr>
            <p:cNvSpPr>
              <a:spLocks noChangeArrowheads="1"/>
            </p:cNvSpPr>
            <p:nvPr/>
          </p:nvSpPr>
          <p:spPr bwMode="auto">
            <a:xfrm>
              <a:off x="5079707" y="3674662"/>
              <a:ext cx="38100" cy="30162"/>
            </a:xfrm>
            <a:custGeom>
              <a:avLst/>
              <a:gdLst>
                <a:gd name="T0" fmla="*/ 106 w 107"/>
                <a:gd name="T1" fmla="*/ 82 h 83"/>
                <a:gd name="T2" fmla="*/ 106 w 107"/>
                <a:gd name="T3" fmla="*/ 82 h 83"/>
                <a:gd name="T4" fmla="*/ 106 w 107"/>
                <a:gd name="T5" fmla="*/ 82 h 83"/>
                <a:gd name="T6" fmla="*/ 69 w 107"/>
                <a:gd name="T7" fmla="*/ 82 h 83"/>
                <a:gd name="T8" fmla="*/ 69 w 107"/>
                <a:gd name="T9" fmla="*/ 37 h 83"/>
                <a:gd name="T10" fmla="*/ 0 w 107"/>
                <a:gd name="T11" fmla="*/ 37 h 83"/>
                <a:gd name="T12" fmla="*/ 0 w 107"/>
                <a:gd name="T13" fmla="*/ 0 h 83"/>
                <a:gd name="T14" fmla="*/ 106 w 107"/>
                <a:gd name="T15" fmla="*/ 0 h 83"/>
                <a:gd name="T16" fmla="*/ 106 w 107"/>
                <a:gd name="T17"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83">
                  <a:moveTo>
                    <a:pt x="106" y="82"/>
                  </a:moveTo>
                  <a:lnTo>
                    <a:pt x="106" y="82"/>
                  </a:lnTo>
                  <a:lnTo>
                    <a:pt x="106" y="82"/>
                  </a:lnTo>
                  <a:lnTo>
                    <a:pt x="69" y="82"/>
                  </a:lnTo>
                  <a:lnTo>
                    <a:pt x="69" y="37"/>
                  </a:lnTo>
                  <a:lnTo>
                    <a:pt x="0" y="37"/>
                  </a:lnTo>
                  <a:lnTo>
                    <a:pt x="0" y="0"/>
                  </a:lnTo>
                  <a:lnTo>
                    <a:pt x="106" y="0"/>
                  </a:lnTo>
                  <a:lnTo>
                    <a:pt x="106" y="8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44" name="Freeform 166">
              <a:extLst>
                <a:ext uri="{FF2B5EF4-FFF2-40B4-BE49-F238E27FC236}">
                  <a16:creationId xmlns:a16="http://schemas.microsoft.com/office/drawing/2014/main" id="{B7FB899E-7189-4E95-A5DC-C19328B42159}"/>
                </a:ext>
              </a:extLst>
            </p:cNvPr>
            <p:cNvSpPr>
              <a:spLocks noChangeArrowheads="1"/>
            </p:cNvSpPr>
            <p:nvPr/>
          </p:nvSpPr>
          <p:spPr bwMode="auto">
            <a:xfrm>
              <a:off x="4981282" y="3674662"/>
              <a:ext cx="39688" cy="30162"/>
            </a:xfrm>
            <a:custGeom>
              <a:avLst/>
              <a:gdLst>
                <a:gd name="T0" fmla="*/ 37 w 109"/>
                <a:gd name="T1" fmla="*/ 82 h 83"/>
                <a:gd name="T2" fmla="*/ 37 w 109"/>
                <a:gd name="T3" fmla="*/ 82 h 83"/>
                <a:gd name="T4" fmla="*/ 37 w 109"/>
                <a:gd name="T5" fmla="*/ 82 h 83"/>
                <a:gd name="T6" fmla="*/ 0 w 109"/>
                <a:gd name="T7" fmla="*/ 82 h 83"/>
                <a:gd name="T8" fmla="*/ 0 w 109"/>
                <a:gd name="T9" fmla="*/ 0 h 83"/>
                <a:gd name="T10" fmla="*/ 108 w 109"/>
                <a:gd name="T11" fmla="*/ 0 h 83"/>
                <a:gd name="T12" fmla="*/ 108 w 109"/>
                <a:gd name="T13" fmla="*/ 37 h 83"/>
                <a:gd name="T14" fmla="*/ 37 w 109"/>
                <a:gd name="T15" fmla="*/ 37 h 83"/>
                <a:gd name="T16" fmla="*/ 37 w 109"/>
                <a:gd name="T17"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83">
                  <a:moveTo>
                    <a:pt x="37" y="82"/>
                  </a:moveTo>
                  <a:lnTo>
                    <a:pt x="37" y="82"/>
                  </a:lnTo>
                  <a:lnTo>
                    <a:pt x="37" y="82"/>
                  </a:lnTo>
                  <a:lnTo>
                    <a:pt x="0" y="82"/>
                  </a:lnTo>
                  <a:lnTo>
                    <a:pt x="0" y="0"/>
                  </a:lnTo>
                  <a:lnTo>
                    <a:pt x="108" y="0"/>
                  </a:lnTo>
                  <a:lnTo>
                    <a:pt x="108" y="37"/>
                  </a:lnTo>
                  <a:lnTo>
                    <a:pt x="37" y="37"/>
                  </a:lnTo>
                  <a:lnTo>
                    <a:pt x="37" y="8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45" name="Freeform 167">
              <a:extLst>
                <a:ext uri="{FF2B5EF4-FFF2-40B4-BE49-F238E27FC236}">
                  <a16:creationId xmlns:a16="http://schemas.microsoft.com/office/drawing/2014/main" id="{02D045D2-502F-43F8-A1AE-217C5CE41D13}"/>
                </a:ext>
              </a:extLst>
            </p:cNvPr>
            <p:cNvSpPr>
              <a:spLocks noChangeArrowheads="1"/>
            </p:cNvSpPr>
            <p:nvPr/>
          </p:nvSpPr>
          <p:spPr bwMode="auto">
            <a:xfrm>
              <a:off x="5013032" y="3636562"/>
              <a:ext cx="71438" cy="73025"/>
            </a:xfrm>
            <a:custGeom>
              <a:avLst/>
              <a:gdLst>
                <a:gd name="T0" fmla="*/ 100 w 200"/>
                <a:gd name="T1" fmla="*/ 34 h 202"/>
                <a:gd name="T2" fmla="*/ 100 w 200"/>
                <a:gd name="T3" fmla="*/ 34 h 202"/>
                <a:gd name="T4" fmla="*/ 100 w 200"/>
                <a:gd name="T5" fmla="*/ 34 h 202"/>
                <a:gd name="T6" fmla="*/ 100 w 200"/>
                <a:gd name="T7" fmla="*/ 34 h 202"/>
                <a:gd name="T8" fmla="*/ 34 w 200"/>
                <a:gd name="T9" fmla="*/ 100 h 202"/>
                <a:gd name="T10" fmla="*/ 100 w 200"/>
                <a:gd name="T11" fmla="*/ 164 h 202"/>
                <a:gd name="T12" fmla="*/ 165 w 200"/>
                <a:gd name="T13" fmla="*/ 100 h 202"/>
                <a:gd name="T14" fmla="*/ 100 w 200"/>
                <a:gd name="T15" fmla="*/ 34 h 202"/>
                <a:gd name="T16" fmla="*/ 100 w 200"/>
                <a:gd name="T17" fmla="*/ 201 h 202"/>
                <a:gd name="T18" fmla="*/ 100 w 200"/>
                <a:gd name="T19" fmla="*/ 201 h 202"/>
                <a:gd name="T20" fmla="*/ 100 w 200"/>
                <a:gd name="T21" fmla="*/ 201 h 202"/>
                <a:gd name="T22" fmla="*/ 100 w 200"/>
                <a:gd name="T23" fmla="*/ 201 h 202"/>
                <a:gd name="T24" fmla="*/ 0 w 200"/>
                <a:gd name="T25" fmla="*/ 100 h 202"/>
                <a:gd name="T26" fmla="*/ 100 w 200"/>
                <a:gd name="T27" fmla="*/ 0 h 202"/>
                <a:gd name="T28" fmla="*/ 199 w 200"/>
                <a:gd name="T29" fmla="*/ 100 h 202"/>
                <a:gd name="T30" fmla="*/ 100 w 200"/>
                <a:gd name="T31" fmla="*/ 20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 h="202">
                  <a:moveTo>
                    <a:pt x="100" y="34"/>
                  </a:moveTo>
                  <a:lnTo>
                    <a:pt x="100" y="34"/>
                  </a:lnTo>
                  <a:lnTo>
                    <a:pt x="100" y="34"/>
                  </a:lnTo>
                  <a:lnTo>
                    <a:pt x="100" y="34"/>
                  </a:lnTo>
                  <a:cubicBezTo>
                    <a:pt x="63" y="34"/>
                    <a:pt x="34" y="63"/>
                    <a:pt x="34" y="100"/>
                  </a:cubicBezTo>
                  <a:cubicBezTo>
                    <a:pt x="34" y="135"/>
                    <a:pt x="63" y="164"/>
                    <a:pt x="100" y="164"/>
                  </a:cubicBezTo>
                  <a:cubicBezTo>
                    <a:pt x="135" y="164"/>
                    <a:pt x="165" y="135"/>
                    <a:pt x="165" y="100"/>
                  </a:cubicBezTo>
                  <a:cubicBezTo>
                    <a:pt x="165" y="63"/>
                    <a:pt x="135" y="34"/>
                    <a:pt x="100" y="34"/>
                  </a:cubicBezTo>
                  <a:close/>
                  <a:moveTo>
                    <a:pt x="100" y="201"/>
                  </a:moveTo>
                  <a:lnTo>
                    <a:pt x="100" y="201"/>
                  </a:lnTo>
                  <a:lnTo>
                    <a:pt x="100" y="201"/>
                  </a:lnTo>
                  <a:lnTo>
                    <a:pt x="100" y="201"/>
                  </a:lnTo>
                  <a:cubicBezTo>
                    <a:pt x="45" y="201"/>
                    <a:pt x="0" y="156"/>
                    <a:pt x="0" y="100"/>
                  </a:cubicBezTo>
                  <a:cubicBezTo>
                    <a:pt x="0" y="45"/>
                    <a:pt x="45" y="0"/>
                    <a:pt x="100" y="0"/>
                  </a:cubicBezTo>
                  <a:cubicBezTo>
                    <a:pt x="154" y="0"/>
                    <a:pt x="199" y="45"/>
                    <a:pt x="199" y="100"/>
                  </a:cubicBezTo>
                  <a:cubicBezTo>
                    <a:pt x="199" y="156"/>
                    <a:pt x="154" y="201"/>
                    <a:pt x="100" y="201"/>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46" name="Freeform 168">
              <a:extLst>
                <a:ext uri="{FF2B5EF4-FFF2-40B4-BE49-F238E27FC236}">
                  <a16:creationId xmlns:a16="http://schemas.microsoft.com/office/drawing/2014/main" id="{62B1CBB2-501F-45A2-BCFB-2F3E7EDA56BE}"/>
                </a:ext>
              </a:extLst>
            </p:cNvPr>
            <p:cNvSpPr>
              <a:spLocks noChangeArrowheads="1"/>
            </p:cNvSpPr>
            <p:nvPr/>
          </p:nvSpPr>
          <p:spPr bwMode="auto">
            <a:xfrm>
              <a:off x="4914607" y="3720699"/>
              <a:ext cx="269875" cy="392113"/>
            </a:xfrm>
            <a:custGeom>
              <a:avLst/>
              <a:gdLst>
                <a:gd name="T0" fmla="*/ 750 w 751"/>
                <a:gd name="T1" fmla="*/ 1090 h 1091"/>
                <a:gd name="T2" fmla="*/ 750 w 751"/>
                <a:gd name="T3" fmla="*/ 1090 h 1091"/>
                <a:gd name="T4" fmla="*/ 750 w 751"/>
                <a:gd name="T5" fmla="*/ 1090 h 1091"/>
                <a:gd name="T6" fmla="*/ 0 w 751"/>
                <a:gd name="T7" fmla="*/ 1090 h 1091"/>
                <a:gd name="T8" fmla="*/ 0 w 751"/>
                <a:gd name="T9" fmla="*/ 0 h 1091"/>
                <a:gd name="T10" fmla="*/ 109 w 751"/>
                <a:gd name="T11" fmla="*/ 3 h 1091"/>
                <a:gd name="T12" fmla="*/ 109 w 751"/>
                <a:gd name="T13" fmla="*/ 37 h 1091"/>
                <a:gd name="T14" fmla="*/ 37 w 751"/>
                <a:gd name="T15" fmla="*/ 37 h 1091"/>
                <a:gd name="T16" fmla="*/ 37 w 751"/>
                <a:gd name="T17" fmla="*/ 1055 h 1091"/>
                <a:gd name="T18" fmla="*/ 715 w 751"/>
                <a:gd name="T19" fmla="*/ 1055 h 1091"/>
                <a:gd name="T20" fmla="*/ 715 w 751"/>
                <a:gd name="T21" fmla="*/ 40 h 1091"/>
                <a:gd name="T22" fmla="*/ 644 w 751"/>
                <a:gd name="T23" fmla="*/ 40 h 1091"/>
                <a:gd name="T24" fmla="*/ 644 w 751"/>
                <a:gd name="T25" fmla="*/ 6 h 1091"/>
                <a:gd name="T26" fmla="*/ 750 w 751"/>
                <a:gd name="T27" fmla="*/ 6 h 1091"/>
                <a:gd name="T28" fmla="*/ 750 w 751"/>
                <a:gd name="T29" fmla="*/ 1090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1" h="1091">
                  <a:moveTo>
                    <a:pt x="750" y="1090"/>
                  </a:moveTo>
                  <a:lnTo>
                    <a:pt x="750" y="1090"/>
                  </a:lnTo>
                  <a:lnTo>
                    <a:pt x="750" y="1090"/>
                  </a:lnTo>
                  <a:lnTo>
                    <a:pt x="0" y="1090"/>
                  </a:lnTo>
                  <a:lnTo>
                    <a:pt x="0" y="0"/>
                  </a:lnTo>
                  <a:lnTo>
                    <a:pt x="109" y="3"/>
                  </a:lnTo>
                  <a:lnTo>
                    <a:pt x="109" y="37"/>
                  </a:lnTo>
                  <a:lnTo>
                    <a:pt x="37" y="37"/>
                  </a:lnTo>
                  <a:lnTo>
                    <a:pt x="37" y="1055"/>
                  </a:lnTo>
                  <a:lnTo>
                    <a:pt x="715" y="1055"/>
                  </a:lnTo>
                  <a:lnTo>
                    <a:pt x="715" y="40"/>
                  </a:lnTo>
                  <a:lnTo>
                    <a:pt x="644" y="40"/>
                  </a:lnTo>
                  <a:lnTo>
                    <a:pt x="644" y="6"/>
                  </a:lnTo>
                  <a:lnTo>
                    <a:pt x="750" y="6"/>
                  </a:lnTo>
                  <a:lnTo>
                    <a:pt x="750" y="109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47" name="Freeform 169">
              <a:extLst>
                <a:ext uri="{FF2B5EF4-FFF2-40B4-BE49-F238E27FC236}">
                  <a16:creationId xmlns:a16="http://schemas.microsoft.com/office/drawing/2014/main" id="{7A1F8F04-14D0-4704-955A-3AADC163421F}"/>
                </a:ext>
              </a:extLst>
            </p:cNvPr>
            <p:cNvSpPr>
              <a:spLocks noChangeArrowheads="1"/>
            </p:cNvSpPr>
            <p:nvPr/>
          </p:nvSpPr>
          <p:spPr bwMode="auto">
            <a:xfrm>
              <a:off x="5065420" y="3761974"/>
              <a:ext cx="12700" cy="12700"/>
            </a:xfrm>
            <a:custGeom>
              <a:avLst/>
              <a:gdLst>
                <a:gd name="T0" fmla="*/ 35 w 36"/>
                <a:gd name="T1" fmla="*/ 34 h 35"/>
                <a:gd name="T2" fmla="*/ 35 w 36"/>
                <a:gd name="T3" fmla="*/ 34 h 35"/>
                <a:gd name="T4" fmla="*/ 35 w 36"/>
                <a:gd name="T5" fmla="*/ 34 h 35"/>
                <a:gd name="T6" fmla="*/ 0 w 36"/>
                <a:gd name="T7" fmla="*/ 34 h 35"/>
                <a:gd name="T8" fmla="*/ 0 w 36"/>
                <a:gd name="T9" fmla="*/ 0 h 35"/>
                <a:gd name="T10" fmla="*/ 35 w 36"/>
                <a:gd name="T11" fmla="*/ 0 h 35"/>
                <a:gd name="T12" fmla="*/ 35 w 36"/>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36" h="35">
                  <a:moveTo>
                    <a:pt x="35" y="34"/>
                  </a:moveTo>
                  <a:lnTo>
                    <a:pt x="35" y="34"/>
                  </a:lnTo>
                  <a:lnTo>
                    <a:pt x="35" y="34"/>
                  </a:lnTo>
                  <a:lnTo>
                    <a:pt x="0" y="34"/>
                  </a:lnTo>
                  <a:lnTo>
                    <a:pt x="0" y="0"/>
                  </a:lnTo>
                  <a:lnTo>
                    <a:pt x="35" y="0"/>
                  </a:lnTo>
                  <a:lnTo>
                    <a:pt x="35" y="34"/>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48" name="Freeform 170">
              <a:extLst>
                <a:ext uri="{FF2B5EF4-FFF2-40B4-BE49-F238E27FC236}">
                  <a16:creationId xmlns:a16="http://schemas.microsoft.com/office/drawing/2014/main" id="{741E02CC-0DBA-4F01-B84D-483097AED73F}"/>
                </a:ext>
              </a:extLst>
            </p:cNvPr>
            <p:cNvSpPr>
              <a:spLocks noChangeArrowheads="1"/>
            </p:cNvSpPr>
            <p:nvPr/>
          </p:nvSpPr>
          <p:spPr bwMode="auto">
            <a:xfrm>
              <a:off x="5043195" y="3761974"/>
              <a:ext cx="12700" cy="12700"/>
            </a:xfrm>
            <a:custGeom>
              <a:avLst/>
              <a:gdLst>
                <a:gd name="T0" fmla="*/ 36 w 37"/>
                <a:gd name="T1" fmla="*/ 34 h 35"/>
                <a:gd name="T2" fmla="*/ 36 w 37"/>
                <a:gd name="T3" fmla="*/ 34 h 35"/>
                <a:gd name="T4" fmla="*/ 36 w 37"/>
                <a:gd name="T5" fmla="*/ 34 h 35"/>
                <a:gd name="T6" fmla="*/ 0 w 37"/>
                <a:gd name="T7" fmla="*/ 34 h 35"/>
                <a:gd name="T8" fmla="*/ 0 w 37"/>
                <a:gd name="T9" fmla="*/ 0 h 35"/>
                <a:gd name="T10" fmla="*/ 36 w 37"/>
                <a:gd name="T11" fmla="*/ 0 h 35"/>
                <a:gd name="T12" fmla="*/ 36 w 37"/>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37" h="35">
                  <a:moveTo>
                    <a:pt x="36" y="34"/>
                  </a:moveTo>
                  <a:lnTo>
                    <a:pt x="36" y="34"/>
                  </a:lnTo>
                  <a:lnTo>
                    <a:pt x="36" y="34"/>
                  </a:lnTo>
                  <a:lnTo>
                    <a:pt x="0" y="34"/>
                  </a:lnTo>
                  <a:lnTo>
                    <a:pt x="0" y="0"/>
                  </a:lnTo>
                  <a:lnTo>
                    <a:pt x="36" y="0"/>
                  </a:lnTo>
                  <a:lnTo>
                    <a:pt x="36" y="34"/>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49" name="Freeform 171">
              <a:extLst>
                <a:ext uri="{FF2B5EF4-FFF2-40B4-BE49-F238E27FC236}">
                  <a16:creationId xmlns:a16="http://schemas.microsoft.com/office/drawing/2014/main" id="{8732F716-4511-464C-83FF-3C3E7A7079BE}"/>
                </a:ext>
              </a:extLst>
            </p:cNvPr>
            <p:cNvSpPr>
              <a:spLocks noChangeArrowheads="1"/>
            </p:cNvSpPr>
            <p:nvPr/>
          </p:nvSpPr>
          <p:spPr bwMode="auto">
            <a:xfrm>
              <a:off x="5022557" y="3761974"/>
              <a:ext cx="11113" cy="12700"/>
            </a:xfrm>
            <a:custGeom>
              <a:avLst/>
              <a:gdLst>
                <a:gd name="T0" fmla="*/ 32 w 33"/>
                <a:gd name="T1" fmla="*/ 34 h 35"/>
                <a:gd name="T2" fmla="*/ 32 w 33"/>
                <a:gd name="T3" fmla="*/ 34 h 35"/>
                <a:gd name="T4" fmla="*/ 32 w 33"/>
                <a:gd name="T5" fmla="*/ 34 h 35"/>
                <a:gd name="T6" fmla="*/ 0 w 33"/>
                <a:gd name="T7" fmla="*/ 34 h 35"/>
                <a:gd name="T8" fmla="*/ 0 w 33"/>
                <a:gd name="T9" fmla="*/ 0 h 35"/>
                <a:gd name="T10" fmla="*/ 32 w 33"/>
                <a:gd name="T11" fmla="*/ 0 h 35"/>
                <a:gd name="T12" fmla="*/ 32 w 33"/>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33" h="35">
                  <a:moveTo>
                    <a:pt x="32" y="34"/>
                  </a:moveTo>
                  <a:lnTo>
                    <a:pt x="32" y="34"/>
                  </a:lnTo>
                  <a:lnTo>
                    <a:pt x="32" y="34"/>
                  </a:lnTo>
                  <a:lnTo>
                    <a:pt x="0" y="34"/>
                  </a:lnTo>
                  <a:lnTo>
                    <a:pt x="0" y="0"/>
                  </a:lnTo>
                  <a:lnTo>
                    <a:pt x="32" y="0"/>
                  </a:lnTo>
                  <a:lnTo>
                    <a:pt x="32" y="34"/>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50" name="Freeform 172">
              <a:extLst>
                <a:ext uri="{FF2B5EF4-FFF2-40B4-BE49-F238E27FC236}">
                  <a16:creationId xmlns:a16="http://schemas.microsoft.com/office/drawing/2014/main" id="{BCEF8947-9BA2-464B-8AF5-0DBFA30A0725}"/>
                </a:ext>
              </a:extLst>
            </p:cNvPr>
            <p:cNvSpPr>
              <a:spLocks noChangeArrowheads="1"/>
            </p:cNvSpPr>
            <p:nvPr/>
          </p:nvSpPr>
          <p:spPr bwMode="auto">
            <a:xfrm>
              <a:off x="5065420" y="4057249"/>
              <a:ext cx="12700" cy="12700"/>
            </a:xfrm>
            <a:custGeom>
              <a:avLst/>
              <a:gdLst>
                <a:gd name="T0" fmla="*/ 35 w 36"/>
                <a:gd name="T1" fmla="*/ 35 h 36"/>
                <a:gd name="T2" fmla="*/ 35 w 36"/>
                <a:gd name="T3" fmla="*/ 35 h 36"/>
                <a:gd name="T4" fmla="*/ 35 w 36"/>
                <a:gd name="T5" fmla="*/ 35 h 36"/>
                <a:gd name="T6" fmla="*/ 0 w 36"/>
                <a:gd name="T7" fmla="*/ 35 h 36"/>
                <a:gd name="T8" fmla="*/ 0 w 36"/>
                <a:gd name="T9" fmla="*/ 0 h 36"/>
                <a:gd name="T10" fmla="*/ 35 w 36"/>
                <a:gd name="T11" fmla="*/ 0 h 36"/>
                <a:gd name="T12" fmla="*/ 35 w 36"/>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36" h="36">
                  <a:moveTo>
                    <a:pt x="35" y="35"/>
                  </a:moveTo>
                  <a:lnTo>
                    <a:pt x="35" y="35"/>
                  </a:lnTo>
                  <a:lnTo>
                    <a:pt x="35" y="35"/>
                  </a:lnTo>
                  <a:lnTo>
                    <a:pt x="0" y="35"/>
                  </a:lnTo>
                  <a:lnTo>
                    <a:pt x="0" y="0"/>
                  </a:lnTo>
                  <a:lnTo>
                    <a:pt x="35" y="0"/>
                  </a:lnTo>
                  <a:lnTo>
                    <a:pt x="35" y="3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51" name="Freeform 173">
              <a:extLst>
                <a:ext uri="{FF2B5EF4-FFF2-40B4-BE49-F238E27FC236}">
                  <a16:creationId xmlns:a16="http://schemas.microsoft.com/office/drawing/2014/main" id="{A9AD1604-F5CD-4959-8A84-49E62A6A599B}"/>
                </a:ext>
              </a:extLst>
            </p:cNvPr>
            <p:cNvSpPr>
              <a:spLocks noChangeArrowheads="1"/>
            </p:cNvSpPr>
            <p:nvPr/>
          </p:nvSpPr>
          <p:spPr bwMode="auto">
            <a:xfrm>
              <a:off x="5043195" y="4057249"/>
              <a:ext cx="12700" cy="12700"/>
            </a:xfrm>
            <a:custGeom>
              <a:avLst/>
              <a:gdLst>
                <a:gd name="T0" fmla="*/ 36 w 37"/>
                <a:gd name="T1" fmla="*/ 35 h 36"/>
                <a:gd name="T2" fmla="*/ 36 w 37"/>
                <a:gd name="T3" fmla="*/ 35 h 36"/>
                <a:gd name="T4" fmla="*/ 36 w 37"/>
                <a:gd name="T5" fmla="*/ 35 h 36"/>
                <a:gd name="T6" fmla="*/ 0 w 37"/>
                <a:gd name="T7" fmla="*/ 35 h 36"/>
                <a:gd name="T8" fmla="*/ 0 w 37"/>
                <a:gd name="T9" fmla="*/ 0 h 36"/>
                <a:gd name="T10" fmla="*/ 36 w 37"/>
                <a:gd name="T11" fmla="*/ 0 h 36"/>
                <a:gd name="T12" fmla="*/ 36 w 37"/>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37" h="36">
                  <a:moveTo>
                    <a:pt x="36" y="35"/>
                  </a:moveTo>
                  <a:lnTo>
                    <a:pt x="36" y="35"/>
                  </a:lnTo>
                  <a:lnTo>
                    <a:pt x="36" y="35"/>
                  </a:lnTo>
                  <a:lnTo>
                    <a:pt x="0" y="35"/>
                  </a:lnTo>
                  <a:lnTo>
                    <a:pt x="0" y="0"/>
                  </a:lnTo>
                  <a:lnTo>
                    <a:pt x="36" y="0"/>
                  </a:lnTo>
                  <a:lnTo>
                    <a:pt x="36" y="3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52" name="Freeform 174">
              <a:extLst>
                <a:ext uri="{FF2B5EF4-FFF2-40B4-BE49-F238E27FC236}">
                  <a16:creationId xmlns:a16="http://schemas.microsoft.com/office/drawing/2014/main" id="{15D0B105-25B2-4677-9C26-1EAC0117C841}"/>
                </a:ext>
              </a:extLst>
            </p:cNvPr>
            <p:cNvSpPr>
              <a:spLocks noChangeArrowheads="1"/>
            </p:cNvSpPr>
            <p:nvPr/>
          </p:nvSpPr>
          <p:spPr bwMode="auto">
            <a:xfrm>
              <a:off x="5022557" y="4057249"/>
              <a:ext cx="11113" cy="12700"/>
            </a:xfrm>
            <a:custGeom>
              <a:avLst/>
              <a:gdLst>
                <a:gd name="T0" fmla="*/ 32 w 33"/>
                <a:gd name="T1" fmla="*/ 35 h 36"/>
                <a:gd name="T2" fmla="*/ 32 w 33"/>
                <a:gd name="T3" fmla="*/ 35 h 36"/>
                <a:gd name="T4" fmla="*/ 32 w 33"/>
                <a:gd name="T5" fmla="*/ 35 h 36"/>
                <a:gd name="T6" fmla="*/ 0 w 33"/>
                <a:gd name="T7" fmla="*/ 35 h 36"/>
                <a:gd name="T8" fmla="*/ 0 w 33"/>
                <a:gd name="T9" fmla="*/ 0 h 36"/>
                <a:gd name="T10" fmla="*/ 32 w 33"/>
                <a:gd name="T11" fmla="*/ 0 h 36"/>
                <a:gd name="T12" fmla="*/ 32 w 33"/>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33" h="36">
                  <a:moveTo>
                    <a:pt x="32" y="35"/>
                  </a:moveTo>
                  <a:lnTo>
                    <a:pt x="32" y="35"/>
                  </a:lnTo>
                  <a:lnTo>
                    <a:pt x="32" y="35"/>
                  </a:lnTo>
                  <a:lnTo>
                    <a:pt x="0" y="35"/>
                  </a:lnTo>
                  <a:lnTo>
                    <a:pt x="0" y="0"/>
                  </a:lnTo>
                  <a:lnTo>
                    <a:pt x="32" y="0"/>
                  </a:lnTo>
                  <a:lnTo>
                    <a:pt x="32" y="3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53" name="Freeform 175">
              <a:extLst>
                <a:ext uri="{FF2B5EF4-FFF2-40B4-BE49-F238E27FC236}">
                  <a16:creationId xmlns:a16="http://schemas.microsoft.com/office/drawing/2014/main" id="{EE20A161-43E6-4FBA-B4F0-BF55A51E55AE}"/>
                </a:ext>
              </a:extLst>
            </p:cNvPr>
            <p:cNvSpPr>
              <a:spLocks noChangeArrowheads="1"/>
            </p:cNvSpPr>
            <p:nvPr/>
          </p:nvSpPr>
          <p:spPr bwMode="auto">
            <a:xfrm>
              <a:off x="4998745" y="3863574"/>
              <a:ext cx="101600" cy="12700"/>
            </a:xfrm>
            <a:custGeom>
              <a:avLst/>
              <a:gdLst>
                <a:gd name="T0" fmla="*/ 281 w 282"/>
                <a:gd name="T1" fmla="*/ 34 h 35"/>
                <a:gd name="T2" fmla="*/ 281 w 282"/>
                <a:gd name="T3" fmla="*/ 34 h 35"/>
                <a:gd name="T4" fmla="*/ 281 w 282"/>
                <a:gd name="T5" fmla="*/ 34 h 35"/>
                <a:gd name="T6" fmla="*/ 0 w 282"/>
                <a:gd name="T7" fmla="*/ 34 h 35"/>
                <a:gd name="T8" fmla="*/ 0 w 282"/>
                <a:gd name="T9" fmla="*/ 0 h 35"/>
                <a:gd name="T10" fmla="*/ 281 w 282"/>
                <a:gd name="T11" fmla="*/ 0 h 35"/>
                <a:gd name="T12" fmla="*/ 281 w 282"/>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282" h="35">
                  <a:moveTo>
                    <a:pt x="281" y="34"/>
                  </a:moveTo>
                  <a:lnTo>
                    <a:pt x="281" y="34"/>
                  </a:lnTo>
                  <a:lnTo>
                    <a:pt x="281" y="34"/>
                  </a:lnTo>
                  <a:lnTo>
                    <a:pt x="0" y="34"/>
                  </a:lnTo>
                  <a:lnTo>
                    <a:pt x="0" y="0"/>
                  </a:lnTo>
                  <a:lnTo>
                    <a:pt x="281" y="0"/>
                  </a:lnTo>
                  <a:lnTo>
                    <a:pt x="281" y="34"/>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54" name="Freeform 176">
              <a:extLst>
                <a:ext uri="{FF2B5EF4-FFF2-40B4-BE49-F238E27FC236}">
                  <a16:creationId xmlns:a16="http://schemas.microsoft.com/office/drawing/2014/main" id="{ECC26F04-151D-49B7-8C0C-477FBE36A65C}"/>
                </a:ext>
              </a:extLst>
            </p:cNvPr>
            <p:cNvSpPr>
              <a:spLocks noChangeArrowheads="1"/>
            </p:cNvSpPr>
            <p:nvPr/>
          </p:nvSpPr>
          <p:spPr bwMode="auto">
            <a:xfrm>
              <a:off x="4998745" y="3903262"/>
              <a:ext cx="101600" cy="12700"/>
            </a:xfrm>
            <a:custGeom>
              <a:avLst/>
              <a:gdLst>
                <a:gd name="T0" fmla="*/ 281 w 282"/>
                <a:gd name="T1" fmla="*/ 34 h 35"/>
                <a:gd name="T2" fmla="*/ 281 w 282"/>
                <a:gd name="T3" fmla="*/ 34 h 35"/>
                <a:gd name="T4" fmla="*/ 281 w 282"/>
                <a:gd name="T5" fmla="*/ 34 h 35"/>
                <a:gd name="T6" fmla="*/ 0 w 282"/>
                <a:gd name="T7" fmla="*/ 34 h 35"/>
                <a:gd name="T8" fmla="*/ 0 w 282"/>
                <a:gd name="T9" fmla="*/ 0 h 35"/>
                <a:gd name="T10" fmla="*/ 281 w 282"/>
                <a:gd name="T11" fmla="*/ 0 h 35"/>
                <a:gd name="T12" fmla="*/ 281 w 282"/>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282" h="35">
                  <a:moveTo>
                    <a:pt x="281" y="34"/>
                  </a:moveTo>
                  <a:lnTo>
                    <a:pt x="281" y="34"/>
                  </a:lnTo>
                  <a:lnTo>
                    <a:pt x="281" y="34"/>
                  </a:lnTo>
                  <a:lnTo>
                    <a:pt x="0" y="34"/>
                  </a:lnTo>
                  <a:lnTo>
                    <a:pt x="0" y="0"/>
                  </a:lnTo>
                  <a:lnTo>
                    <a:pt x="281" y="0"/>
                  </a:lnTo>
                  <a:lnTo>
                    <a:pt x="281" y="34"/>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55" name="Freeform 177">
              <a:extLst>
                <a:ext uri="{FF2B5EF4-FFF2-40B4-BE49-F238E27FC236}">
                  <a16:creationId xmlns:a16="http://schemas.microsoft.com/office/drawing/2014/main" id="{F8ABC0B0-B2AF-4903-B8F3-DB0F5BE665B8}"/>
                </a:ext>
              </a:extLst>
            </p:cNvPr>
            <p:cNvSpPr>
              <a:spLocks noChangeArrowheads="1"/>
            </p:cNvSpPr>
            <p:nvPr/>
          </p:nvSpPr>
          <p:spPr bwMode="auto">
            <a:xfrm>
              <a:off x="4998745" y="3941362"/>
              <a:ext cx="101600" cy="12700"/>
            </a:xfrm>
            <a:custGeom>
              <a:avLst/>
              <a:gdLst>
                <a:gd name="T0" fmla="*/ 281 w 282"/>
                <a:gd name="T1" fmla="*/ 35 h 36"/>
                <a:gd name="T2" fmla="*/ 281 w 282"/>
                <a:gd name="T3" fmla="*/ 35 h 36"/>
                <a:gd name="T4" fmla="*/ 281 w 282"/>
                <a:gd name="T5" fmla="*/ 35 h 36"/>
                <a:gd name="T6" fmla="*/ 0 w 282"/>
                <a:gd name="T7" fmla="*/ 35 h 36"/>
                <a:gd name="T8" fmla="*/ 0 w 282"/>
                <a:gd name="T9" fmla="*/ 0 h 36"/>
                <a:gd name="T10" fmla="*/ 281 w 282"/>
                <a:gd name="T11" fmla="*/ 0 h 36"/>
                <a:gd name="T12" fmla="*/ 281 w 282"/>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282" h="36">
                  <a:moveTo>
                    <a:pt x="281" y="35"/>
                  </a:moveTo>
                  <a:lnTo>
                    <a:pt x="281" y="35"/>
                  </a:lnTo>
                  <a:lnTo>
                    <a:pt x="281" y="35"/>
                  </a:lnTo>
                  <a:lnTo>
                    <a:pt x="0" y="35"/>
                  </a:lnTo>
                  <a:lnTo>
                    <a:pt x="0" y="0"/>
                  </a:lnTo>
                  <a:lnTo>
                    <a:pt x="281" y="0"/>
                  </a:lnTo>
                  <a:lnTo>
                    <a:pt x="281" y="3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sp>
          <p:nvSpPr>
            <p:cNvPr id="56" name="Freeform 178">
              <a:extLst>
                <a:ext uri="{FF2B5EF4-FFF2-40B4-BE49-F238E27FC236}">
                  <a16:creationId xmlns:a16="http://schemas.microsoft.com/office/drawing/2014/main" id="{A5E4A22A-7972-4910-B554-B5093DE0B9AF}"/>
                </a:ext>
              </a:extLst>
            </p:cNvPr>
            <p:cNvSpPr>
              <a:spLocks noChangeArrowheads="1"/>
            </p:cNvSpPr>
            <p:nvPr/>
          </p:nvSpPr>
          <p:spPr bwMode="auto">
            <a:xfrm>
              <a:off x="4998745" y="3981049"/>
              <a:ext cx="101600" cy="12700"/>
            </a:xfrm>
            <a:custGeom>
              <a:avLst/>
              <a:gdLst>
                <a:gd name="T0" fmla="*/ 281 w 282"/>
                <a:gd name="T1" fmla="*/ 34 h 35"/>
                <a:gd name="T2" fmla="*/ 281 w 282"/>
                <a:gd name="T3" fmla="*/ 34 h 35"/>
                <a:gd name="T4" fmla="*/ 281 w 282"/>
                <a:gd name="T5" fmla="*/ 34 h 35"/>
                <a:gd name="T6" fmla="*/ 0 w 282"/>
                <a:gd name="T7" fmla="*/ 34 h 35"/>
                <a:gd name="T8" fmla="*/ 0 w 282"/>
                <a:gd name="T9" fmla="*/ 0 h 35"/>
                <a:gd name="T10" fmla="*/ 281 w 282"/>
                <a:gd name="T11" fmla="*/ 0 h 35"/>
                <a:gd name="T12" fmla="*/ 281 w 282"/>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282" h="35">
                  <a:moveTo>
                    <a:pt x="281" y="34"/>
                  </a:moveTo>
                  <a:lnTo>
                    <a:pt x="281" y="34"/>
                  </a:lnTo>
                  <a:lnTo>
                    <a:pt x="281" y="34"/>
                  </a:lnTo>
                  <a:lnTo>
                    <a:pt x="0" y="34"/>
                  </a:lnTo>
                  <a:lnTo>
                    <a:pt x="0" y="0"/>
                  </a:lnTo>
                  <a:lnTo>
                    <a:pt x="281" y="0"/>
                  </a:lnTo>
                  <a:lnTo>
                    <a:pt x="281" y="34"/>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kern="1200"/>
            </a:p>
          </p:txBody>
        </p:sp>
      </p:grpSp>
      <p:grpSp>
        <p:nvGrpSpPr>
          <p:cNvPr id="8" name="Group 7">
            <a:extLst>
              <a:ext uri="{FF2B5EF4-FFF2-40B4-BE49-F238E27FC236}">
                <a16:creationId xmlns:a16="http://schemas.microsoft.com/office/drawing/2014/main" id="{D671D7EE-5DF8-44C1-A857-3810DD72F381}"/>
              </a:ext>
            </a:extLst>
          </p:cNvPr>
          <p:cNvGrpSpPr/>
          <p:nvPr/>
        </p:nvGrpSpPr>
        <p:grpSpPr>
          <a:xfrm>
            <a:off x="6111258" y="4578006"/>
            <a:ext cx="542925" cy="506412"/>
            <a:chOff x="4813977" y="4629170"/>
            <a:chExt cx="542925" cy="506412"/>
          </a:xfrm>
          <a:solidFill>
            <a:schemeClr val="bg1">
              <a:lumMod val="75000"/>
            </a:schemeClr>
          </a:solidFill>
        </p:grpSpPr>
        <p:sp>
          <p:nvSpPr>
            <p:cNvPr id="58" name="Freeform 318">
              <a:extLst>
                <a:ext uri="{FF2B5EF4-FFF2-40B4-BE49-F238E27FC236}">
                  <a16:creationId xmlns:a16="http://schemas.microsoft.com/office/drawing/2014/main" id="{B8F5996C-669A-460B-8CD2-DBC4A8A8F762}"/>
                </a:ext>
              </a:extLst>
            </p:cNvPr>
            <p:cNvSpPr>
              <a:spLocks noChangeArrowheads="1"/>
            </p:cNvSpPr>
            <p:nvPr/>
          </p:nvSpPr>
          <p:spPr bwMode="auto">
            <a:xfrm>
              <a:off x="5023527" y="4870470"/>
              <a:ext cx="206375" cy="206375"/>
            </a:xfrm>
            <a:custGeom>
              <a:avLst/>
              <a:gdLst>
                <a:gd name="T0" fmla="*/ 288 w 573"/>
                <a:gd name="T1" fmla="*/ 34 h 573"/>
                <a:gd name="T2" fmla="*/ 288 w 573"/>
                <a:gd name="T3" fmla="*/ 34 h 573"/>
                <a:gd name="T4" fmla="*/ 288 w 573"/>
                <a:gd name="T5" fmla="*/ 34 h 573"/>
                <a:gd name="T6" fmla="*/ 288 w 573"/>
                <a:gd name="T7" fmla="*/ 34 h 573"/>
                <a:gd name="T8" fmla="*/ 36 w 573"/>
                <a:gd name="T9" fmla="*/ 285 h 573"/>
                <a:gd name="T10" fmla="*/ 288 w 573"/>
                <a:gd name="T11" fmla="*/ 535 h 573"/>
                <a:gd name="T12" fmla="*/ 538 w 573"/>
                <a:gd name="T13" fmla="*/ 285 h 573"/>
                <a:gd name="T14" fmla="*/ 288 w 573"/>
                <a:gd name="T15" fmla="*/ 34 h 573"/>
                <a:gd name="T16" fmla="*/ 288 w 573"/>
                <a:gd name="T17" fmla="*/ 572 h 573"/>
                <a:gd name="T18" fmla="*/ 288 w 573"/>
                <a:gd name="T19" fmla="*/ 572 h 573"/>
                <a:gd name="T20" fmla="*/ 288 w 573"/>
                <a:gd name="T21" fmla="*/ 572 h 573"/>
                <a:gd name="T22" fmla="*/ 288 w 573"/>
                <a:gd name="T23" fmla="*/ 572 h 573"/>
                <a:gd name="T24" fmla="*/ 0 w 573"/>
                <a:gd name="T25" fmla="*/ 285 h 573"/>
                <a:gd name="T26" fmla="*/ 288 w 573"/>
                <a:gd name="T27" fmla="*/ 0 h 573"/>
                <a:gd name="T28" fmla="*/ 572 w 573"/>
                <a:gd name="T29" fmla="*/ 285 h 573"/>
                <a:gd name="T30" fmla="*/ 288 w 573"/>
                <a:gd name="T31" fmla="*/ 572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3" h="573">
                  <a:moveTo>
                    <a:pt x="288" y="34"/>
                  </a:moveTo>
                  <a:lnTo>
                    <a:pt x="288" y="34"/>
                  </a:lnTo>
                  <a:lnTo>
                    <a:pt x="288" y="34"/>
                  </a:lnTo>
                  <a:lnTo>
                    <a:pt x="288" y="34"/>
                  </a:lnTo>
                  <a:cubicBezTo>
                    <a:pt x="150" y="34"/>
                    <a:pt x="36" y="148"/>
                    <a:pt x="36" y="285"/>
                  </a:cubicBezTo>
                  <a:cubicBezTo>
                    <a:pt x="36" y="423"/>
                    <a:pt x="150" y="535"/>
                    <a:pt x="288" y="535"/>
                  </a:cubicBezTo>
                  <a:cubicBezTo>
                    <a:pt x="426" y="535"/>
                    <a:pt x="538" y="423"/>
                    <a:pt x="538" y="285"/>
                  </a:cubicBezTo>
                  <a:cubicBezTo>
                    <a:pt x="538" y="148"/>
                    <a:pt x="426" y="34"/>
                    <a:pt x="288" y="34"/>
                  </a:cubicBezTo>
                  <a:close/>
                  <a:moveTo>
                    <a:pt x="288" y="572"/>
                  </a:moveTo>
                  <a:lnTo>
                    <a:pt x="288" y="572"/>
                  </a:lnTo>
                  <a:lnTo>
                    <a:pt x="288" y="572"/>
                  </a:lnTo>
                  <a:lnTo>
                    <a:pt x="288" y="572"/>
                  </a:lnTo>
                  <a:cubicBezTo>
                    <a:pt x="128" y="572"/>
                    <a:pt x="0" y="443"/>
                    <a:pt x="0" y="285"/>
                  </a:cubicBezTo>
                  <a:cubicBezTo>
                    <a:pt x="0" y="127"/>
                    <a:pt x="128" y="0"/>
                    <a:pt x="288" y="0"/>
                  </a:cubicBezTo>
                  <a:cubicBezTo>
                    <a:pt x="444" y="0"/>
                    <a:pt x="572" y="127"/>
                    <a:pt x="572" y="285"/>
                  </a:cubicBezTo>
                  <a:cubicBezTo>
                    <a:pt x="572" y="443"/>
                    <a:pt x="444" y="572"/>
                    <a:pt x="288" y="572"/>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59" name="Freeform 319">
              <a:extLst>
                <a:ext uri="{FF2B5EF4-FFF2-40B4-BE49-F238E27FC236}">
                  <a16:creationId xmlns:a16="http://schemas.microsoft.com/office/drawing/2014/main" id="{078D416E-5DF6-45F6-A2D8-1C258F59519E}"/>
                </a:ext>
              </a:extLst>
            </p:cNvPr>
            <p:cNvSpPr>
              <a:spLocks noChangeArrowheads="1"/>
            </p:cNvSpPr>
            <p:nvPr/>
          </p:nvSpPr>
          <p:spPr bwMode="auto">
            <a:xfrm>
              <a:off x="5191802" y="5008582"/>
              <a:ext cx="165100" cy="127000"/>
            </a:xfrm>
            <a:custGeom>
              <a:avLst/>
              <a:gdLst>
                <a:gd name="T0" fmla="*/ 47 w 460"/>
                <a:gd name="T1" fmla="*/ 81 h 354"/>
                <a:gd name="T2" fmla="*/ 47 w 460"/>
                <a:gd name="T3" fmla="*/ 81 h 354"/>
                <a:gd name="T4" fmla="*/ 47 w 460"/>
                <a:gd name="T5" fmla="*/ 81 h 354"/>
                <a:gd name="T6" fmla="*/ 390 w 460"/>
                <a:gd name="T7" fmla="*/ 306 h 354"/>
                <a:gd name="T8" fmla="*/ 411 w 460"/>
                <a:gd name="T9" fmla="*/ 274 h 354"/>
                <a:gd name="T10" fmla="*/ 69 w 460"/>
                <a:gd name="T11" fmla="*/ 52 h 354"/>
                <a:gd name="T12" fmla="*/ 47 w 460"/>
                <a:gd name="T13" fmla="*/ 81 h 354"/>
                <a:gd name="T14" fmla="*/ 400 w 460"/>
                <a:gd name="T15" fmla="*/ 353 h 354"/>
                <a:gd name="T16" fmla="*/ 400 w 460"/>
                <a:gd name="T17" fmla="*/ 353 h 354"/>
                <a:gd name="T18" fmla="*/ 400 w 460"/>
                <a:gd name="T19" fmla="*/ 353 h 354"/>
                <a:gd name="T20" fmla="*/ 0 w 460"/>
                <a:gd name="T21" fmla="*/ 91 h 354"/>
                <a:gd name="T22" fmla="*/ 58 w 460"/>
                <a:gd name="T23" fmla="*/ 0 h 354"/>
                <a:gd name="T24" fmla="*/ 459 w 460"/>
                <a:gd name="T25" fmla="*/ 263 h 354"/>
                <a:gd name="T26" fmla="*/ 400 w 460"/>
                <a:gd name="T27" fmla="*/ 35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0" h="354">
                  <a:moveTo>
                    <a:pt x="47" y="81"/>
                  </a:moveTo>
                  <a:lnTo>
                    <a:pt x="47" y="81"/>
                  </a:lnTo>
                  <a:lnTo>
                    <a:pt x="47" y="81"/>
                  </a:lnTo>
                  <a:lnTo>
                    <a:pt x="390" y="306"/>
                  </a:lnTo>
                  <a:lnTo>
                    <a:pt x="411" y="274"/>
                  </a:lnTo>
                  <a:lnTo>
                    <a:pt x="69" y="52"/>
                  </a:lnTo>
                  <a:lnTo>
                    <a:pt x="47" y="81"/>
                  </a:lnTo>
                  <a:close/>
                  <a:moveTo>
                    <a:pt x="400" y="353"/>
                  </a:moveTo>
                  <a:lnTo>
                    <a:pt x="400" y="353"/>
                  </a:lnTo>
                  <a:lnTo>
                    <a:pt x="400" y="353"/>
                  </a:lnTo>
                  <a:lnTo>
                    <a:pt x="0" y="91"/>
                  </a:lnTo>
                  <a:lnTo>
                    <a:pt x="58" y="0"/>
                  </a:lnTo>
                  <a:lnTo>
                    <a:pt x="459" y="263"/>
                  </a:lnTo>
                  <a:lnTo>
                    <a:pt x="400" y="353"/>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60" name="Freeform 320">
              <a:extLst>
                <a:ext uri="{FF2B5EF4-FFF2-40B4-BE49-F238E27FC236}">
                  <a16:creationId xmlns:a16="http://schemas.microsoft.com/office/drawing/2014/main" id="{B798EDC8-0326-4E04-BE0F-4FBF96254844}"/>
                </a:ext>
              </a:extLst>
            </p:cNvPr>
            <p:cNvSpPr>
              <a:spLocks noChangeArrowheads="1"/>
            </p:cNvSpPr>
            <p:nvPr/>
          </p:nvSpPr>
          <p:spPr bwMode="auto">
            <a:xfrm>
              <a:off x="4813977" y="4629170"/>
              <a:ext cx="344487" cy="482600"/>
            </a:xfrm>
            <a:custGeom>
              <a:avLst/>
              <a:gdLst>
                <a:gd name="T0" fmla="*/ 420 w 957"/>
                <a:gd name="T1" fmla="*/ 175 h 1342"/>
                <a:gd name="T2" fmla="*/ 420 w 957"/>
                <a:gd name="T3" fmla="*/ 175 h 1342"/>
                <a:gd name="T4" fmla="*/ 420 w 957"/>
                <a:gd name="T5" fmla="*/ 175 h 1342"/>
                <a:gd name="T6" fmla="*/ 129 w 957"/>
                <a:gd name="T7" fmla="*/ 175 h 1342"/>
                <a:gd name="T8" fmla="*/ 129 w 957"/>
                <a:gd name="T9" fmla="*/ 140 h 1342"/>
                <a:gd name="T10" fmla="*/ 420 w 957"/>
                <a:gd name="T11" fmla="*/ 140 h 1342"/>
                <a:gd name="T12" fmla="*/ 420 w 957"/>
                <a:gd name="T13" fmla="*/ 175 h 1342"/>
                <a:gd name="T14" fmla="*/ 326 w 957"/>
                <a:gd name="T15" fmla="*/ 300 h 1342"/>
                <a:gd name="T16" fmla="*/ 326 w 957"/>
                <a:gd name="T17" fmla="*/ 300 h 1342"/>
                <a:gd name="T18" fmla="*/ 326 w 957"/>
                <a:gd name="T19" fmla="*/ 300 h 1342"/>
                <a:gd name="T20" fmla="*/ 129 w 957"/>
                <a:gd name="T21" fmla="*/ 300 h 1342"/>
                <a:gd name="T22" fmla="*/ 129 w 957"/>
                <a:gd name="T23" fmla="*/ 266 h 1342"/>
                <a:gd name="T24" fmla="*/ 326 w 957"/>
                <a:gd name="T25" fmla="*/ 266 h 1342"/>
                <a:gd name="T26" fmla="*/ 326 w 957"/>
                <a:gd name="T27" fmla="*/ 300 h 1342"/>
                <a:gd name="T28" fmla="*/ 956 w 957"/>
                <a:gd name="T29" fmla="*/ 1341 h 1342"/>
                <a:gd name="T30" fmla="*/ 956 w 957"/>
                <a:gd name="T31" fmla="*/ 1341 h 1342"/>
                <a:gd name="T32" fmla="*/ 956 w 957"/>
                <a:gd name="T33" fmla="*/ 1341 h 1342"/>
                <a:gd name="T34" fmla="*/ 0 w 957"/>
                <a:gd name="T35" fmla="*/ 1341 h 1342"/>
                <a:gd name="T36" fmla="*/ 0 w 957"/>
                <a:gd name="T37" fmla="*/ 0 h 1342"/>
                <a:gd name="T38" fmla="*/ 659 w 957"/>
                <a:gd name="T39" fmla="*/ 0 h 1342"/>
                <a:gd name="T40" fmla="*/ 956 w 957"/>
                <a:gd name="T41" fmla="*/ 295 h 1342"/>
                <a:gd name="T42" fmla="*/ 956 w 957"/>
                <a:gd name="T43" fmla="*/ 612 h 1342"/>
                <a:gd name="T44" fmla="*/ 922 w 957"/>
                <a:gd name="T45" fmla="*/ 612 h 1342"/>
                <a:gd name="T46" fmla="*/ 922 w 957"/>
                <a:gd name="T47" fmla="*/ 311 h 1342"/>
                <a:gd name="T48" fmla="*/ 643 w 957"/>
                <a:gd name="T49" fmla="*/ 37 h 1342"/>
                <a:gd name="T50" fmla="*/ 34 w 957"/>
                <a:gd name="T51" fmla="*/ 37 h 1342"/>
                <a:gd name="T52" fmla="*/ 34 w 957"/>
                <a:gd name="T53" fmla="*/ 1307 h 1342"/>
                <a:gd name="T54" fmla="*/ 922 w 957"/>
                <a:gd name="T55" fmla="*/ 1307 h 1342"/>
                <a:gd name="T56" fmla="*/ 922 w 957"/>
                <a:gd name="T57" fmla="*/ 1275 h 1342"/>
                <a:gd name="T58" fmla="*/ 956 w 957"/>
                <a:gd name="T59" fmla="*/ 1275 h 1342"/>
                <a:gd name="T60" fmla="*/ 956 w 957"/>
                <a:gd name="T61" fmla="*/ 1341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57" h="1342">
                  <a:moveTo>
                    <a:pt x="420" y="175"/>
                  </a:moveTo>
                  <a:lnTo>
                    <a:pt x="420" y="175"/>
                  </a:lnTo>
                  <a:lnTo>
                    <a:pt x="420" y="175"/>
                  </a:lnTo>
                  <a:lnTo>
                    <a:pt x="129" y="175"/>
                  </a:lnTo>
                  <a:lnTo>
                    <a:pt x="129" y="140"/>
                  </a:lnTo>
                  <a:lnTo>
                    <a:pt x="420" y="140"/>
                  </a:lnTo>
                  <a:lnTo>
                    <a:pt x="420" y="175"/>
                  </a:lnTo>
                  <a:close/>
                  <a:moveTo>
                    <a:pt x="326" y="300"/>
                  </a:moveTo>
                  <a:lnTo>
                    <a:pt x="326" y="300"/>
                  </a:lnTo>
                  <a:lnTo>
                    <a:pt x="326" y="300"/>
                  </a:lnTo>
                  <a:lnTo>
                    <a:pt x="129" y="300"/>
                  </a:lnTo>
                  <a:lnTo>
                    <a:pt x="129" y="266"/>
                  </a:lnTo>
                  <a:lnTo>
                    <a:pt x="326" y="266"/>
                  </a:lnTo>
                  <a:lnTo>
                    <a:pt x="326" y="300"/>
                  </a:lnTo>
                  <a:close/>
                  <a:moveTo>
                    <a:pt x="956" y="1341"/>
                  </a:moveTo>
                  <a:lnTo>
                    <a:pt x="956" y="1341"/>
                  </a:lnTo>
                  <a:lnTo>
                    <a:pt x="956" y="1341"/>
                  </a:lnTo>
                  <a:lnTo>
                    <a:pt x="0" y="1341"/>
                  </a:lnTo>
                  <a:lnTo>
                    <a:pt x="0" y="0"/>
                  </a:lnTo>
                  <a:lnTo>
                    <a:pt x="659" y="0"/>
                  </a:lnTo>
                  <a:lnTo>
                    <a:pt x="956" y="295"/>
                  </a:lnTo>
                  <a:lnTo>
                    <a:pt x="956" y="612"/>
                  </a:lnTo>
                  <a:lnTo>
                    <a:pt x="922" y="612"/>
                  </a:lnTo>
                  <a:lnTo>
                    <a:pt x="922" y="311"/>
                  </a:lnTo>
                  <a:lnTo>
                    <a:pt x="643" y="37"/>
                  </a:lnTo>
                  <a:lnTo>
                    <a:pt x="34" y="37"/>
                  </a:lnTo>
                  <a:lnTo>
                    <a:pt x="34" y="1307"/>
                  </a:lnTo>
                  <a:lnTo>
                    <a:pt x="922" y="1307"/>
                  </a:lnTo>
                  <a:lnTo>
                    <a:pt x="922" y="1275"/>
                  </a:lnTo>
                  <a:lnTo>
                    <a:pt x="956" y="1275"/>
                  </a:lnTo>
                  <a:lnTo>
                    <a:pt x="956" y="1341"/>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61" name="Freeform 321">
              <a:extLst>
                <a:ext uri="{FF2B5EF4-FFF2-40B4-BE49-F238E27FC236}">
                  <a16:creationId xmlns:a16="http://schemas.microsoft.com/office/drawing/2014/main" id="{BA73B78F-0B95-4BC6-BF5F-37F3232422D4}"/>
                </a:ext>
              </a:extLst>
            </p:cNvPr>
            <p:cNvSpPr>
              <a:spLocks noChangeArrowheads="1"/>
            </p:cNvSpPr>
            <p:nvPr/>
          </p:nvSpPr>
          <p:spPr bwMode="auto">
            <a:xfrm>
              <a:off x="5040989" y="4635520"/>
              <a:ext cx="107950" cy="107950"/>
            </a:xfrm>
            <a:custGeom>
              <a:avLst/>
              <a:gdLst>
                <a:gd name="T0" fmla="*/ 298 w 299"/>
                <a:gd name="T1" fmla="*/ 297 h 298"/>
                <a:gd name="T2" fmla="*/ 298 w 299"/>
                <a:gd name="T3" fmla="*/ 297 h 298"/>
                <a:gd name="T4" fmla="*/ 298 w 299"/>
                <a:gd name="T5" fmla="*/ 297 h 298"/>
                <a:gd name="T6" fmla="*/ 0 w 299"/>
                <a:gd name="T7" fmla="*/ 297 h 298"/>
                <a:gd name="T8" fmla="*/ 0 w 299"/>
                <a:gd name="T9" fmla="*/ 0 h 298"/>
                <a:gd name="T10" fmla="*/ 37 w 299"/>
                <a:gd name="T11" fmla="*/ 0 h 298"/>
                <a:gd name="T12" fmla="*/ 37 w 299"/>
                <a:gd name="T13" fmla="*/ 260 h 298"/>
                <a:gd name="T14" fmla="*/ 298 w 299"/>
                <a:gd name="T15" fmla="*/ 260 h 298"/>
                <a:gd name="T16" fmla="*/ 298 w 299"/>
                <a:gd name="T17" fmla="*/ 297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298">
                  <a:moveTo>
                    <a:pt x="298" y="297"/>
                  </a:moveTo>
                  <a:lnTo>
                    <a:pt x="298" y="297"/>
                  </a:lnTo>
                  <a:lnTo>
                    <a:pt x="298" y="297"/>
                  </a:lnTo>
                  <a:lnTo>
                    <a:pt x="0" y="297"/>
                  </a:lnTo>
                  <a:lnTo>
                    <a:pt x="0" y="0"/>
                  </a:lnTo>
                  <a:lnTo>
                    <a:pt x="37" y="0"/>
                  </a:lnTo>
                  <a:lnTo>
                    <a:pt x="37" y="260"/>
                  </a:lnTo>
                  <a:lnTo>
                    <a:pt x="298" y="260"/>
                  </a:lnTo>
                  <a:lnTo>
                    <a:pt x="298" y="29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62" name="Freeform 322">
              <a:extLst>
                <a:ext uri="{FF2B5EF4-FFF2-40B4-BE49-F238E27FC236}">
                  <a16:creationId xmlns:a16="http://schemas.microsoft.com/office/drawing/2014/main" id="{02463ADE-E6BB-4A02-87CE-307F6845C7F7}"/>
                </a:ext>
              </a:extLst>
            </p:cNvPr>
            <p:cNvSpPr>
              <a:spLocks noChangeArrowheads="1"/>
            </p:cNvSpPr>
            <p:nvPr/>
          </p:nvSpPr>
          <p:spPr bwMode="auto">
            <a:xfrm>
              <a:off x="4879064" y="4799032"/>
              <a:ext cx="204788" cy="212725"/>
            </a:xfrm>
            <a:custGeom>
              <a:avLst/>
              <a:gdLst>
                <a:gd name="T0" fmla="*/ 295 w 567"/>
                <a:gd name="T1" fmla="*/ 590 h 591"/>
                <a:gd name="T2" fmla="*/ 295 w 567"/>
                <a:gd name="T3" fmla="*/ 590 h 591"/>
                <a:gd name="T4" fmla="*/ 295 w 567"/>
                <a:gd name="T5" fmla="*/ 590 h 591"/>
                <a:gd name="T6" fmla="*/ 295 w 567"/>
                <a:gd name="T7" fmla="*/ 590 h 591"/>
                <a:gd name="T8" fmla="*/ 0 w 567"/>
                <a:gd name="T9" fmla="*/ 294 h 591"/>
                <a:gd name="T10" fmla="*/ 295 w 567"/>
                <a:gd name="T11" fmla="*/ 0 h 591"/>
                <a:gd name="T12" fmla="*/ 566 w 567"/>
                <a:gd name="T13" fmla="*/ 178 h 591"/>
                <a:gd name="T14" fmla="*/ 566 w 567"/>
                <a:gd name="T15" fmla="*/ 178 h 591"/>
                <a:gd name="T16" fmla="*/ 534 w 567"/>
                <a:gd name="T17" fmla="*/ 191 h 591"/>
                <a:gd name="T18" fmla="*/ 534 w 567"/>
                <a:gd name="T19" fmla="*/ 191 h 591"/>
                <a:gd name="T20" fmla="*/ 295 w 567"/>
                <a:gd name="T21" fmla="*/ 35 h 591"/>
                <a:gd name="T22" fmla="*/ 35 w 567"/>
                <a:gd name="T23" fmla="*/ 294 h 591"/>
                <a:gd name="T24" fmla="*/ 295 w 567"/>
                <a:gd name="T25" fmla="*/ 553 h 591"/>
                <a:gd name="T26" fmla="*/ 369 w 567"/>
                <a:gd name="T27" fmla="*/ 543 h 591"/>
                <a:gd name="T28" fmla="*/ 369 w 567"/>
                <a:gd name="T29" fmla="*/ 543 h 591"/>
                <a:gd name="T30" fmla="*/ 380 w 567"/>
                <a:gd name="T31" fmla="*/ 577 h 591"/>
                <a:gd name="T32" fmla="*/ 380 w 567"/>
                <a:gd name="T33" fmla="*/ 577 h 591"/>
                <a:gd name="T34" fmla="*/ 295 w 567"/>
                <a:gd name="T35" fmla="*/ 59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 h="591">
                  <a:moveTo>
                    <a:pt x="295" y="590"/>
                  </a:moveTo>
                  <a:lnTo>
                    <a:pt x="295" y="590"/>
                  </a:lnTo>
                  <a:lnTo>
                    <a:pt x="295" y="590"/>
                  </a:lnTo>
                  <a:lnTo>
                    <a:pt x="295" y="590"/>
                  </a:lnTo>
                  <a:cubicBezTo>
                    <a:pt x="132" y="590"/>
                    <a:pt x="0" y="458"/>
                    <a:pt x="0" y="294"/>
                  </a:cubicBezTo>
                  <a:cubicBezTo>
                    <a:pt x="0" y="133"/>
                    <a:pt x="132" y="0"/>
                    <a:pt x="295" y="0"/>
                  </a:cubicBezTo>
                  <a:cubicBezTo>
                    <a:pt x="414" y="0"/>
                    <a:pt x="521" y="69"/>
                    <a:pt x="566" y="178"/>
                  </a:cubicBezTo>
                  <a:lnTo>
                    <a:pt x="566" y="178"/>
                  </a:lnTo>
                  <a:lnTo>
                    <a:pt x="534" y="191"/>
                  </a:lnTo>
                  <a:lnTo>
                    <a:pt x="534" y="191"/>
                  </a:lnTo>
                  <a:cubicBezTo>
                    <a:pt x="494" y="95"/>
                    <a:pt x="398" y="35"/>
                    <a:pt x="295" y="35"/>
                  </a:cubicBezTo>
                  <a:cubicBezTo>
                    <a:pt x="151" y="35"/>
                    <a:pt x="35" y="151"/>
                    <a:pt x="35" y="294"/>
                  </a:cubicBezTo>
                  <a:cubicBezTo>
                    <a:pt x="35" y="437"/>
                    <a:pt x="151" y="553"/>
                    <a:pt x="295" y="553"/>
                  </a:cubicBezTo>
                  <a:cubicBezTo>
                    <a:pt x="321" y="553"/>
                    <a:pt x="345" y="551"/>
                    <a:pt x="369" y="543"/>
                  </a:cubicBezTo>
                  <a:lnTo>
                    <a:pt x="369" y="543"/>
                  </a:lnTo>
                  <a:lnTo>
                    <a:pt x="380" y="577"/>
                  </a:lnTo>
                  <a:lnTo>
                    <a:pt x="380" y="577"/>
                  </a:lnTo>
                  <a:cubicBezTo>
                    <a:pt x="353" y="585"/>
                    <a:pt x="324" y="590"/>
                    <a:pt x="295" y="59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63" name="Freeform 323">
              <a:extLst>
                <a:ext uri="{FF2B5EF4-FFF2-40B4-BE49-F238E27FC236}">
                  <a16:creationId xmlns:a16="http://schemas.microsoft.com/office/drawing/2014/main" id="{00E48156-F661-45DF-BE2B-D87BB7A36DA9}"/>
                </a:ext>
              </a:extLst>
            </p:cNvPr>
            <p:cNvSpPr>
              <a:spLocks noChangeArrowheads="1"/>
            </p:cNvSpPr>
            <p:nvPr/>
          </p:nvSpPr>
          <p:spPr bwMode="auto">
            <a:xfrm>
              <a:off x="5045752" y="4903807"/>
              <a:ext cx="46037" cy="82550"/>
            </a:xfrm>
            <a:custGeom>
              <a:avLst/>
              <a:gdLst>
                <a:gd name="T0" fmla="*/ 21 w 130"/>
                <a:gd name="T1" fmla="*/ 227 h 228"/>
                <a:gd name="T2" fmla="*/ 21 w 130"/>
                <a:gd name="T3" fmla="*/ 227 h 228"/>
                <a:gd name="T4" fmla="*/ 21 w 130"/>
                <a:gd name="T5" fmla="*/ 227 h 228"/>
                <a:gd name="T6" fmla="*/ 0 w 130"/>
                <a:gd name="T7" fmla="*/ 201 h 228"/>
                <a:gd name="T8" fmla="*/ 0 w 130"/>
                <a:gd name="T9" fmla="*/ 201 h 228"/>
                <a:gd name="T10" fmla="*/ 92 w 130"/>
                <a:gd name="T11" fmla="*/ 11 h 228"/>
                <a:gd name="T12" fmla="*/ 92 w 130"/>
                <a:gd name="T13" fmla="*/ 11 h 228"/>
                <a:gd name="T14" fmla="*/ 92 w 130"/>
                <a:gd name="T15" fmla="*/ 0 h 228"/>
                <a:gd name="T16" fmla="*/ 129 w 130"/>
                <a:gd name="T17" fmla="*/ 0 h 228"/>
                <a:gd name="T18" fmla="*/ 129 w 130"/>
                <a:gd name="T19" fmla="*/ 11 h 228"/>
                <a:gd name="T20" fmla="*/ 129 w 130"/>
                <a:gd name="T21" fmla="*/ 11 h 228"/>
                <a:gd name="T22" fmla="*/ 21 w 130"/>
                <a:gd name="T23" fmla="*/ 22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228">
                  <a:moveTo>
                    <a:pt x="21" y="227"/>
                  </a:moveTo>
                  <a:lnTo>
                    <a:pt x="21" y="227"/>
                  </a:lnTo>
                  <a:lnTo>
                    <a:pt x="21" y="227"/>
                  </a:lnTo>
                  <a:lnTo>
                    <a:pt x="0" y="201"/>
                  </a:lnTo>
                  <a:lnTo>
                    <a:pt x="0" y="201"/>
                  </a:lnTo>
                  <a:cubicBezTo>
                    <a:pt x="55" y="153"/>
                    <a:pt x="90" y="85"/>
                    <a:pt x="92" y="11"/>
                  </a:cubicBezTo>
                  <a:lnTo>
                    <a:pt x="92" y="11"/>
                  </a:lnTo>
                  <a:lnTo>
                    <a:pt x="92" y="0"/>
                  </a:lnTo>
                  <a:lnTo>
                    <a:pt x="129" y="0"/>
                  </a:lnTo>
                  <a:lnTo>
                    <a:pt x="129" y="11"/>
                  </a:lnTo>
                  <a:lnTo>
                    <a:pt x="129" y="11"/>
                  </a:lnTo>
                  <a:cubicBezTo>
                    <a:pt x="124" y="95"/>
                    <a:pt x="87" y="175"/>
                    <a:pt x="21" y="22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64" name="Freeform 324">
              <a:extLst>
                <a:ext uri="{FF2B5EF4-FFF2-40B4-BE49-F238E27FC236}">
                  <a16:creationId xmlns:a16="http://schemas.microsoft.com/office/drawing/2014/main" id="{8FF50C1B-E53F-42EF-A4A2-32E5957FD72A}"/>
                </a:ext>
              </a:extLst>
            </p:cNvPr>
            <p:cNvSpPr>
              <a:spLocks noChangeArrowheads="1"/>
            </p:cNvSpPr>
            <p:nvPr/>
          </p:nvSpPr>
          <p:spPr bwMode="auto">
            <a:xfrm>
              <a:off x="4948914" y="4848245"/>
              <a:ext cx="74613" cy="114300"/>
            </a:xfrm>
            <a:custGeom>
              <a:avLst/>
              <a:gdLst>
                <a:gd name="T0" fmla="*/ 107 w 206"/>
                <a:gd name="T1" fmla="*/ 315 h 316"/>
                <a:gd name="T2" fmla="*/ 107 w 206"/>
                <a:gd name="T3" fmla="*/ 315 h 316"/>
                <a:gd name="T4" fmla="*/ 107 w 206"/>
                <a:gd name="T5" fmla="*/ 315 h 316"/>
                <a:gd name="T6" fmla="*/ 107 w 206"/>
                <a:gd name="T7" fmla="*/ 315 h 316"/>
                <a:gd name="T8" fmla="*/ 0 w 206"/>
                <a:gd name="T9" fmla="*/ 225 h 316"/>
                <a:gd name="T10" fmla="*/ 0 w 206"/>
                <a:gd name="T11" fmla="*/ 225 h 316"/>
                <a:gd name="T12" fmla="*/ 0 w 206"/>
                <a:gd name="T13" fmla="*/ 219 h 316"/>
                <a:gd name="T14" fmla="*/ 38 w 206"/>
                <a:gd name="T15" fmla="*/ 219 h 316"/>
                <a:gd name="T16" fmla="*/ 38 w 206"/>
                <a:gd name="T17" fmla="*/ 225 h 316"/>
                <a:gd name="T18" fmla="*/ 38 w 206"/>
                <a:gd name="T19" fmla="*/ 225 h 316"/>
                <a:gd name="T20" fmla="*/ 107 w 206"/>
                <a:gd name="T21" fmla="*/ 280 h 316"/>
                <a:gd name="T22" fmla="*/ 163 w 206"/>
                <a:gd name="T23" fmla="*/ 241 h 316"/>
                <a:gd name="T24" fmla="*/ 134 w 206"/>
                <a:gd name="T25" fmla="*/ 188 h 316"/>
                <a:gd name="T26" fmla="*/ 70 w 206"/>
                <a:gd name="T27" fmla="*/ 161 h 316"/>
                <a:gd name="T28" fmla="*/ 11 w 206"/>
                <a:gd name="T29" fmla="*/ 69 h 316"/>
                <a:gd name="T30" fmla="*/ 102 w 206"/>
                <a:gd name="T31" fmla="*/ 0 h 316"/>
                <a:gd name="T32" fmla="*/ 197 w 206"/>
                <a:gd name="T33" fmla="*/ 87 h 316"/>
                <a:gd name="T34" fmla="*/ 197 w 206"/>
                <a:gd name="T35" fmla="*/ 95 h 316"/>
                <a:gd name="T36" fmla="*/ 197 w 206"/>
                <a:gd name="T37" fmla="*/ 95 h 316"/>
                <a:gd name="T38" fmla="*/ 160 w 206"/>
                <a:gd name="T39" fmla="*/ 92 h 316"/>
                <a:gd name="T40" fmla="*/ 179 w 206"/>
                <a:gd name="T41" fmla="*/ 92 h 316"/>
                <a:gd name="T42" fmla="*/ 160 w 206"/>
                <a:gd name="T43" fmla="*/ 92 h 316"/>
                <a:gd name="T44" fmla="*/ 160 w 206"/>
                <a:gd name="T45" fmla="*/ 90 h 316"/>
                <a:gd name="T46" fmla="*/ 160 w 206"/>
                <a:gd name="T47" fmla="*/ 90 h 316"/>
                <a:gd name="T48" fmla="*/ 102 w 206"/>
                <a:gd name="T49" fmla="*/ 34 h 316"/>
                <a:gd name="T50" fmla="*/ 46 w 206"/>
                <a:gd name="T51" fmla="*/ 74 h 316"/>
                <a:gd name="T52" fmla="*/ 81 w 206"/>
                <a:gd name="T53" fmla="*/ 129 h 316"/>
                <a:gd name="T54" fmla="*/ 149 w 206"/>
                <a:gd name="T55" fmla="*/ 156 h 316"/>
                <a:gd name="T56" fmla="*/ 197 w 206"/>
                <a:gd name="T57" fmla="*/ 249 h 316"/>
                <a:gd name="T58" fmla="*/ 107 w 206"/>
                <a:gd name="T59" fmla="*/ 31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6" h="316">
                  <a:moveTo>
                    <a:pt x="107" y="315"/>
                  </a:moveTo>
                  <a:lnTo>
                    <a:pt x="107" y="315"/>
                  </a:lnTo>
                  <a:lnTo>
                    <a:pt x="107" y="315"/>
                  </a:lnTo>
                  <a:lnTo>
                    <a:pt x="107" y="315"/>
                  </a:lnTo>
                  <a:cubicBezTo>
                    <a:pt x="25" y="315"/>
                    <a:pt x="3" y="259"/>
                    <a:pt x="0" y="225"/>
                  </a:cubicBezTo>
                  <a:lnTo>
                    <a:pt x="0" y="225"/>
                  </a:lnTo>
                  <a:lnTo>
                    <a:pt x="0" y="219"/>
                  </a:lnTo>
                  <a:lnTo>
                    <a:pt x="38" y="219"/>
                  </a:lnTo>
                  <a:lnTo>
                    <a:pt x="38" y="225"/>
                  </a:lnTo>
                  <a:lnTo>
                    <a:pt x="38" y="225"/>
                  </a:lnTo>
                  <a:cubicBezTo>
                    <a:pt x="38" y="238"/>
                    <a:pt x="44" y="280"/>
                    <a:pt x="107" y="280"/>
                  </a:cubicBezTo>
                  <a:cubicBezTo>
                    <a:pt x="142" y="280"/>
                    <a:pt x="157" y="259"/>
                    <a:pt x="163" y="241"/>
                  </a:cubicBezTo>
                  <a:cubicBezTo>
                    <a:pt x="165" y="225"/>
                    <a:pt x="160" y="201"/>
                    <a:pt x="134" y="188"/>
                  </a:cubicBezTo>
                  <a:cubicBezTo>
                    <a:pt x="126" y="182"/>
                    <a:pt x="83" y="167"/>
                    <a:pt x="70" y="161"/>
                  </a:cubicBezTo>
                  <a:cubicBezTo>
                    <a:pt x="22" y="145"/>
                    <a:pt x="6" y="103"/>
                    <a:pt x="11" y="69"/>
                  </a:cubicBezTo>
                  <a:cubicBezTo>
                    <a:pt x="20" y="34"/>
                    <a:pt x="49" y="0"/>
                    <a:pt x="102" y="0"/>
                  </a:cubicBezTo>
                  <a:cubicBezTo>
                    <a:pt x="168" y="0"/>
                    <a:pt x="194" y="45"/>
                    <a:pt x="197" y="87"/>
                  </a:cubicBezTo>
                  <a:cubicBezTo>
                    <a:pt x="197" y="92"/>
                    <a:pt x="197" y="95"/>
                    <a:pt x="197" y="95"/>
                  </a:cubicBezTo>
                  <a:lnTo>
                    <a:pt x="197" y="95"/>
                  </a:lnTo>
                  <a:lnTo>
                    <a:pt x="160" y="92"/>
                  </a:lnTo>
                  <a:lnTo>
                    <a:pt x="179" y="92"/>
                  </a:lnTo>
                  <a:lnTo>
                    <a:pt x="160" y="92"/>
                  </a:lnTo>
                  <a:lnTo>
                    <a:pt x="160" y="90"/>
                  </a:lnTo>
                  <a:lnTo>
                    <a:pt x="160" y="90"/>
                  </a:lnTo>
                  <a:cubicBezTo>
                    <a:pt x="160" y="63"/>
                    <a:pt x="147" y="34"/>
                    <a:pt x="102" y="34"/>
                  </a:cubicBezTo>
                  <a:cubicBezTo>
                    <a:pt x="67" y="34"/>
                    <a:pt x="52" y="55"/>
                    <a:pt x="46" y="74"/>
                  </a:cubicBezTo>
                  <a:cubicBezTo>
                    <a:pt x="44" y="92"/>
                    <a:pt x="52" y="116"/>
                    <a:pt x="81" y="129"/>
                  </a:cubicBezTo>
                  <a:cubicBezTo>
                    <a:pt x="81" y="129"/>
                    <a:pt x="136" y="151"/>
                    <a:pt x="149" y="156"/>
                  </a:cubicBezTo>
                  <a:cubicBezTo>
                    <a:pt x="187" y="172"/>
                    <a:pt x="205" y="209"/>
                    <a:pt x="197" y="249"/>
                  </a:cubicBezTo>
                  <a:cubicBezTo>
                    <a:pt x="189" y="280"/>
                    <a:pt x="157" y="315"/>
                    <a:pt x="107" y="31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65" name="Freeform 325">
              <a:extLst>
                <a:ext uri="{FF2B5EF4-FFF2-40B4-BE49-F238E27FC236}">
                  <a16:creationId xmlns:a16="http://schemas.microsoft.com/office/drawing/2014/main" id="{4EAB3172-59A1-43E4-978B-39ED6DF941C8}"/>
                </a:ext>
              </a:extLst>
            </p:cNvPr>
            <p:cNvSpPr>
              <a:spLocks noChangeArrowheads="1"/>
            </p:cNvSpPr>
            <p:nvPr/>
          </p:nvSpPr>
          <p:spPr bwMode="auto">
            <a:xfrm>
              <a:off x="4979077" y="4832370"/>
              <a:ext cx="12700" cy="22225"/>
            </a:xfrm>
            <a:custGeom>
              <a:avLst/>
              <a:gdLst>
                <a:gd name="T0" fmla="*/ 34 w 35"/>
                <a:gd name="T1" fmla="*/ 59 h 60"/>
                <a:gd name="T2" fmla="*/ 34 w 35"/>
                <a:gd name="T3" fmla="*/ 59 h 60"/>
                <a:gd name="T4" fmla="*/ 34 w 35"/>
                <a:gd name="T5" fmla="*/ 59 h 60"/>
                <a:gd name="T6" fmla="*/ 0 w 35"/>
                <a:gd name="T7" fmla="*/ 59 h 60"/>
                <a:gd name="T8" fmla="*/ 0 w 35"/>
                <a:gd name="T9" fmla="*/ 0 h 60"/>
                <a:gd name="T10" fmla="*/ 34 w 35"/>
                <a:gd name="T11" fmla="*/ 0 h 60"/>
                <a:gd name="T12" fmla="*/ 34 w 35"/>
                <a:gd name="T13" fmla="*/ 59 h 60"/>
              </a:gdLst>
              <a:ahLst/>
              <a:cxnLst>
                <a:cxn ang="0">
                  <a:pos x="T0" y="T1"/>
                </a:cxn>
                <a:cxn ang="0">
                  <a:pos x="T2" y="T3"/>
                </a:cxn>
                <a:cxn ang="0">
                  <a:pos x="T4" y="T5"/>
                </a:cxn>
                <a:cxn ang="0">
                  <a:pos x="T6" y="T7"/>
                </a:cxn>
                <a:cxn ang="0">
                  <a:pos x="T8" y="T9"/>
                </a:cxn>
                <a:cxn ang="0">
                  <a:pos x="T10" y="T11"/>
                </a:cxn>
                <a:cxn ang="0">
                  <a:pos x="T12" y="T13"/>
                </a:cxn>
              </a:cxnLst>
              <a:rect l="0" t="0" r="r" b="b"/>
              <a:pathLst>
                <a:path w="35" h="60">
                  <a:moveTo>
                    <a:pt x="34" y="59"/>
                  </a:moveTo>
                  <a:lnTo>
                    <a:pt x="34" y="59"/>
                  </a:lnTo>
                  <a:lnTo>
                    <a:pt x="34" y="59"/>
                  </a:lnTo>
                  <a:lnTo>
                    <a:pt x="0" y="59"/>
                  </a:lnTo>
                  <a:lnTo>
                    <a:pt x="0" y="0"/>
                  </a:lnTo>
                  <a:lnTo>
                    <a:pt x="34" y="0"/>
                  </a:lnTo>
                  <a:lnTo>
                    <a:pt x="34" y="59"/>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66" name="Freeform 326">
              <a:extLst>
                <a:ext uri="{FF2B5EF4-FFF2-40B4-BE49-F238E27FC236}">
                  <a16:creationId xmlns:a16="http://schemas.microsoft.com/office/drawing/2014/main" id="{E6F8956F-DC71-4646-BFE4-DB1F98A62726}"/>
                </a:ext>
              </a:extLst>
            </p:cNvPr>
            <p:cNvSpPr>
              <a:spLocks noChangeArrowheads="1"/>
            </p:cNvSpPr>
            <p:nvPr/>
          </p:nvSpPr>
          <p:spPr bwMode="auto">
            <a:xfrm>
              <a:off x="4980664" y="4956195"/>
              <a:ext cx="12700" cy="20637"/>
            </a:xfrm>
            <a:custGeom>
              <a:avLst/>
              <a:gdLst>
                <a:gd name="T0" fmla="*/ 34 w 35"/>
                <a:gd name="T1" fmla="*/ 58 h 59"/>
                <a:gd name="T2" fmla="*/ 34 w 35"/>
                <a:gd name="T3" fmla="*/ 58 h 59"/>
                <a:gd name="T4" fmla="*/ 34 w 35"/>
                <a:gd name="T5" fmla="*/ 58 h 59"/>
                <a:gd name="T6" fmla="*/ 0 w 35"/>
                <a:gd name="T7" fmla="*/ 58 h 59"/>
                <a:gd name="T8" fmla="*/ 0 w 35"/>
                <a:gd name="T9" fmla="*/ 0 h 59"/>
                <a:gd name="T10" fmla="*/ 34 w 35"/>
                <a:gd name="T11" fmla="*/ 0 h 59"/>
                <a:gd name="T12" fmla="*/ 34 w 35"/>
                <a:gd name="T13" fmla="*/ 58 h 59"/>
              </a:gdLst>
              <a:ahLst/>
              <a:cxnLst>
                <a:cxn ang="0">
                  <a:pos x="T0" y="T1"/>
                </a:cxn>
                <a:cxn ang="0">
                  <a:pos x="T2" y="T3"/>
                </a:cxn>
                <a:cxn ang="0">
                  <a:pos x="T4" y="T5"/>
                </a:cxn>
                <a:cxn ang="0">
                  <a:pos x="T6" y="T7"/>
                </a:cxn>
                <a:cxn ang="0">
                  <a:pos x="T8" y="T9"/>
                </a:cxn>
                <a:cxn ang="0">
                  <a:pos x="T10" y="T11"/>
                </a:cxn>
                <a:cxn ang="0">
                  <a:pos x="T12" y="T13"/>
                </a:cxn>
              </a:cxnLst>
              <a:rect l="0" t="0" r="r" b="b"/>
              <a:pathLst>
                <a:path w="35" h="59">
                  <a:moveTo>
                    <a:pt x="34" y="58"/>
                  </a:moveTo>
                  <a:lnTo>
                    <a:pt x="34" y="58"/>
                  </a:lnTo>
                  <a:lnTo>
                    <a:pt x="34" y="58"/>
                  </a:lnTo>
                  <a:lnTo>
                    <a:pt x="0" y="58"/>
                  </a:lnTo>
                  <a:lnTo>
                    <a:pt x="0" y="0"/>
                  </a:lnTo>
                  <a:lnTo>
                    <a:pt x="34" y="0"/>
                  </a:lnTo>
                  <a:lnTo>
                    <a:pt x="34" y="58"/>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grpSp>
      <p:sp>
        <p:nvSpPr>
          <p:cNvPr id="70" name="Rectangle 69">
            <a:extLst>
              <a:ext uri="{FF2B5EF4-FFF2-40B4-BE49-F238E27FC236}">
                <a16:creationId xmlns:a16="http://schemas.microsoft.com/office/drawing/2014/main" id="{914E9CBA-F3A5-4A3B-BB2C-1EDB30EA8427}"/>
              </a:ext>
            </a:extLst>
          </p:cNvPr>
          <p:cNvSpPr/>
          <p:nvPr/>
        </p:nvSpPr>
        <p:spPr>
          <a:xfrm>
            <a:off x="2758830" y="2017337"/>
            <a:ext cx="4592026" cy="369332"/>
          </a:xfrm>
          <a:prstGeom prst="rect">
            <a:avLst/>
          </a:prstGeom>
        </p:spPr>
        <p:txBody>
          <a:bodyPr wrap="square">
            <a:spAutoFit/>
          </a:bodyPr>
          <a:lstStyle/>
          <a:p>
            <a:r>
              <a:rPr lang="en-US" altLang="en-US" sz="1800" dirty="0">
                <a:solidFill>
                  <a:schemeClr val="tx2"/>
                </a:solidFill>
                <a:cs typeface="Calibri" pitchFamily="34" charset="0"/>
              </a:rPr>
              <a:t>A hospital’s </a:t>
            </a:r>
            <a:r>
              <a:rPr lang="en-US" altLang="en-US" sz="1800" b="1" dirty="0">
                <a:solidFill>
                  <a:schemeClr val="tx2"/>
                </a:solidFill>
                <a:cs typeface="Calibri" pitchFamily="34" charset="0"/>
              </a:rPr>
              <a:t>charge description master</a:t>
            </a:r>
            <a:r>
              <a:rPr lang="en-US" altLang="en-US" sz="1800" dirty="0">
                <a:solidFill>
                  <a:schemeClr val="tx2"/>
                </a:solidFill>
                <a:cs typeface="Calibri" pitchFamily="34" charset="0"/>
              </a:rPr>
              <a:t>… </a:t>
            </a:r>
            <a:endParaRPr lang="en-US" sz="1800" dirty="0">
              <a:solidFill>
                <a:schemeClr val="tx2"/>
              </a:solidFill>
            </a:endParaRPr>
          </a:p>
        </p:txBody>
      </p:sp>
    </p:spTree>
    <p:extLst>
      <p:ext uri="{BB962C8B-B14F-4D97-AF65-F5344CB8AC3E}">
        <p14:creationId xmlns:p14="http://schemas.microsoft.com/office/powerpoint/2010/main" val="1351743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D785-8606-4BA0-99C0-BA87CCCC4093}"/>
              </a:ext>
            </a:extLst>
          </p:cNvPr>
          <p:cNvSpPr>
            <a:spLocks noGrp="1"/>
          </p:cNvSpPr>
          <p:nvPr>
            <p:ph type="title"/>
          </p:nvPr>
        </p:nvSpPr>
        <p:spPr/>
        <p:txBody>
          <a:bodyPr>
            <a:normAutofit fontScale="90000"/>
          </a:bodyPr>
          <a:lstStyle/>
          <a:p>
            <a:r>
              <a:rPr lang="en-US" dirty="0"/>
              <a:t>Regional PNW Chapter Leader, Jessica Raven</a:t>
            </a:r>
            <a:br>
              <a:rPr lang="en-US" dirty="0"/>
            </a:br>
            <a:r>
              <a:rPr lang="en-US" sz="2000" dirty="0"/>
              <a:t>Senior Systems Analyst, UW Physicians</a:t>
            </a:r>
          </a:p>
        </p:txBody>
      </p:sp>
      <p:pic>
        <p:nvPicPr>
          <p:cNvPr id="4" name="Picture 3">
            <a:extLst>
              <a:ext uri="{FF2B5EF4-FFF2-40B4-BE49-F238E27FC236}">
                <a16:creationId xmlns:a16="http://schemas.microsoft.com/office/drawing/2014/main" id="{74191972-29E8-4360-B8E4-FF61B57CBEE8}"/>
              </a:ext>
            </a:extLst>
          </p:cNvPr>
          <p:cNvPicPr>
            <a:picLocks noChangeAspect="1"/>
          </p:cNvPicPr>
          <p:nvPr/>
        </p:nvPicPr>
        <p:blipFill>
          <a:blip r:embed="rId2"/>
          <a:srcRect/>
          <a:stretch/>
        </p:blipFill>
        <p:spPr>
          <a:xfrm rot="5400000">
            <a:off x="97997" y="2062757"/>
            <a:ext cx="4786303" cy="3589727"/>
          </a:xfrm>
          <a:prstGeom prst="rect">
            <a:avLst/>
          </a:prstGeom>
        </p:spPr>
      </p:pic>
      <p:sp>
        <p:nvSpPr>
          <p:cNvPr id="5" name="TextBox 4">
            <a:extLst>
              <a:ext uri="{FF2B5EF4-FFF2-40B4-BE49-F238E27FC236}">
                <a16:creationId xmlns:a16="http://schemas.microsoft.com/office/drawing/2014/main" id="{C827674A-AA76-42C9-87CB-81D8F2D26DFB}"/>
              </a:ext>
            </a:extLst>
          </p:cNvPr>
          <p:cNvSpPr txBox="1"/>
          <p:nvPr/>
        </p:nvSpPr>
        <p:spPr>
          <a:xfrm>
            <a:off x="4886037" y="1464469"/>
            <a:ext cx="6827400" cy="4247317"/>
          </a:xfrm>
          <a:prstGeom prst="rect">
            <a:avLst/>
          </a:prstGeom>
          <a:noFill/>
        </p:spPr>
        <p:txBody>
          <a:bodyPr wrap="square" rtlCol="0">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Jessica has over 20 years of revenue cycle experience, with a focus on implementation and optimization of academic medical system processes through systems integration. Currently, she is a Senior Systems Analyst with UW Physicians, the practice group for over 2,000 providers and other healthcare professionals who care for patients at UW School of Medicine, Seattle Cancer Care Alliance and UW Medicine facilities in the Seattle, Washington area. Her responsibilities include Charge </a:t>
            </a:r>
            <a:r>
              <a:rPr lang="en-US" dirty="0">
                <a:latin typeface="Calibri" panose="020F0502020204030204" pitchFamily="34" charset="0"/>
                <a:ea typeface="Calibri" panose="020F0502020204030204" pitchFamily="34" charset="0"/>
              </a:rPr>
              <a:t>M</a:t>
            </a:r>
            <a:r>
              <a:rPr lang="en-US" sz="1800" dirty="0">
                <a:effectLst/>
                <a:latin typeface="Calibri" panose="020F0502020204030204" pitchFamily="34" charset="0"/>
                <a:ea typeface="Calibri" panose="020F0502020204030204" pitchFamily="34" charset="0"/>
              </a:rPr>
              <a:t>aster analysis, updates and support. Jessica </a:t>
            </a:r>
            <a:r>
              <a:rPr lang="en-US" dirty="0">
                <a:latin typeface="Calibri" panose="020F0502020204030204" pitchFamily="34" charset="0"/>
                <a:ea typeface="Calibri" panose="020F0502020204030204" pitchFamily="34" charset="0"/>
              </a:rPr>
              <a:t>holds Epic certifications in Prelude, Resolute Professional Billing Administration, Resolute Professional Billing including Single Billing Office, Resolute Professional Billing Claims Administration, Benefits Engine Basics, Benefits Engine </a:t>
            </a:r>
            <a:r>
              <a:rPr lang="en-US" dirty="0" err="1">
                <a:latin typeface="Calibri" panose="020F0502020204030204" pitchFamily="34" charset="0"/>
                <a:ea typeface="Calibri" panose="020F0502020204030204" pitchFamily="34" charset="0"/>
              </a:rPr>
              <a:t>Healthplan</a:t>
            </a:r>
            <a:r>
              <a:rPr lang="en-US" dirty="0">
                <a:latin typeface="Calibri" panose="020F0502020204030204" pitchFamily="34" charset="0"/>
                <a:ea typeface="Calibri" panose="020F0502020204030204" pitchFamily="34" charset="0"/>
              </a:rPr>
              <a:t> and Charge Router. Jessica’s brings with her experience on both the payor and provider side of the house, through which she has gained a comprehensive understanding of the Revenue Cycle in its entirety. </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81103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55732" y="2172620"/>
            <a:ext cx="2709053" cy="4030149"/>
          </a:xfrm>
          <a:noFill/>
        </p:spPr>
        <p:txBody>
          <a:bodyPr anchor="ctr">
            <a:normAutofit/>
          </a:bodyPr>
          <a:lstStyle/>
          <a:p>
            <a:pPr marL="0" indent="0">
              <a:spcBef>
                <a:spcPts val="600"/>
              </a:spcBef>
              <a:buNone/>
            </a:pPr>
            <a:r>
              <a:rPr lang="en-US" altLang="en-US" sz="1400" b="1" dirty="0">
                <a:latin typeface="+mj-lt"/>
                <a:cs typeface="Calibri" pitchFamily="34" charset="0"/>
              </a:rPr>
              <a:t>Limited staff </a:t>
            </a:r>
            <a:r>
              <a:rPr lang="en-US" altLang="en-US" sz="1400" dirty="0">
                <a:latin typeface="+mj-lt"/>
                <a:cs typeface="Calibri" pitchFamily="34" charset="0"/>
              </a:rPr>
              <a:t>–</a:t>
            </a:r>
            <a:r>
              <a:rPr lang="en-US" altLang="en-US" sz="1400" b="1" dirty="0">
                <a:latin typeface="+mj-lt"/>
                <a:cs typeface="Calibri" pitchFamily="34" charset="0"/>
              </a:rPr>
              <a:t>  </a:t>
            </a:r>
            <a:br>
              <a:rPr lang="en-US" altLang="en-US" sz="1400" b="1" dirty="0">
                <a:latin typeface="+mj-lt"/>
                <a:cs typeface="Calibri" pitchFamily="34" charset="0"/>
              </a:rPr>
            </a:br>
            <a:r>
              <a:rPr lang="en-US" altLang="en-US" sz="1400" dirty="0">
                <a:latin typeface="+mj-lt"/>
                <a:cs typeface="Calibri" pitchFamily="34" charset="0"/>
              </a:rPr>
              <a:t>problem keeping up with </a:t>
            </a:r>
            <a:br>
              <a:rPr lang="en-US" altLang="en-US" sz="1400" dirty="0">
                <a:latin typeface="+mj-lt"/>
                <a:cs typeface="Calibri" pitchFamily="34" charset="0"/>
              </a:rPr>
            </a:br>
            <a:r>
              <a:rPr lang="en-US" altLang="en-US" sz="1400" dirty="0">
                <a:latin typeface="+mj-lt"/>
                <a:cs typeface="Calibri" pitchFamily="34" charset="0"/>
              </a:rPr>
              <a:t>1,000s of line-item updates</a:t>
            </a:r>
          </a:p>
          <a:p>
            <a:pPr marL="0" indent="0">
              <a:spcBef>
                <a:spcPts val="600"/>
              </a:spcBef>
              <a:buNone/>
            </a:pPr>
            <a:r>
              <a:rPr lang="en-US" altLang="en-US" sz="1400" b="1" dirty="0">
                <a:latin typeface="+mj-lt"/>
                <a:cs typeface="Calibri" pitchFamily="34" charset="0"/>
              </a:rPr>
              <a:t>Compliance issues </a:t>
            </a:r>
            <a:r>
              <a:rPr lang="en-US" altLang="en-US" sz="1400" dirty="0">
                <a:latin typeface="+mj-lt"/>
                <a:cs typeface="Calibri" pitchFamily="34" charset="0"/>
              </a:rPr>
              <a:t>– </a:t>
            </a:r>
            <a:br>
              <a:rPr lang="en-US" altLang="en-US" sz="1400" dirty="0">
                <a:latin typeface="+mj-lt"/>
                <a:cs typeface="Calibri" pitchFamily="34" charset="0"/>
              </a:rPr>
            </a:br>
            <a:r>
              <a:rPr lang="en-US" altLang="en-US" sz="1400" dirty="0">
                <a:latin typeface="+mj-lt"/>
                <a:cs typeface="Calibri" pitchFamily="34" charset="0"/>
              </a:rPr>
              <a:t>create payor denials and risk</a:t>
            </a:r>
          </a:p>
          <a:p>
            <a:pPr marL="0" indent="0">
              <a:spcBef>
                <a:spcPts val="600"/>
              </a:spcBef>
              <a:buNone/>
            </a:pPr>
            <a:r>
              <a:rPr lang="en-US" altLang="en-US" sz="1400" b="1" dirty="0">
                <a:latin typeface="+mj-lt"/>
                <a:cs typeface="Calibri" pitchFamily="34" charset="0"/>
              </a:rPr>
              <a:t>Pricing transparency </a:t>
            </a:r>
            <a:r>
              <a:rPr lang="en-US" altLang="en-US" sz="1400" dirty="0">
                <a:latin typeface="+mj-lt"/>
                <a:cs typeface="Calibri" pitchFamily="34" charset="0"/>
              </a:rPr>
              <a:t>–  </a:t>
            </a:r>
            <a:br>
              <a:rPr lang="en-US" altLang="en-US" sz="1400" dirty="0">
                <a:latin typeface="+mj-lt"/>
                <a:cs typeface="Calibri" pitchFamily="34" charset="0"/>
              </a:rPr>
            </a:br>
            <a:r>
              <a:rPr lang="en-US" altLang="en-US" sz="1400" dirty="0">
                <a:latin typeface="+mj-lt"/>
                <a:cs typeface="Calibri" pitchFamily="34" charset="0"/>
              </a:rPr>
              <a:t>Difficulty estimating patient responsibility</a:t>
            </a:r>
            <a:r>
              <a:rPr lang="en-US" altLang="en-US" sz="1400" b="1" dirty="0">
                <a:latin typeface="+mj-lt"/>
                <a:cs typeface="Calibri" pitchFamily="34" charset="0"/>
              </a:rPr>
              <a:t> </a:t>
            </a:r>
            <a:r>
              <a:rPr lang="en-US" altLang="en-US" sz="1400" dirty="0">
                <a:latin typeface="+mj-lt"/>
                <a:cs typeface="Calibri" pitchFamily="34" charset="0"/>
              </a:rPr>
              <a:t>&amp; providing </a:t>
            </a:r>
            <a:br>
              <a:rPr lang="en-US" altLang="en-US" sz="1400" dirty="0">
                <a:latin typeface="+mj-lt"/>
                <a:cs typeface="Calibri" pitchFamily="34" charset="0"/>
              </a:rPr>
            </a:br>
            <a:r>
              <a:rPr lang="en-US" altLang="en-US" sz="1400" dirty="0">
                <a:latin typeface="+mj-lt"/>
                <a:cs typeface="Calibri" pitchFamily="34" charset="0"/>
              </a:rPr>
              <a:t>defensible pricing</a:t>
            </a:r>
          </a:p>
        </p:txBody>
      </p:sp>
      <p:sp>
        <p:nvSpPr>
          <p:cNvPr id="2" name="Title 1"/>
          <p:cNvSpPr>
            <a:spLocks noGrp="1"/>
          </p:cNvSpPr>
          <p:nvPr>
            <p:ph type="title"/>
          </p:nvPr>
        </p:nvSpPr>
        <p:spPr/>
        <p:txBody>
          <a:bodyPr anchor="ctr">
            <a:normAutofit/>
          </a:bodyPr>
          <a:lstStyle/>
          <a:p>
            <a:r>
              <a:rPr lang="en-US" sz="2400" b="1" dirty="0">
                <a:latin typeface="+mj-lt"/>
              </a:rPr>
              <a:t>Key Chargemaster Challenges Faced By Health Systems</a:t>
            </a:r>
          </a:p>
        </p:txBody>
      </p:sp>
      <p:sp>
        <p:nvSpPr>
          <p:cNvPr id="3" name="Text Placeholder 2"/>
          <p:cNvSpPr>
            <a:spLocks noGrp="1"/>
          </p:cNvSpPr>
          <p:nvPr>
            <p:ph type="body" idx="4294967295"/>
          </p:nvPr>
        </p:nvSpPr>
        <p:spPr>
          <a:xfrm>
            <a:off x="2166938" y="2250040"/>
            <a:ext cx="3929063" cy="403225"/>
          </a:xfrm>
        </p:spPr>
        <p:txBody>
          <a:bodyPr>
            <a:normAutofit/>
          </a:bodyPr>
          <a:lstStyle/>
          <a:p>
            <a:pPr marL="0" indent="0">
              <a:buNone/>
            </a:pPr>
            <a:r>
              <a:rPr lang="en-US" sz="1800" b="1" dirty="0">
                <a:solidFill>
                  <a:schemeClr val="tx2"/>
                </a:solidFill>
                <a:latin typeface="+mj-lt"/>
                <a:ea typeface="+mj-ea"/>
                <a:cs typeface="Roboto Medium"/>
              </a:rPr>
              <a:t>Labor-Intensive Process</a:t>
            </a:r>
          </a:p>
        </p:txBody>
      </p:sp>
      <p:graphicFrame>
        <p:nvGraphicFramePr>
          <p:cNvPr id="8" name="Chart 7"/>
          <p:cNvGraphicFramePr/>
          <p:nvPr/>
        </p:nvGraphicFramePr>
        <p:xfrm>
          <a:off x="6169025" y="2647180"/>
          <a:ext cx="3216641" cy="3236699"/>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p:cNvSpPr/>
          <p:nvPr/>
        </p:nvSpPr>
        <p:spPr>
          <a:xfrm>
            <a:off x="5954346" y="2250039"/>
            <a:ext cx="3736920" cy="369332"/>
          </a:xfrm>
          <a:prstGeom prst="rect">
            <a:avLst/>
          </a:prstGeom>
        </p:spPr>
        <p:txBody>
          <a:bodyPr wrap="square">
            <a:spAutoFit/>
          </a:bodyPr>
          <a:lstStyle/>
          <a:p>
            <a:pPr>
              <a:spcBef>
                <a:spcPct val="20000"/>
              </a:spcBef>
              <a:buClr>
                <a:schemeClr val="accent1"/>
              </a:buClr>
            </a:pPr>
            <a:r>
              <a:rPr lang="en-US" sz="1800" b="1" dirty="0">
                <a:solidFill>
                  <a:schemeClr val="tx2"/>
                </a:solidFill>
                <a:latin typeface="+mj-lt"/>
                <a:ea typeface="+mj-ea"/>
                <a:cs typeface="Roboto Medium"/>
              </a:rPr>
              <a:t>Chargemaster System Coverage</a:t>
            </a:r>
          </a:p>
        </p:txBody>
      </p:sp>
      <p:grpSp>
        <p:nvGrpSpPr>
          <p:cNvPr id="25" name="Group 24">
            <a:extLst>
              <a:ext uri="{FF2B5EF4-FFF2-40B4-BE49-F238E27FC236}">
                <a16:creationId xmlns:a16="http://schemas.microsoft.com/office/drawing/2014/main" id="{157F5805-2379-44CB-9AED-1C3AB26C4055}"/>
              </a:ext>
            </a:extLst>
          </p:cNvPr>
          <p:cNvGrpSpPr/>
          <p:nvPr/>
        </p:nvGrpSpPr>
        <p:grpSpPr>
          <a:xfrm>
            <a:off x="2208608" y="3142964"/>
            <a:ext cx="325135" cy="324137"/>
            <a:chOff x="2895600" y="2011363"/>
            <a:chExt cx="517525" cy="515937"/>
          </a:xfrm>
          <a:solidFill>
            <a:schemeClr val="tx2"/>
          </a:solidFill>
        </p:grpSpPr>
        <p:sp>
          <p:nvSpPr>
            <p:cNvPr id="26" name="Freeform 14">
              <a:extLst>
                <a:ext uri="{FF2B5EF4-FFF2-40B4-BE49-F238E27FC236}">
                  <a16:creationId xmlns:a16="http://schemas.microsoft.com/office/drawing/2014/main" id="{D163E375-95A1-4456-A7B5-A1423FFDCC72}"/>
                </a:ext>
              </a:extLst>
            </p:cNvPr>
            <p:cNvSpPr>
              <a:spLocks noChangeArrowheads="1"/>
            </p:cNvSpPr>
            <p:nvPr/>
          </p:nvSpPr>
          <p:spPr bwMode="auto">
            <a:xfrm>
              <a:off x="2895600" y="2011363"/>
              <a:ext cx="517525" cy="515937"/>
            </a:xfrm>
            <a:custGeom>
              <a:avLst/>
              <a:gdLst>
                <a:gd name="T0" fmla="*/ 717 w 1437"/>
                <a:gd name="T1" fmla="*/ 37 h 1435"/>
                <a:gd name="T2" fmla="*/ 717 w 1437"/>
                <a:gd name="T3" fmla="*/ 37 h 1435"/>
                <a:gd name="T4" fmla="*/ 717 w 1437"/>
                <a:gd name="T5" fmla="*/ 37 h 1435"/>
                <a:gd name="T6" fmla="*/ 717 w 1437"/>
                <a:gd name="T7" fmla="*/ 37 h 1435"/>
                <a:gd name="T8" fmla="*/ 34 w 1437"/>
                <a:gd name="T9" fmla="*/ 718 h 1435"/>
                <a:gd name="T10" fmla="*/ 717 w 1437"/>
                <a:gd name="T11" fmla="*/ 1399 h 1435"/>
                <a:gd name="T12" fmla="*/ 1400 w 1437"/>
                <a:gd name="T13" fmla="*/ 718 h 1435"/>
                <a:gd name="T14" fmla="*/ 717 w 1437"/>
                <a:gd name="T15" fmla="*/ 37 h 1435"/>
                <a:gd name="T16" fmla="*/ 717 w 1437"/>
                <a:gd name="T17" fmla="*/ 1434 h 1435"/>
                <a:gd name="T18" fmla="*/ 717 w 1437"/>
                <a:gd name="T19" fmla="*/ 1434 h 1435"/>
                <a:gd name="T20" fmla="*/ 717 w 1437"/>
                <a:gd name="T21" fmla="*/ 1434 h 1435"/>
                <a:gd name="T22" fmla="*/ 717 w 1437"/>
                <a:gd name="T23" fmla="*/ 1434 h 1435"/>
                <a:gd name="T24" fmla="*/ 0 w 1437"/>
                <a:gd name="T25" fmla="*/ 718 h 1435"/>
                <a:gd name="T26" fmla="*/ 717 w 1437"/>
                <a:gd name="T27" fmla="*/ 0 h 1435"/>
                <a:gd name="T28" fmla="*/ 1436 w 1437"/>
                <a:gd name="T29" fmla="*/ 718 h 1435"/>
                <a:gd name="T30" fmla="*/ 717 w 1437"/>
                <a:gd name="T31" fmla="*/ 1434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7" h="1435">
                  <a:moveTo>
                    <a:pt x="717" y="37"/>
                  </a:moveTo>
                  <a:lnTo>
                    <a:pt x="717" y="37"/>
                  </a:lnTo>
                  <a:lnTo>
                    <a:pt x="717" y="37"/>
                  </a:lnTo>
                  <a:lnTo>
                    <a:pt x="717" y="37"/>
                  </a:lnTo>
                  <a:cubicBezTo>
                    <a:pt x="341" y="37"/>
                    <a:pt x="34" y="342"/>
                    <a:pt x="34" y="718"/>
                  </a:cubicBezTo>
                  <a:cubicBezTo>
                    <a:pt x="34" y="1092"/>
                    <a:pt x="341" y="1399"/>
                    <a:pt x="717" y="1399"/>
                  </a:cubicBezTo>
                  <a:cubicBezTo>
                    <a:pt x="1095" y="1399"/>
                    <a:pt x="1400" y="1092"/>
                    <a:pt x="1400" y="718"/>
                  </a:cubicBezTo>
                  <a:cubicBezTo>
                    <a:pt x="1400" y="342"/>
                    <a:pt x="1095" y="37"/>
                    <a:pt x="717" y="37"/>
                  </a:cubicBezTo>
                  <a:close/>
                  <a:moveTo>
                    <a:pt x="717" y="1434"/>
                  </a:moveTo>
                  <a:lnTo>
                    <a:pt x="717" y="1434"/>
                  </a:lnTo>
                  <a:lnTo>
                    <a:pt x="717" y="1434"/>
                  </a:lnTo>
                  <a:lnTo>
                    <a:pt x="717" y="1434"/>
                  </a:lnTo>
                  <a:cubicBezTo>
                    <a:pt x="321" y="1434"/>
                    <a:pt x="0" y="1113"/>
                    <a:pt x="0" y="718"/>
                  </a:cubicBezTo>
                  <a:cubicBezTo>
                    <a:pt x="0" y="321"/>
                    <a:pt x="321" y="0"/>
                    <a:pt x="717" y="0"/>
                  </a:cubicBezTo>
                  <a:cubicBezTo>
                    <a:pt x="1114" y="0"/>
                    <a:pt x="1436" y="321"/>
                    <a:pt x="1436" y="718"/>
                  </a:cubicBezTo>
                  <a:cubicBezTo>
                    <a:pt x="1436" y="1113"/>
                    <a:pt x="1114" y="1434"/>
                    <a:pt x="717" y="1434"/>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27" name="Freeform 15">
              <a:extLst>
                <a:ext uri="{FF2B5EF4-FFF2-40B4-BE49-F238E27FC236}">
                  <a16:creationId xmlns:a16="http://schemas.microsoft.com/office/drawing/2014/main" id="{814D8681-D3FB-46C6-9681-8E1F144165A1}"/>
                </a:ext>
              </a:extLst>
            </p:cNvPr>
            <p:cNvSpPr>
              <a:spLocks noChangeArrowheads="1"/>
            </p:cNvSpPr>
            <p:nvPr/>
          </p:nvSpPr>
          <p:spPr bwMode="auto">
            <a:xfrm>
              <a:off x="3000375" y="2259013"/>
              <a:ext cx="279400" cy="14287"/>
            </a:xfrm>
            <a:custGeom>
              <a:avLst/>
              <a:gdLst>
                <a:gd name="T0" fmla="*/ 774 w 775"/>
                <a:gd name="T1" fmla="*/ 37 h 38"/>
                <a:gd name="T2" fmla="*/ 774 w 775"/>
                <a:gd name="T3" fmla="*/ 37 h 38"/>
                <a:gd name="T4" fmla="*/ 774 w 775"/>
                <a:gd name="T5" fmla="*/ 37 h 38"/>
                <a:gd name="T6" fmla="*/ 0 w 775"/>
                <a:gd name="T7" fmla="*/ 37 h 38"/>
                <a:gd name="T8" fmla="*/ 0 w 775"/>
                <a:gd name="T9" fmla="*/ 0 h 38"/>
                <a:gd name="T10" fmla="*/ 774 w 775"/>
                <a:gd name="T11" fmla="*/ 0 h 38"/>
                <a:gd name="T12" fmla="*/ 774 w 775"/>
                <a:gd name="T13" fmla="*/ 37 h 38"/>
              </a:gdLst>
              <a:ahLst/>
              <a:cxnLst>
                <a:cxn ang="0">
                  <a:pos x="T0" y="T1"/>
                </a:cxn>
                <a:cxn ang="0">
                  <a:pos x="T2" y="T3"/>
                </a:cxn>
                <a:cxn ang="0">
                  <a:pos x="T4" y="T5"/>
                </a:cxn>
                <a:cxn ang="0">
                  <a:pos x="T6" y="T7"/>
                </a:cxn>
                <a:cxn ang="0">
                  <a:pos x="T8" y="T9"/>
                </a:cxn>
                <a:cxn ang="0">
                  <a:pos x="T10" y="T11"/>
                </a:cxn>
                <a:cxn ang="0">
                  <a:pos x="T12" y="T13"/>
                </a:cxn>
              </a:cxnLst>
              <a:rect l="0" t="0" r="r" b="b"/>
              <a:pathLst>
                <a:path w="775" h="38">
                  <a:moveTo>
                    <a:pt x="774" y="37"/>
                  </a:moveTo>
                  <a:lnTo>
                    <a:pt x="774" y="37"/>
                  </a:lnTo>
                  <a:lnTo>
                    <a:pt x="774" y="37"/>
                  </a:lnTo>
                  <a:lnTo>
                    <a:pt x="0" y="37"/>
                  </a:lnTo>
                  <a:lnTo>
                    <a:pt x="0" y="0"/>
                  </a:lnTo>
                  <a:lnTo>
                    <a:pt x="774" y="0"/>
                  </a:lnTo>
                  <a:lnTo>
                    <a:pt x="774" y="3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28" name="Freeform 16">
              <a:extLst>
                <a:ext uri="{FF2B5EF4-FFF2-40B4-BE49-F238E27FC236}">
                  <a16:creationId xmlns:a16="http://schemas.microsoft.com/office/drawing/2014/main" id="{6B9E2C6B-4097-4098-B0E8-3909E0FDF5CE}"/>
                </a:ext>
              </a:extLst>
            </p:cNvPr>
            <p:cNvSpPr>
              <a:spLocks noChangeArrowheads="1"/>
            </p:cNvSpPr>
            <p:nvPr/>
          </p:nvSpPr>
          <p:spPr bwMode="auto">
            <a:xfrm>
              <a:off x="3155950" y="2144713"/>
              <a:ext cx="134938" cy="246062"/>
            </a:xfrm>
            <a:custGeom>
              <a:avLst/>
              <a:gdLst>
                <a:gd name="T0" fmla="*/ 31 w 376"/>
                <a:gd name="T1" fmla="*/ 683 h 684"/>
                <a:gd name="T2" fmla="*/ 31 w 376"/>
                <a:gd name="T3" fmla="*/ 683 h 684"/>
                <a:gd name="T4" fmla="*/ 31 w 376"/>
                <a:gd name="T5" fmla="*/ 683 h 684"/>
                <a:gd name="T6" fmla="*/ 8 w 376"/>
                <a:gd name="T7" fmla="*/ 660 h 684"/>
                <a:gd name="T8" fmla="*/ 325 w 376"/>
                <a:gd name="T9" fmla="*/ 342 h 684"/>
                <a:gd name="T10" fmla="*/ 0 w 376"/>
                <a:gd name="T11" fmla="*/ 24 h 684"/>
                <a:gd name="T12" fmla="*/ 26 w 376"/>
                <a:gd name="T13" fmla="*/ 0 h 684"/>
                <a:gd name="T14" fmla="*/ 375 w 376"/>
                <a:gd name="T15" fmla="*/ 342 h 684"/>
                <a:gd name="T16" fmla="*/ 31 w 376"/>
                <a:gd name="T17" fmla="*/ 683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 h="684">
                  <a:moveTo>
                    <a:pt x="31" y="683"/>
                  </a:moveTo>
                  <a:lnTo>
                    <a:pt x="31" y="683"/>
                  </a:lnTo>
                  <a:lnTo>
                    <a:pt x="31" y="683"/>
                  </a:lnTo>
                  <a:lnTo>
                    <a:pt x="8" y="660"/>
                  </a:lnTo>
                  <a:lnTo>
                    <a:pt x="325" y="342"/>
                  </a:lnTo>
                  <a:lnTo>
                    <a:pt x="0" y="24"/>
                  </a:lnTo>
                  <a:lnTo>
                    <a:pt x="26" y="0"/>
                  </a:lnTo>
                  <a:lnTo>
                    <a:pt x="375" y="342"/>
                  </a:lnTo>
                  <a:lnTo>
                    <a:pt x="31" y="683"/>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29" name="Freeform 17">
              <a:extLst>
                <a:ext uri="{FF2B5EF4-FFF2-40B4-BE49-F238E27FC236}">
                  <a16:creationId xmlns:a16="http://schemas.microsoft.com/office/drawing/2014/main" id="{0097F6A7-3FEE-4083-B674-04C82C361008}"/>
                </a:ext>
              </a:extLst>
            </p:cNvPr>
            <p:cNvSpPr>
              <a:spLocks noChangeArrowheads="1"/>
            </p:cNvSpPr>
            <p:nvPr/>
          </p:nvSpPr>
          <p:spPr bwMode="auto">
            <a:xfrm>
              <a:off x="3322638" y="2259013"/>
              <a:ext cx="17462" cy="12700"/>
            </a:xfrm>
            <a:custGeom>
              <a:avLst/>
              <a:gdLst>
                <a:gd name="T0" fmla="*/ 48 w 49"/>
                <a:gd name="T1" fmla="*/ 35 h 36"/>
                <a:gd name="T2" fmla="*/ 48 w 49"/>
                <a:gd name="T3" fmla="*/ 35 h 36"/>
                <a:gd name="T4" fmla="*/ 48 w 49"/>
                <a:gd name="T5" fmla="*/ 35 h 36"/>
                <a:gd name="T6" fmla="*/ 0 w 49"/>
                <a:gd name="T7" fmla="*/ 35 h 36"/>
                <a:gd name="T8" fmla="*/ 0 w 49"/>
                <a:gd name="T9" fmla="*/ 0 h 36"/>
                <a:gd name="T10" fmla="*/ 48 w 49"/>
                <a:gd name="T11" fmla="*/ 0 h 36"/>
                <a:gd name="T12" fmla="*/ 48 w 49"/>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49" h="36">
                  <a:moveTo>
                    <a:pt x="48" y="35"/>
                  </a:moveTo>
                  <a:lnTo>
                    <a:pt x="48" y="35"/>
                  </a:lnTo>
                  <a:lnTo>
                    <a:pt x="48" y="35"/>
                  </a:lnTo>
                  <a:lnTo>
                    <a:pt x="0" y="35"/>
                  </a:lnTo>
                  <a:lnTo>
                    <a:pt x="0" y="0"/>
                  </a:lnTo>
                  <a:lnTo>
                    <a:pt x="48" y="0"/>
                  </a:lnTo>
                  <a:lnTo>
                    <a:pt x="48" y="3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grpSp>
      <p:grpSp>
        <p:nvGrpSpPr>
          <p:cNvPr id="30" name="Group 29">
            <a:extLst>
              <a:ext uri="{FF2B5EF4-FFF2-40B4-BE49-F238E27FC236}">
                <a16:creationId xmlns:a16="http://schemas.microsoft.com/office/drawing/2014/main" id="{D9255348-49D7-45FE-B2B4-0F00F78C3D0A}"/>
              </a:ext>
            </a:extLst>
          </p:cNvPr>
          <p:cNvGrpSpPr/>
          <p:nvPr/>
        </p:nvGrpSpPr>
        <p:grpSpPr>
          <a:xfrm>
            <a:off x="2222231" y="3941118"/>
            <a:ext cx="325135" cy="324137"/>
            <a:chOff x="2895600" y="2011363"/>
            <a:chExt cx="517525" cy="515937"/>
          </a:xfrm>
          <a:solidFill>
            <a:schemeClr val="tx2"/>
          </a:solidFill>
        </p:grpSpPr>
        <p:sp>
          <p:nvSpPr>
            <p:cNvPr id="31" name="Freeform 14">
              <a:extLst>
                <a:ext uri="{FF2B5EF4-FFF2-40B4-BE49-F238E27FC236}">
                  <a16:creationId xmlns:a16="http://schemas.microsoft.com/office/drawing/2014/main" id="{C84406ED-096A-4A6C-B257-B75259B8DE84}"/>
                </a:ext>
              </a:extLst>
            </p:cNvPr>
            <p:cNvSpPr>
              <a:spLocks noChangeArrowheads="1"/>
            </p:cNvSpPr>
            <p:nvPr/>
          </p:nvSpPr>
          <p:spPr bwMode="auto">
            <a:xfrm>
              <a:off x="2895600" y="2011363"/>
              <a:ext cx="517525" cy="515937"/>
            </a:xfrm>
            <a:custGeom>
              <a:avLst/>
              <a:gdLst>
                <a:gd name="T0" fmla="*/ 717 w 1437"/>
                <a:gd name="T1" fmla="*/ 37 h 1435"/>
                <a:gd name="T2" fmla="*/ 717 w 1437"/>
                <a:gd name="T3" fmla="*/ 37 h 1435"/>
                <a:gd name="T4" fmla="*/ 717 w 1437"/>
                <a:gd name="T5" fmla="*/ 37 h 1435"/>
                <a:gd name="T6" fmla="*/ 717 w 1437"/>
                <a:gd name="T7" fmla="*/ 37 h 1435"/>
                <a:gd name="T8" fmla="*/ 34 w 1437"/>
                <a:gd name="T9" fmla="*/ 718 h 1435"/>
                <a:gd name="T10" fmla="*/ 717 w 1437"/>
                <a:gd name="T11" fmla="*/ 1399 h 1435"/>
                <a:gd name="T12" fmla="*/ 1400 w 1437"/>
                <a:gd name="T13" fmla="*/ 718 h 1435"/>
                <a:gd name="T14" fmla="*/ 717 w 1437"/>
                <a:gd name="T15" fmla="*/ 37 h 1435"/>
                <a:gd name="T16" fmla="*/ 717 w 1437"/>
                <a:gd name="T17" fmla="*/ 1434 h 1435"/>
                <a:gd name="T18" fmla="*/ 717 w 1437"/>
                <a:gd name="T19" fmla="*/ 1434 h 1435"/>
                <a:gd name="T20" fmla="*/ 717 w 1437"/>
                <a:gd name="T21" fmla="*/ 1434 h 1435"/>
                <a:gd name="T22" fmla="*/ 717 w 1437"/>
                <a:gd name="T23" fmla="*/ 1434 h 1435"/>
                <a:gd name="T24" fmla="*/ 0 w 1437"/>
                <a:gd name="T25" fmla="*/ 718 h 1435"/>
                <a:gd name="T26" fmla="*/ 717 w 1437"/>
                <a:gd name="T27" fmla="*/ 0 h 1435"/>
                <a:gd name="T28" fmla="*/ 1436 w 1437"/>
                <a:gd name="T29" fmla="*/ 718 h 1435"/>
                <a:gd name="T30" fmla="*/ 717 w 1437"/>
                <a:gd name="T31" fmla="*/ 1434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7" h="1435">
                  <a:moveTo>
                    <a:pt x="717" y="37"/>
                  </a:moveTo>
                  <a:lnTo>
                    <a:pt x="717" y="37"/>
                  </a:lnTo>
                  <a:lnTo>
                    <a:pt x="717" y="37"/>
                  </a:lnTo>
                  <a:lnTo>
                    <a:pt x="717" y="37"/>
                  </a:lnTo>
                  <a:cubicBezTo>
                    <a:pt x="341" y="37"/>
                    <a:pt x="34" y="342"/>
                    <a:pt x="34" y="718"/>
                  </a:cubicBezTo>
                  <a:cubicBezTo>
                    <a:pt x="34" y="1092"/>
                    <a:pt x="341" y="1399"/>
                    <a:pt x="717" y="1399"/>
                  </a:cubicBezTo>
                  <a:cubicBezTo>
                    <a:pt x="1095" y="1399"/>
                    <a:pt x="1400" y="1092"/>
                    <a:pt x="1400" y="718"/>
                  </a:cubicBezTo>
                  <a:cubicBezTo>
                    <a:pt x="1400" y="342"/>
                    <a:pt x="1095" y="37"/>
                    <a:pt x="717" y="37"/>
                  </a:cubicBezTo>
                  <a:close/>
                  <a:moveTo>
                    <a:pt x="717" y="1434"/>
                  </a:moveTo>
                  <a:lnTo>
                    <a:pt x="717" y="1434"/>
                  </a:lnTo>
                  <a:lnTo>
                    <a:pt x="717" y="1434"/>
                  </a:lnTo>
                  <a:lnTo>
                    <a:pt x="717" y="1434"/>
                  </a:lnTo>
                  <a:cubicBezTo>
                    <a:pt x="321" y="1434"/>
                    <a:pt x="0" y="1113"/>
                    <a:pt x="0" y="718"/>
                  </a:cubicBezTo>
                  <a:cubicBezTo>
                    <a:pt x="0" y="321"/>
                    <a:pt x="321" y="0"/>
                    <a:pt x="717" y="0"/>
                  </a:cubicBezTo>
                  <a:cubicBezTo>
                    <a:pt x="1114" y="0"/>
                    <a:pt x="1436" y="321"/>
                    <a:pt x="1436" y="718"/>
                  </a:cubicBezTo>
                  <a:cubicBezTo>
                    <a:pt x="1436" y="1113"/>
                    <a:pt x="1114" y="1434"/>
                    <a:pt x="717" y="1434"/>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32" name="Freeform 15">
              <a:extLst>
                <a:ext uri="{FF2B5EF4-FFF2-40B4-BE49-F238E27FC236}">
                  <a16:creationId xmlns:a16="http://schemas.microsoft.com/office/drawing/2014/main" id="{D90C8170-439F-446D-8192-CA0DFE37E042}"/>
                </a:ext>
              </a:extLst>
            </p:cNvPr>
            <p:cNvSpPr>
              <a:spLocks noChangeArrowheads="1"/>
            </p:cNvSpPr>
            <p:nvPr/>
          </p:nvSpPr>
          <p:spPr bwMode="auto">
            <a:xfrm>
              <a:off x="3000375" y="2259013"/>
              <a:ext cx="279400" cy="14287"/>
            </a:xfrm>
            <a:custGeom>
              <a:avLst/>
              <a:gdLst>
                <a:gd name="T0" fmla="*/ 774 w 775"/>
                <a:gd name="T1" fmla="*/ 37 h 38"/>
                <a:gd name="T2" fmla="*/ 774 w 775"/>
                <a:gd name="T3" fmla="*/ 37 h 38"/>
                <a:gd name="T4" fmla="*/ 774 w 775"/>
                <a:gd name="T5" fmla="*/ 37 h 38"/>
                <a:gd name="T6" fmla="*/ 0 w 775"/>
                <a:gd name="T7" fmla="*/ 37 h 38"/>
                <a:gd name="T8" fmla="*/ 0 w 775"/>
                <a:gd name="T9" fmla="*/ 0 h 38"/>
                <a:gd name="T10" fmla="*/ 774 w 775"/>
                <a:gd name="T11" fmla="*/ 0 h 38"/>
                <a:gd name="T12" fmla="*/ 774 w 775"/>
                <a:gd name="T13" fmla="*/ 37 h 38"/>
              </a:gdLst>
              <a:ahLst/>
              <a:cxnLst>
                <a:cxn ang="0">
                  <a:pos x="T0" y="T1"/>
                </a:cxn>
                <a:cxn ang="0">
                  <a:pos x="T2" y="T3"/>
                </a:cxn>
                <a:cxn ang="0">
                  <a:pos x="T4" y="T5"/>
                </a:cxn>
                <a:cxn ang="0">
                  <a:pos x="T6" y="T7"/>
                </a:cxn>
                <a:cxn ang="0">
                  <a:pos x="T8" y="T9"/>
                </a:cxn>
                <a:cxn ang="0">
                  <a:pos x="T10" y="T11"/>
                </a:cxn>
                <a:cxn ang="0">
                  <a:pos x="T12" y="T13"/>
                </a:cxn>
              </a:cxnLst>
              <a:rect l="0" t="0" r="r" b="b"/>
              <a:pathLst>
                <a:path w="775" h="38">
                  <a:moveTo>
                    <a:pt x="774" y="37"/>
                  </a:moveTo>
                  <a:lnTo>
                    <a:pt x="774" y="37"/>
                  </a:lnTo>
                  <a:lnTo>
                    <a:pt x="774" y="37"/>
                  </a:lnTo>
                  <a:lnTo>
                    <a:pt x="0" y="37"/>
                  </a:lnTo>
                  <a:lnTo>
                    <a:pt x="0" y="0"/>
                  </a:lnTo>
                  <a:lnTo>
                    <a:pt x="774" y="0"/>
                  </a:lnTo>
                  <a:lnTo>
                    <a:pt x="774" y="3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33" name="Freeform 16">
              <a:extLst>
                <a:ext uri="{FF2B5EF4-FFF2-40B4-BE49-F238E27FC236}">
                  <a16:creationId xmlns:a16="http://schemas.microsoft.com/office/drawing/2014/main" id="{D7E9B006-B966-4C20-9107-19EECAC924E4}"/>
                </a:ext>
              </a:extLst>
            </p:cNvPr>
            <p:cNvSpPr>
              <a:spLocks noChangeArrowheads="1"/>
            </p:cNvSpPr>
            <p:nvPr/>
          </p:nvSpPr>
          <p:spPr bwMode="auto">
            <a:xfrm>
              <a:off x="3155950" y="2144713"/>
              <a:ext cx="134938" cy="246062"/>
            </a:xfrm>
            <a:custGeom>
              <a:avLst/>
              <a:gdLst>
                <a:gd name="T0" fmla="*/ 31 w 376"/>
                <a:gd name="T1" fmla="*/ 683 h 684"/>
                <a:gd name="T2" fmla="*/ 31 w 376"/>
                <a:gd name="T3" fmla="*/ 683 h 684"/>
                <a:gd name="T4" fmla="*/ 31 w 376"/>
                <a:gd name="T5" fmla="*/ 683 h 684"/>
                <a:gd name="T6" fmla="*/ 8 w 376"/>
                <a:gd name="T7" fmla="*/ 660 h 684"/>
                <a:gd name="T8" fmla="*/ 325 w 376"/>
                <a:gd name="T9" fmla="*/ 342 h 684"/>
                <a:gd name="T10" fmla="*/ 0 w 376"/>
                <a:gd name="T11" fmla="*/ 24 h 684"/>
                <a:gd name="T12" fmla="*/ 26 w 376"/>
                <a:gd name="T13" fmla="*/ 0 h 684"/>
                <a:gd name="T14" fmla="*/ 375 w 376"/>
                <a:gd name="T15" fmla="*/ 342 h 684"/>
                <a:gd name="T16" fmla="*/ 31 w 376"/>
                <a:gd name="T17" fmla="*/ 683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 h="684">
                  <a:moveTo>
                    <a:pt x="31" y="683"/>
                  </a:moveTo>
                  <a:lnTo>
                    <a:pt x="31" y="683"/>
                  </a:lnTo>
                  <a:lnTo>
                    <a:pt x="31" y="683"/>
                  </a:lnTo>
                  <a:lnTo>
                    <a:pt x="8" y="660"/>
                  </a:lnTo>
                  <a:lnTo>
                    <a:pt x="325" y="342"/>
                  </a:lnTo>
                  <a:lnTo>
                    <a:pt x="0" y="24"/>
                  </a:lnTo>
                  <a:lnTo>
                    <a:pt x="26" y="0"/>
                  </a:lnTo>
                  <a:lnTo>
                    <a:pt x="375" y="342"/>
                  </a:lnTo>
                  <a:lnTo>
                    <a:pt x="31" y="683"/>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34" name="Freeform 17">
              <a:extLst>
                <a:ext uri="{FF2B5EF4-FFF2-40B4-BE49-F238E27FC236}">
                  <a16:creationId xmlns:a16="http://schemas.microsoft.com/office/drawing/2014/main" id="{F412661C-2A5F-4808-AD81-76C869E5C99C}"/>
                </a:ext>
              </a:extLst>
            </p:cNvPr>
            <p:cNvSpPr>
              <a:spLocks noChangeArrowheads="1"/>
            </p:cNvSpPr>
            <p:nvPr/>
          </p:nvSpPr>
          <p:spPr bwMode="auto">
            <a:xfrm>
              <a:off x="3322638" y="2259013"/>
              <a:ext cx="17462" cy="12700"/>
            </a:xfrm>
            <a:custGeom>
              <a:avLst/>
              <a:gdLst>
                <a:gd name="T0" fmla="*/ 48 w 49"/>
                <a:gd name="T1" fmla="*/ 35 h 36"/>
                <a:gd name="T2" fmla="*/ 48 w 49"/>
                <a:gd name="T3" fmla="*/ 35 h 36"/>
                <a:gd name="T4" fmla="*/ 48 w 49"/>
                <a:gd name="T5" fmla="*/ 35 h 36"/>
                <a:gd name="T6" fmla="*/ 0 w 49"/>
                <a:gd name="T7" fmla="*/ 35 h 36"/>
                <a:gd name="T8" fmla="*/ 0 w 49"/>
                <a:gd name="T9" fmla="*/ 0 h 36"/>
                <a:gd name="T10" fmla="*/ 48 w 49"/>
                <a:gd name="T11" fmla="*/ 0 h 36"/>
                <a:gd name="T12" fmla="*/ 48 w 49"/>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49" h="36">
                  <a:moveTo>
                    <a:pt x="48" y="35"/>
                  </a:moveTo>
                  <a:lnTo>
                    <a:pt x="48" y="35"/>
                  </a:lnTo>
                  <a:lnTo>
                    <a:pt x="48" y="35"/>
                  </a:lnTo>
                  <a:lnTo>
                    <a:pt x="0" y="35"/>
                  </a:lnTo>
                  <a:lnTo>
                    <a:pt x="0" y="0"/>
                  </a:lnTo>
                  <a:lnTo>
                    <a:pt x="48" y="0"/>
                  </a:lnTo>
                  <a:lnTo>
                    <a:pt x="48" y="3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grpSp>
      <p:grpSp>
        <p:nvGrpSpPr>
          <p:cNvPr id="35" name="Group 34">
            <a:extLst>
              <a:ext uri="{FF2B5EF4-FFF2-40B4-BE49-F238E27FC236}">
                <a16:creationId xmlns:a16="http://schemas.microsoft.com/office/drawing/2014/main" id="{9DFE152A-9CB4-40F0-B40D-564ADD7173B7}"/>
              </a:ext>
            </a:extLst>
          </p:cNvPr>
          <p:cNvGrpSpPr/>
          <p:nvPr/>
        </p:nvGrpSpPr>
        <p:grpSpPr>
          <a:xfrm>
            <a:off x="2222231" y="4529467"/>
            <a:ext cx="325135" cy="324137"/>
            <a:chOff x="2895600" y="2011363"/>
            <a:chExt cx="517525" cy="515937"/>
          </a:xfrm>
          <a:solidFill>
            <a:schemeClr val="tx2"/>
          </a:solidFill>
        </p:grpSpPr>
        <p:sp>
          <p:nvSpPr>
            <p:cNvPr id="36" name="Freeform 14">
              <a:extLst>
                <a:ext uri="{FF2B5EF4-FFF2-40B4-BE49-F238E27FC236}">
                  <a16:creationId xmlns:a16="http://schemas.microsoft.com/office/drawing/2014/main" id="{8F70C3E5-D245-4242-8CBB-B53C18A41E43}"/>
                </a:ext>
              </a:extLst>
            </p:cNvPr>
            <p:cNvSpPr>
              <a:spLocks noChangeArrowheads="1"/>
            </p:cNvSpPr>
            <p:nvPr/>
          </p:nvSpPr>
          <p:spPr bwMode="auto">
            <a:xfrm>
              <a:off x="2895600" y="2011363"/>
              <a:ext cx="517525" cy="515937"/>
            </a:xfrm>
            <a:custGeom>
              <a:avLst/>
              <a:gdLst>
                <a:gd name="T0" fmla="*/ 717 w 1437"/>
                <a:gd name="T1" fmla="*/ 37 h 1435"/>
                <a:gd name="T2" fmla="*/ 717 w 1437"/>
                <a:gd name="T3" fmla="*/ 37 h 1435"/>
                <a:gd name="T4" fmla="*/ 717 w 1437"/>
                <a:gd name="T5" fmla="*/ 37 h 1435"/>
                <a:gd name="T6" fmla="*/ 717 w 1437"/>
                <a:gd name="T7" fmla="*/ 37 h 1435"/>
                <a:gd name="T8" fmla="*/ 34 w 1437"/>
                <a:gd name="T9" fmla="*/ 718 h 1435"/>
                <a:gd name="T10" fmla="*/ 717 w 1437"/>
                <a:gd name="T11" fmla="*/ 1399 h 1435"/>
                <a:gd name="T12" fmla="*/ 1400 w 1437"/>
                <a:gd name="T13" fmla="*/ 718 h 1435"/>
                <a:gd name="T14" fmla="*/ 717 w 1437"/>
                <a:gd name="T15" fmla="*/ 37 h 1435"/>
                <a:gd name="T16" fmla="*/ 717 w 1437"/>
                <a:gd name="T17" fmla="*/ 1434 h 1435"/>
                <a:gd name="T18" fmla="*/ 717 w 1437"/>
                <a:gd name="T19" fmla="*/ 1434 h 1435"/>
                <a:gd name="T20" fmla="*/ 717 w 1437"/>
                <a:gd name="T21" fmla="*/ 1434 h 1435"/>
                <a:gd name="T22" fmla="*/ 717 w 1437"/>
                <a:gd name="T23" fmla="*/ 1434 h 1435"/>
                <a:gd name="T24" fmla="*/ 0 w 1437"/>
                <a:gd name="T25" fmla="*/ 718 h 1435"/>
                <a:gd name="T26" fmla="*/ 717 w 1437"/>
                <a:gd name="T27" fmla="*/ 0 h 1435"/>
                <a:gd name="T28" fmla="*/ 1436 w 1437"/>
                <a:gd name="T29" fmla="*/ 718 h 1435"/>
                <a:gd name="T30" fmla="*/ 717 w 1437"/>
                <a:gd name="T31" fmla="*/ 1434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7" h="1435">
                  <a:moveTo>
                    <a:pt x="717" y="37"/>
                  </a:moveTo>
                  <a:lnTo>
                    <a:pt x="717" y="37"/>
                  </a:lnTo>
                  <a:lnTo>
                    <a:pt x="717" y="37"/>
                  </a:lnTo>
                  <a:lnTo>
                    <a:pt x="717" y="37"/>
                  </a:lnTo>
                  <a:cubicBezTo>
                    <a:pt x="341" y="37"/>
                    <a:pt x="34" y="342"/>
                    <a:pt x="34" y="718"/>
                  </a:cubicBezTo>
                  <a:cubicBezTo>
                    <a:pt x="34" y="1092"/>
                    <a:pt x="341" y="1399"/>
                    <a:pt x="717" y="1399"/>
                  </a:cubicBezTo>
                  <a:cubicBezTo>
                    <a:pt x="1095" y="1399"/>
                    <a:pt x="1400" y="1092"/>
                    <a:pt x="1400" y="718"/>
                  </a:cubicBezTo>
                  <a:cubicBezTo>
                    <a:pt x="1400" y="342"/>
                    <a:pt x="1095" y="37"/>
                    <a:pt x="717" y="37"/>
                  </a:cubicBezTo>
                  <a:close/>
                  <a:moveTo>
                    <a:pt x="717" y="1434"/>
                  </a:moveTo>
                  <a:lnTo>
                    <a:pt x="717" y="1434"/>
                  </a:lnTo>
                  <a:lnTo>
                    <a:pt x="717" y="1434"/>
                  </a:lnTo>
                  <a:lnTo>
                    <a:pt x="717" y="1434"/>
                  </a:lnTo>
                  <a:cubicBezTo>
                    <a:pt x="321" y="1434"/>
                    <a:pt x="0" y="1113"/>
                    <a:pt x="0" y="718"/>
                  </a:cubicBezTo>
                  <a:cubicBezTo>
                    <a:pt x="0" y="321"/>
                    <a:pt x="321" y="0"/>
                    <a:pt x="717" y="0"/>
                  </a:cubicBezTo>
                  <a:cubicBezTo>
                    <a:pt x="1114" y="0"/>
                    <a:pt x="1436" y="321"/>
                    <a:pt x="1436" y="718"/>
                  </a:cubicBezTo>
                  <a:cubicBezTo>
                    <a:pt x="1436" y="1113"/>
                    <a:pt x="1114" y="1434"/>
                    <a:pt x="717" y="1434"/>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37" name="Freeform 15">
              <a:extLst>
                <a:ext uri="{FF2B5EF4-FFF2-40B4-BE49-F238E27FC236}">
                  <a16:creationId xmlns:a16="http://schemas.microsoft.com/office/drawing/2014/main" id="{E93A99F4-D1EE-4AE0-85B4-174F890B9EC3}"/>
                </a:ext>
              </a:extLst>
            </p:cNvPr>
            <p:cNvSpPr>
              <a:spLocks noChangeArrowheads="1"/>
            </p:cNvSpPr>
            <p:nvPr/>
          </p:nvSpPr>
          <p:spPr bwMode="auto">
            <a:xfrm>
              <a:off x="3000375" y="2259013"/>
              <a:ext cx="279400" cy="14287"/>
            </a:xfrm>
            <a:custGeom>
              <a:avLst/>
              <a:gdLst>
                <a:gd name="T0" fmla="*/ 774 w 775"/>
                <a:gd name="T1" fmla="*/ 37 h 38"/>
                <a:gd name="T2" fmla="*/ 774 w 775"/>
                <a:gd name="T3" fmla="*/ 37 h 38"/>
                <a:gd name="T4" fmla="*/ 774 w 775"/>
                <a:gd name="T5" fmla="*/ 37 h 38"/>
                <a:gd name="T6" fmla="*/ 0 w 775"/>
                <a:gd name="T7" fmla="*/ 37 h 38"/>
                <a:gd name="T8" fmla="*/ 0 w 775"/>
                <a:gd name="T9" fmla="*/ 0 h 38"/>
                <a:gd name="T10" fmla="*/ 774 w 775"/>
                <a:gd name="T11" fmla="*/ 0 h 38"/>
                <a:gd name="T12" fmla="*/ 774 w 775"/>
                <a:gd name="T13" fmla="*/ 37 h 38"/>
              </a:gdLst>
              <a:ahLst/>
              <a:cxnLst>
                <a:cxn ang="0">
                  <a:pos x="T0" y="T1"/>
                </a:cxn>
                <a:cxn ang="0">
                  <a:pos x="T2" y="T3"/>
                </a:cxn>
                <a:cxn ang="0">
                  <a:pos x="T4" y="T5"/>
                </a:cxn>
                <a:cxn ang="0">
                  <a:pos x="T6" y="T7"/>
                </a:cxn>
                <a:cxn ang="0">
                  <a:pos x="T8" y="T9"/>
                </a:cxn>
                <a:cxn ang="0">
                  <a:pos x="T10" y="T11"/>
                </a:cxn>
                <a:cxn ang="0">
                  <a:pos x="T12" y="T13"/>
                </a:cxn>
              </a:cxnLst>
              <a:rect l="0" t="0" r="r" b="b"/>
              <a:pathLst>
                <a:path w="775" h="38">
                  <a:moveTo>
                    <a:pt x="774" y="37"/>
                  </a:moveTo>
                  <a:lnTo>
                    <a:pt x="774" y="37"/>
                  </a:lnTo>
                  <a:lnTo>
                    <a:pt x="774" y="37"/>
                  </a:lnTo>
                  <a:lnTo>
                    <a:pt x="0" y="37"/>
                  </a:lnTo>
                  <a:lnTo>
                    <a:pt x="0" y="0"/>
                  </a:lnTo>
                  <a:lnTo>
                    <a:pt x="774" y="0"/>
                  </a:lnTo>
                  <a:lnTo>
                    <a:pt x="774" y="3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38" name="Freeform 16">
              <a:extLst>
                <a:ext uri="{FF2B5EF4-FFF2-40B4-BE49-F238E27FC236}">
                  <a16:creationId xmlns:a16="http://schemas.microsoft.com/office/drawing/2014/main" id="{1CF9AA4C-752C-4230-8612-36B8DFAB371B}"/>
                </a:ext>
              </a:extLst>
            </p:cNvPr>
            <p:cNvSpPr>
              <a:spLocks noChangeArrowheads="1"/>
            </p:cNvSpPr>
            <p:nvPr/>
          </p:nvSpPr>
          <p:spPr bwMode="auto">
            <a:xfrm>
              <a:off x="3155950" y="2144713"/>
              <a:ext cx="134938" cy="246062"/>
            </a:xfrm>
            <a:custGeom>
              <a:avLst/>
              <a:gdLst>
                <a:gd name="T0" fmla="*/ 31 w 376"/>
                <a:gd name="T1" fmla="*/ 683 h 684"/>
                <a:gd name="T2" fmla="*/ 31 w 376"/>
                <a:gd name="T3" fmla="*/ 683 h 684"/>
                <a:gd name="T4" fmla="*/ 31 w 376"/>
                <a:gd name="T5" fmla="*/ 683 h 684"/>
                <a:gd name="T6" fmla="*/ 8 w 376"/>
                <a:gd name="T7" fmla="*/ 660 h 684"/>
                <a:gd name="T8" fmla="*/ 325 w 376"/>
                <a:gd name="T9" fmla="*/ 342 h 684"/>
                <a:gd name="T10" fmla="*/ 0 w 376"/>
                <a:gd name="T11" fmla="*/ 24 h 684"/>
                <a:gd name="T12" fmla="*/ 26 w 376"/>
                <a:gd name="T13" fmla="*/ 0 h 684"/>
                <a:gd name="T14" fmla="*/ 375 w 376"/>
                <a:gd name="T15" fmla="*/ 342 h 684"/>
                <a:gd name="T16" fmla="*/ 31 w 376"/>
                <a:gd name="T17" fmla="*/ 683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 h="684">
                  <a:moveTo>
                    <a:pt x="31" y="683"/>
                  </a:moveTo>
                  <a:lnTo>
                    <a:pt x="31" y="683"/>
                  </a:lnTo>
                  <a:lnTo>
                    <a:pt x="31" y="683"/>
                  </a:lnTo>
                  <a:lnTo>
                    <a:pt x="8" y="660"/>
                  </a:lnTo>
                  <a:lnTo>
                    <a:pt x="325" y="342"/>
                  </a:lnTo>
                  <a:lnTo>
                    <a:pt x="0" y="24"/>
                  </a:lnTo>
                  <a:lnTo>
                    <a:pt x="26" y="0"/>
                  </a:lnTo>
                  <a:lnTo>
                    <a:pt x="375" y="342"/>
                  </a:lnTo>
                  <a:lnTo>
                    <a:pt x="31" y="683"/>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39" name="Freeform 17">
              <a:extLst>
                <a:ext uri="{FF2B5EF4-FFF2-40B4-BE49-F238E27FC236}">
                  <a16:creationId xmlns:a16="http://schemas.microsoft.com/office/drawing/2014/main" id="{ED732338-0CAE-43FF-B571-E9EBDD2F6406}"/>
                </a:ext>
              </a:extLst>
            </p:cNvPr>
            <p:cNvSpPr>
              <a:spLocks noChangeArrowheads="1"/>
            </p:cNvSpPr>
            <p:nvPr/>
          </p:nvSpPr>
          <p:spPr bwMode="auto">
            <a:xfrm>
              <a:off x="3322638" y="2259013"/>
              <a:ext cx="17462" cy="12700"/>
            </a:xfrm>
            <a:custGeom>
              <a:avLst/>
              <a:gdLst>
                <a:gd name="T0" fmla="*/ 48 w 49"/>
                <a:gd name="T1" fmla="*/ 35 h 36"/>
                <a:gd name="T2" fmla="*/ 48 w 49"/>
                <a:gd name="T3" fmla="*/ 35 h 36"/>
                <a:gd name="T4" fmla="*/ 48 w 49"/>
                <a:gd name="T5" fmla="*/ 35 h 36"/>
                <a:gd name="T6" fmla="*/ 0 w 49"/>
                <a:gd name="T7" fmla="*/ 35 h 36"/>
                <a:gd name="T8" fmla="*/ 0 w 49"/>
                <a:gd name="T9" fmla="*/ 0 h 36"/>
                <a:gd name="T10" fmla="*/ 48 w 49"/>
                <a:gd name="T11" fmla="*/ 0 h 36"/>
                <a:gd name="T12" fmla="*/ 48 w 49"/>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49" h="36">
                  <a:moveTo>
                    <a:pt x="48" y="35"/>
                  </a:moveTo>
                  <a:lnTo>
                    <a:pt x="48" y="35"/>
                  </a:lnTo>
                  <a:lnTo>
                    <a:pt x="48" y="35"/>
                  </a:lnTo>
                  <a:lnTo>
                    <a:pt x="0" y="35"/>
                  </a:lnTo>
                  <a:lnTo>
                    <a:pt x="0" y="0"/>
                  </a:lnTo>
                  <a:lnTo>
                    <a:pt x="48" y="0"/>
                  </a:lnTo>
                  <a:lnTo>
                    <a:pt x="48" y="3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grpSp>
    </p:spTree>
    <p:extLst>
      <p:ext uri="{BB962C8B-B14F-4D97-AF65-F5344CB8AC3E}">
        <p14:creationId xmlns:p14="http://schemas.microsoft.com/office/powerpoint/2010/main" val="180458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7B05B-87EE-48D0-908D-C4390BBCBE00}"/>
              </a:ext>
            </a:extLst>
          </p:cNvPr>
          <p:cNvSpPr>
            <a:spLocks noGrp="1"/>
          </p:cNvSpPr>
          <p:nvPr>
            <p:ph type="title"/>
          </p:nvPr>
        </p:nvSpPr>
        <p:spPr/>
        <p:txBody>
          <a:bodyPr>
            <a:normAutofit/>
          </a:bodyPr>
          <a:lstStyle/>
          <a:p>
            <a:r>
              <a:rPr lang="en-US" dirty="0">
                <a:latin typeface="+mj-lt"/>
                <a:cs typeface="Calibri" pitchFamily="34" charset="0"/>
              </a:rPr>
              <a:t>Overview // CDM Maintenance</a:t>
            </a:r>
            <a:endParaRPr lang="en-US" dirty="0">
              <a:latin typeface="+mj-lt"/>
            </a:endParaRPr>
          </a:p>
        </p:txBody>
      </p:sp>
    </p:spTree>
    <p:extLst>
      <p:ext uri="{BB962C8B-B14F-4D97-AF65-F5344CB8AC3E}">
        <p14:creationId xmlns:p14="http://schemas.microsoft.com/office/powerpoint/2010/main" val="595381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D08E52-608B-4CB8-B74C-DBC88BE59333}"/>
              </a:ext>
            </a:extLst>
          </p:cNvPr>
          <p:cNvSpPr/>
          <p:nvPr/>
        </p:nvSpPr>
        <p:spPr>
          <a:xfrm>
            <a:off x="1759125" y="1867116"/>
            <a:ext cx="2021840" cy="409939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7" name="Rectangle 106">
            <a:extLst>
              <a:ext uri="{FF2B5EF4-FFF2-40B4-BE49-F238E27FC236}">
                <a16:creationId xmlns:a16="http://schemas.microsoft.com/office/drawing/2014/main" id="{6692B1F7-005C-44A9-BDF7-890986AC45BA}"/>
              </a:ext>
            </a:extLst>
          </p:cNvPr>
          <p:cNvSpPr/>
          <p:nvPr/>
        </p:nvSpPr>
        <p:spPr>
          <a:xfrm>
            <a:off x="3962757" y="1857650"/>
            <a:ext cx="2021840" cy="409939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8" name="Rectangle 107">
            <a:extLst>
              <a:ext uri="{FF2B5EF4-FFF2-40B4-BE49-F238E27FC236}">
                <a16:creationId xmlns:a16="http://schemas.microsoft.com/office/drawing/2014/main" id="{4CB7B03F-AF62-46EE-BB03-733181833D62}"/>
              </a:ext>
            </a:extLst>
          </p:cNvPr>
          <p:cNvSpPr/>
          <p:nvPr/>
        </p:nvSpPr>
        <p:spPr>
          <a:xfrm>
            <a:off x="6185409" y="1861568"/>
            <a:ext cx="2021840" cy="409939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9" name="Rectangle 108">
            <a:extLst>
              <a:ext uri="{FF2B5EF4-FFF2-40B4-BE49-F238E27FC236}">
                <a16:creationId xmlns:a16="http://schemas.microsoft.com/office/drawing/2014/main" id="{F1A9D1E7-7B55-413C-8ED4-253A72D088C6}"/>
              </a:ext>
            </a:extLst>
          </p:cNvPr>
          <p:cNvSpPr/>
          <p:nvPr/>
        </p:nvSpPr>
        <p:spPr>
          <a:xfrm>
            <a:off x="8404539" y="1861568"/>
            <a:ext cx="2021840" cy="409939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0355" name="Rectangle 3"/>
          <p:cNvSpPr>
            <a:spLocks noGrp="1" noChangeArrowheads="1"/>
          </p:cNvSpPr>
          <p:nvPr>
            <p:ph sz="quarter" idx="10"/>
          </p:nvPr>
        </p:nvSpPr>
        <p:spPr>
          <a:xfrm>
            <a:off x="8448925" y="3193281"/>
            <a:ext cx="1995743" cy="3373655"/>
          </a:xfrm>
          <a:noFill/>
          <a:ln>
            <a:noFill/>
          </a:ln>
        </p:spPr>
        <p:txBody>
          <a:bodyPr>
            <a:normAutofit/>
          </a:bodyPr>
          <a:lstStyle/>
          <a:p>
            <a:pPr marL="0" lvl="1" indent="0" algn="ctr">
              <a:spcBef>
                <a:spcPts val="600"/>
              </a:spcBef>
              <a:spcAft>
                <a:spcPts val="600"/>
              </a:spcAft>
              <a:buNone/>
              <a:tabLst>
                <a:tab pos="57150" algn="l"/>
                <a:tab pos="635000" algn="l"/>
                <a:tab pos="7200900" algn="l"/>
              </a:tabLst>
            </a:pPr>
            <a:r>
              <a:rPr lang="en-US" altLang="en-US" sz="1300" b="1" dirty="0">
                <a:latin typeface="+mj-lt"/>
                <a:cs typeface="Calibri" pitchFamily="34" charset="0"/>
              </a:rPr>
              <a:t>Establish a Charge Master Team comprised of members from:</a:t>
            </a:r>
          </a:p>
          <a:p>
            <a:pPr>
              <a:lnSpc>
                <a:spcPct val="80000"/>
              </a:lnSpc>
              <a:spcBef>
                <a:spcPts val="100"/>
              </a:spcBef>
              <a:spcAft>
                <a:spcPts val="100"/>
              </a:spcAft>
              <a:tabLst>
                <a:tab pos="57150" algn="l"/>
                <a:tab pos="635000" algn="l"/>
                <a:tab pos="7200900" algn="l"/>
              </a:tabLst>
            </a:pPr>
            <a:r>
              <a:rPr lang="en-US" altLang="en-US" sz="1200" dirty="0">
                <a:latin typeface="+mj-lt"/>
                <a:cs typeface="Calibri" pitchFamily="34" charset="0"/>
              </a:rPr>
              <a:t>CDM Coordinator</a:t>
            </a:r>
          </a:p>
          <a:p>
            <a:pPr>
              <a:lnSpc>
                <a:spcPct val="80000"/>
              </a:lnSpc>
              <a:spcBef>
                <a:spcPts val="100"/>
              </a:spcBef>
              <a:spcAft>
                <a:spcPts val="100"/>
              </a:spcAft>
              <a:tabLst>
                <a:tab pos="57150" algn="l"/>
                <a:tab pos="635000" algn="l"/>
                <a:tab pos="7200900" algn="l"/>
              </a:tabLst>
            </a:pPr>
            <a:r>
              <a:rPr lang="en-US" altLang="en-US" sz="1200" dirty="0">
                <a:latin typeface="+mj-lt"/>
                <a:cs typeface="Calibri" pitchFamily="34" charset="0"/>
              </a:rPr>
              <a:t>Finance/Billing Personnel</a:t>
            </a:r>
          </a:p>
          <a:p>
            <a:pPr>
              <a:lnSpc>
                <a:spcPct val="80000"/>
              </a:lnSpc>
              <a:spcBef>
                <a:spcPts val="100"/>
              </a:spcBef>
              <a:spcAft>
                <a:spcPts val="100"/>
              </a:spcAft>
              <a:tabLst>
                <a:tab pos="57150" algn="l"/>
                <a:tab pos="635000" algn="l"/>
                <a:tab pos="7200900" algn="l"/>
              </a:tabLst>
            </a:pPr>
            <a:r>
              <a:rPr lang="en-US" altLang="en-US" sz="1200" dirty="0">
                <a:latin typeface="+mj-lt"/>
                <a:cs typeface="Calibri" pitchFamily="34" charset="0"/>
              </a:rPr>
              <a:t>Compliance Officer/Legal/Risk Manager</a:t>
            </a:r>
          </a:p>
          <a:p>
            <a:pPr>
              <a:lnSpc>
                <a:spcPct val="80000"/>
              </a:lnSpc>
              <a:spcBef>
                <a:spcPts val="100"/>
              </a:spcBef>
              <a:spcAft>
                <a:spcPts val="100"/>
              </a:spcAft>
              <a:tabLst>
                <a:tab pos="57150" algn="l"/>
                <a:tab pos="635000" algn="l"/>
                <a:tab pos="7200900" algn="l"/>
              </a:tabLst>
            </a:pPr>
            <a:r>
              <a:rPr lang="en-US" altLang="en-US" sz="1200" dirty="0">
                <a:latin typeface="+mj-lt"/>
                <a:cs typeface="Calibri" pitchFamily="34" charset="0"/>
              </a:rPr>
              <a:t>Ancillary Directors</a:t>
            </a:r>
          </a:p>
          <a:p>
            <a:pPr>
              <a:lnSpc>
                <a:spcPct val="80000"/>
              </a:lnSpc>
              <a:spcBef>
                <a:spcPts val="100"/>
              </a:spcBef>
              <a:spcAft>
                <a:spcPts val="100"/>
              </a:spcAft>
              <a:tabLst>
                <a:tab pos="57150" algn="l"/>
                <a:tab pos="635000" algn="l"/>
                <a:tab pos="7200900" algn="l"/>
              </a:tabLst>
            </a:pPr>
            <a:r>
              <a:rPr lang="en-US" altLang="en-US" sz="1200" dirty="0">
                <a:latin typeface="+mj-lt"/>
                <a:cs typeface="Calibri" pitchFamily="34" charset="0"/>
              </a:rPr>
              <a:t>Nursing Administration</a:t>
            </a:r>
          </a:p>
          <a:p>
            <a:pPr>
              <a:lnSpc>
                <a:spcPct val="80000"/>
              </a:lnSpc>
              <a:spcBef>
                <a:spcPts val="100"/>
              </a:spcBef>
              <a:spcAft>
                <a:spcPts val="100"/>
              </a:spcAft>
              <a:tabLst>
                <a:tab pos="57150" algn="l"/>
                <a:tab pos="635000" algn="l"/>
                <a:tab pos="7200900" algn="l"/>
              </a:tabLst>
            </a:pPr>
            <a:r>
              <a:rPr lang="en-US" altLang="en-US" sz="1200" dirty="0">
                <a:latin typeface="+mj-lt"/>
                <a:cs typeface="Calibri" pitchFamily="34" charset="0"/>
              </a:rPr>
              <a:t>Information Systems</a:t>
            </a:r>
          </a:p>
          <a:p>
            <a:pPr>
              <a:lnSpc>
                <a:spcPct val="80000"/>
              </a:lnSpc>
              <a:spcBef>
                <a:spcPts val="100"/>
              </a:spcBef>
              <a:spcAft>
                <a:spcPts val="100"/>
              </a:spcAft>
              <a:tabLst>
                <a:tab pos="57150" algn="l"/>
                <a:tab pos="635000" algn="l"/>
                <a:tab pos="7200900" algn="l"/>
              </a:tabLst>
            </a:pPr>
            <a:r>
              <a:rPr lang="en-US" altLang="en-US" sz="1200" dirty="0">
                <a:latin typeface="+mj-lt"/>
                <a:cs typeface="Calibri" pitchFamily="34" charset="0"/>
              </a:rPr>
              <a:t>HIM</a:t>
            </a:r>
          </a:p>
        </p:txBody>
      </p:sp>
      <p:sp>
        <p:nvSpPr>
          <p:cNvPr id="2" name="Title 1">
            <a:extLst>
              <a:ext uri="{FF2B5EF4-FFF2-40B4-BE49-F238E27FC236}">
                <a16:creationId xmlns:a16="http://schemas.microsoft.com/office/drawing/2014/main" id="{12938F5F-4A8E-47A3-8C13-F4BA567183B2}"/>
              </a:ext>
            </a:extLst>
          </p:cNvPr>
          <p:cNvSpPr>
            <a:spLocks noGrp="1"/>
          </p:cNvSpPr>
          <p:nvPr>
            <p:ph type="title"/>
          </p:nvPr>
        </p:nvSpPr>
        <p:spPr/>
        <p:txBody>
          <a:bodyPr anchor="ctr">
            <a:normAutofit/>
          </a:bodyPr>
          <a:lstStyle/>
          <a:p>
            <a:r>
              <a:rPr lang="en-US" altLang="en-US" dirty="0">
                <a:latin typeface="+mj-lt"/>
                <a:cs typeface="Calibri" pitchFamily="34" charset="0"/>
              </a:rPr>
              <a:t>Where Does CDM Maintenance Begin?</a:t>
            </a:r>
            <a:endParaRPr lang="en-US" dirty="0">
              <a:latin typeface="+mj-lt"/>
            </a:endParaRPr>
          </a:p>
        </p:txBody>
      </p:sp>
      <p:grpSp>
        <p:nvGrpSpPr>
          <p:cNvPr id="23" name="Group 22">
            <a:extLst>
              <a:ext uri="{FF2B5EF4-FFF2-40B4-BE49-F238E27FC236}">
                <a16:creationId xmlns:a16="http://schemas.microsoft.com/office/drawing/2014/main" id="{DA6860EE-BF5C-441F-A367-737FD7D7CC6B}"/>
              </a:ext>
            </a:extLst>
          </p:cNvPr>
          <p:cNvGrpSpPr/>
          <p:nvPr/>
        </p:nvGrpSpPr>
        <p:grpSpPr>
          <a:xfrm>
            <a:off x="2465520" y="2390833"/>
            <a:ext cx="610850" cy="606910"/>
            <a:chOff x="2941638" y="3436938"/>
            <a:chExt cx="492125" cy="488950"/>
          </a:xfrm>
          <a:solidFill>
            <a:schemeClr val="tx2"/>
          </a:solidFill>
        </p:grpSpPr>
        <p:sp>
          <p:nvSpPr>
            <p:cNvPr id="24" name="Freeform 28">
              <a:extLst>
                <a:ext uri="{FF2B5EF4-FFF2-40B4-BE49-F238E27FC236}">
                  <a16:creationId xmlns:a16="http://schemas.microsoft.com/office/drawing/2014/main" id="{3FBEA0A3-7BD0-4E02-9E3F-840C12DFF92D}"/>
                </a:ext>
              </a:extLst>
            </p:cNvPr>
            <p:cNvSpPr>
              <a:spLocks noChangeArrowheads="1"/>
            </p:cNvSpPr>
            <p:nvPr/>
          </p:nvSpPr>
          <p:spPr bwMode="auto">
            <a:xfrm>
              <a:off x="2941638" y="3436938"/>
              <a:ext cx="234950" cy="225425"/>
            </a:xfrm>
            <a:custGeom>
              <a:avLst/>
              <a:gdLst>
                <a:gd name="T0" fmla="*/ 475 w 652"/>
                <a:gd name="T1" fmla="*/ 626 h 627"/>
                <a:gd name="T2" fmla="*/ 475 w 652"/>
                <a:gd name="T3" fmla="*/ 626 h 627"/>
                <a:gd name="T4" fmla="*/ 475 w 652"/>
                <a:gd name="T5" fmla="*/ 626 h 627"/>
                <a:gd name="T6" fmla="*/ 425 w 652"/>
                <a:gd name="T7" fmla="*/ 576 h 627"/>
                <a:gd name="T8" fmla="*/ 425 w 652"/>
                <a:gd name="T9" fmla="*/ 576 h 627"/>
                <a:gd name="T10" fmla="*/ 300 w 652"/>
                <a:gd name="T11" fmla="*/ 602 h 627"/>
                <a:gd name="T12" fmla="*/ 0 w 652"/>
                <a:gd name="T13" fmla="*/ 300 h 627"/>
                <a:gd name="T14" fmla="*/ 29 w 652"/>
                <a:gd name="T15" fmla="*/ 172 h 627"/>
                <a:gd name="T16" fmla="*/ 29 w 652"/>
                <a:gd name="T17" fmla="*/ 172 h 627"/>
                <a:gd name="T18" fmla="*/ 39 w 652"/>
                <a:gd name="T19" fmla="*/ 151 h 627"/>
                <a:gd name="T20" fmla="*/ 268 w 652"/>
                <a:gd name="T21" fmla="*/ 377 h 627"/>
                <a:gd name="T22" fmla="*/ 385 w 652"/>
                <a:gd name="T23" fmla="*/ 257 h 627"/>
                <a:gd name="T24" fmla="*/ 159 w 652"/>
                <a:gd name="T25" fmla="*/ 35 h 627"/>
                <a:gd name="T26" fmla="*/ 183 w 652"/>
                <a:gd name="T27" fmla="*/ 24 h 627"/>
                <a:gd name="T28" fmla="*/ 183 w 652"/>
                <a:gd name="T29" fmla="*/ 24 h 627"/>
                <a:gd name="T30" fmla="*/ 300 w 652"/>
                <a:gd name="T31" fmla="*/ 0 h 627"/>
                <a:gd name="T32" fmla="*/ 603 w 652"/>
                <a:gd name="T33" fmla="*/ 300 h 627"/>
                <a:gd name="T34" fmla="*/ 579 w 652"/>
                <a:gd name="T35" fmla="*/ 414 h 627"/>
                <a:gd name="T36" fmla="*/ 579 w 652"/>
                <a:gd name="T37" fmla="*/ 414 h 627"/>
                <a:gd name="T38" fmla="*/ 651 w 652"/>
                <a:gd name="T39" fmla="*/ 494 h 627"/>
                <a:gd name="T40" fmla="*/ 624 w 652"/>
                <a:gd name="T41" fmla="*/ 517 h 627"/>
                <a:gd name="T42" fmla="*/ 540 w 652"/>
                <a:gd name="T43" fmla="*/ 422 h 627"/>
                <a:gd name="T44" fmla="*/ 545 w 652"/>
                <a:gd name="T45" fmla="*/ 411 h 627"/>
                <a:gd name="T46" fmla="*/ 545 w 652"/>
                <a:gd name="T47" fmla="*/ 411 h 627"/>
                <a:gd name="T48" fmla="*/ 566 w 652"/>
                <a:gd name="T49" fmla="*/ 300 h 627"/>
                <a:gd name="T50" fmla="*/ 300 w 652"/>
                <a:gd name="T51" fmla="*/ 35 h 627"/>
                <a:gd name="T52" fmla="*/ 223 w 652"/>
                <a:gd name="T53" fmla="*/ 48 h 627"/>
                <a:gd name="T54" fmla="*/ 223 w 652"/>
                <a:gd name="T55" fmla="*/ 48 h 627"/>
                <a:gd name="T56" fmla="*/ 433 w 652"/>
                <a:gd name="T57" fmla="*/ 257 h 627"/>
                <a:gd name="T58" fmla="*/ 268 w 652"/>
                <a:gd name="T59" fmla="*/ 427 h 627"/>
                <a:gd name="T60" fmla="*/ 50 w 652"/>
                <a:gd name="T61" fmla="*/ 212 h 627"/>
                <a:gd name="T62" fmla="*/ 50 w 652"/>
                <a:gd name="T63" fmla="*/ 212 h 627"/>
                <a:gd name="T64" fmla="*/ 34 w 652"/>
                <a:gd name="T65" fmla="*/ 300 h 627"/>
                <a:gd name="T66" fmla="*/ 300 w 652"/>
                <a:gd name="T67" fmla="*/ 565 h 627"/>
                <a:gd name="T68" fmla="*/ 420 w 652"/>
                <a:gd name="T69" fmla="*/ 538 h 627"/>
                <a:gd name="T70" fmla="*/ 420 w 652"/>
                <a:gd name="T71" fmla="*/ 538 h 627"/>
                <a:gd name="T72" fmla="*/ 430 w 652"/>
                <a:gd name="T73" fmla="*/ 533 h 627"/>
                <a:gd name="T74" fmla="*/ 499 w 652"/>
                <a:gd name="T75" fmla="*/ 602 h 627"/>
                <a:gd name="T76" fmla="*/ 475 w 652"/>
                <a:gd name="T77" fmla="*/ 626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2" h="627">
                  <a:moveTo>
                    <a:pt x="475" y="626"/>
                  </a:moveTo>
                  <a:lnTo>
                    <a:pt x="475" y="626"/>
                  </a:lnTo>
                  <a:lnTo>
                    <a:pt x="475" y="626"/>
                  </a:lnTo>
                  <a:lnTo>
                    <a:pt x="425" y="576"/>
                  </a:lnTo>
                  <a:lnTo>
                    <a:pt x="425" y="576"/>
                  </a:lnTo>
                  <a:cubicBezTo>
                    <a:pt x="385" y="591"/>
                    <a:pt x="346" y="602"/>
                    <a:pt x="300" y="602"/>
                  </a:cubicBezTo>
                  <a:cubicBezTo>
                    <a:pt x="135" y="602"/>
                    <a:pt x="0" y="467"/>
                    <a:pt x="0" y="300"/>
                  </a:cubicBezTo>
                  <a:cubicBezTo>
                    <a:pt x="0" y="257"/>
                    <a:pt x="10" y="212"/>
                    <a:pt x="29" y="172"/>
                  </a:cubicBezTo>
                  <a:lnTo>
                    <a:pt x="29" y="172"/>
                  </a:lnTo>
                  <a:lnTo>
                    <a:pt x="39" y="151"/>
                  </a:lnTo>
                  <a:lnTo>
                    <a:pt x="268" y="377"/>
                  </a:lnTo>
                  <a:lnTo>
                    <a:pt x="385" y="257"/>
                  </a:lnTo>
                  <a:lnTo>
                    <a:pt x="159" y="35"/>
                  </a:lnTo>
                  <a:lnTo>
                    <a:pt x="183" y="24"/>
                  </a:lnTo>
                  <a:lnTo>
                    <a:pt x="183" y="24"/>
                  </a:lnTo>
                  <a:cubicBezTo>
                    <a:pt x="220" y="8"/>
                    <a:pt x="260" y="0"/>
                    <a:pt x="300" y="0"/>
                  </a:cubicBezTo>
                  <a:cubicBezTo>
                    <a:pt x="467" y="0"/>
                    <a:pt x="603" y="135"/>
                    <a:pt x="603" y="300"/>
                  </a:cubicBezTo>
                  <a:cubicBezTo>
                    <a:pt x="603" y="340"/>
                    <a:pt x="595" y="380"/>
                    <a:pt x="579" y="414"/>
                  </a:cubicBezTo>
                  <a:lnTo>
                    <a:pt x="579" y="414"/>
                  </a:lnTo>
                  <a:lnTo>
                    <a:pt x="651" y="494"/>
                  </a:lnTo>
                  <a:lnTo>
                    <a:pt x="624" y="517"/>
                  </a:lnTo>
                  <a:lnTo>
                    <a:pt x="540" y="422"/>
                  </a:lnTo>
                  <a:lnTo>
                    <a:pt x="545" y="411"/>
                  </a:lnTo>
                  <a:lnTo>
                    <a:pt x="545" y="411"/>
                  </a:lnTo>
                  <a:cubicBezTo>
                    <a:pt x="558" y="377"/>
                    <a:pt x="566" y="340"/>
                    <a:pt x="566" y="300"/>
                  </a:cubicBezTo>
                  <a:cubicBezTo>
                    <a:pt x="566" y="154"/>
                    <a:pt x="449" y="35"/>
                    <a:pt x="300" y="35"/>
                  </a:cubicBezTo>
                  <a:cubicBezTo>
                    <a:pt x="273" y="35"/>
                    <a:pt x="249" y="40"/>
                    <a:pt x="223" y="48"/>
                  </a:cubicBezTo>
                  <a:lnTo>
                    <a:pt x="223" y="48"/>
                  </a:lnTo>
                  <a:lnTo>
                    <a:pt x="433" y="257"/>
                  </a:lnTo>
                  <a:lnTo>
                    <a:pt x="268" y="427"/>
                  </a:lnTo>
                  <a:lnTo>
                    <a:pt x="50" y="212"/>
                  </a:lnTo>
                  <a:lnTo>
                    <a:pt x="50" y="212"/>
                  </a:lnTo>
                  <a:cubicBezTo>
                    <a:pt x="39" y="241"/>
                    <a:pt x="34" y="270"/>
                    <a:pt x="34" y="300"/>
                  </a:cubicBezTo>
                  <a:cubicBezTo>
                    <a:pt x="34" y="449"/>
                    <a:pt x="154" y="565"/>
                    <a:pt x="300" y="565"/>
                  </a:cubicBezTo>
                  <a:cubicBezTo>
                    <a:pt x="343" y="565"/>
                    <a:pt x="383" y="557"/>
                    <a:pt x="420" y="538"/>
                  </a:cubicBezTo>
                  <a:lnTo>
                    <a:pt x="420" y="538"/>
                  </a:lnTo>
                  <a:lnTo>
                    <a:pt x="430" y="533"/>
                  </a:lnTo>
                  <a:lnTo>
                    <a:pt x="499" y="602"/>
                  </a:lnTo>
                  <a:lnTo>
                    <a:pt x="475" y="626"/>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25" name="Freeform 29">
              <a:extLst>
                <a:ext uri="{FF2B5EF4-FFF2-40B4-BE49-F238E27FC236}">
                  <a16:creationId xmlns:a16="http://schemas.microsoft.com/office/drawing/2014/main" id="{F8FBAEAA-E04D-4452-8A8F-6997D17EEDF2}"/>
                </a:ext>
              </a:extLst>
            </p:cNvPr>
            <p:cNvSpPr>
              <a:spLocks noChangeArrowheads="1"/>
            </p:cNvSpPr>
            <p:nvPr/>
          </p:nvSpPr>
          <p:spPr bwMode="auto">
            <a:xfrm>
              <a:off x="3198813" y="3698875"/>
              <a:ext cx="234950" cy="227013"/>
            </a:xfrm>
            <a:custGeom>
              <a:avLst/>
              <a:gdLst>
                <a:gd name="T0" fmla="*/ 352 w 654"/>
                <a:gd name="T1" fmla="*/ 628 h 629"/>
                <a:gd name="T2" fmla="*/ 352 w 654"/>
                <a:gd name="T3" fmla="*/ 628 h 629"/>
                <a:gd name="T4" fmla="*/ 352 w 654"/>
                <a:gd name="T5" fmla="*/ 628 h 629"/>
                <a:gd name="T6" fmla="*/ 352 w 654"/>
                <a:gd name="T7" fmla="*/ 628 h 629"/>
                <a:gd name="T8" fmla="*/ 52 w 654"/>
                <a:gd name="T9" fmla="*/ 327 h 629"/>
                <a:gd name="T10" fmla="*/ 73 w 654"/>
                <a:gd name="T11" fmla="*/ 213 h 629"/>
                <a:gd name="T12" fmla="*/ 73 w 654"/>
                <a:gd name="T13" fmla="*/ 213 h 629"/>
                <a:gd name="T14" fmla="*/ 0 w 654"/>
                <a:gd name="T15" fmla="*/ 135 h 629"/>
                <a:gd name="T16" fmla="*/ 28 w 654"/>
                <a:gd name="T17" fmla="*/ 111 h 629"/>
                <a:gd name="T18" fmla="*/ 115 w 654"/>
                <a:gd name="T19" fmla="*/ 208 h 629"/>
                <a:gd name="T20" fmla="*/ 110 w 654"/>
                <a:gd name="T21" fmla="*/ 218 h 629"/>
                <a:gd name="T22" fmla="*/ 110 w 654"/>
                <a:gd name="T23" fmla="*/ 218 h 629"/>
                <a:gd name="T24" fmla="*/ 86 w 654"/>
                <a:gd name="T25" fmla="*/ 327 h 629"/>
                <a:gd name="T26" fmla="*/ 352 w 654"/>
                <a:gd name="T27" fmla="*/ 591 h 629"/>
                <a:gd name="T28" fmla="*/ 429 w 654"/>
                <a:gd name="T29" fmla="*/ 581 h 629"/>
                <a:gd name="T30" fmla="*/ 429 w 654"/>
                <a:gd name="T31" fmla="*/ 581 h 629"/>
                <a:gd name="T32" fmla="*/ 219 w 654"/>
                <a:gd name="T33" fmla="*/ 372 h 629"/>
                <a:gd name="T34" fmla="*/ 383 w 654"/>
                <a:gd name="T35" fmla="*/ 200 h 629"/>
                <a:gd name="T36" fmla="*/ 602 w 654"/>
                <a:gd name="T37" fmla="*/ 417 h 629"/>
                <a:gd name="T38" fmla="*/ 602 w 654"/>
                <a:gd name="T39" fmla="*/ 417 h 629"/>
                <a:gd name="T40" fmla="*/ 618 w 654"/>
                <a:gd name="T41" fmla="*/ 327 h 629"/>
                <a:gd name="T42" fmla="*/ 352 w 654"/>
                <a:gd name="T43" fmla="*/ 61 h 629"/>
                <a:gd name="T44" fmla="*/ 233 w 654"/>
                <a:gd name="T45" fmla="*/ 90 h 629"/>
                <a:gd name="T46" fmla="*/ 233 w 654"/>
                <a:gd name="T47" fmla="*/ 90 h 629"/>
                <a:gd name="T48" fmla="*/ 222 w 654"/>
                <a:gd name="T49" fmla="*/ 96 h 629"/>
                <a:gd name="T50" fmla="*/ 152 w 654"/>
                <a:gd name="T51" fmla="*/ 27 h 629"/>
                <a:gd name="T52" fmla="*/ 179 w 654"/>
                <a:gd name="T53" fmla="*/ 0 h 629"/>
                <a:gd name="T54" fmla="*/ 230 w 654"/>
                <a:gd name="T55" fmla="*/ 53 h 629"/>
                <a:gd name="T56" fmla="*/ 230 w 654"/>
                <a:gd name="T57" fmla="*/ 53 h 629"/>
                <a:gd name="T58" fmla="*/ 352 w 654"/>
                <a:gd name="T59" fmla="*/ 27 h 629"/>
                <a:gd name="T60" fmla="*/ 653 w 654"/>
                <a:gd name="T61" fmla="*/ 327 h 629"/>
                <a:gd name="T62" fmla="*/ 626 w 654"/>
                <a:gd name="T63" fmla="*/ 454 h 629"/>
                <a:gd name="T64" fmla="*/ 626 w 654"/>
                <a:gd name="T65" fmla="*/ 454 h 629"/>
                <a:gd name="T66" fmla="*/ 616 w 654"/>
                <a:gd name="T67" fmla="*/ 478 h 629"/>
                <a:gd name="T68" fmla="*/ 386 w 654"/>
                <a:gd name="T69" fmla="*/ 250 h 629"/>
                <a:gd name="T70" fmla="*/ 270 w 654"/>
                <a:gd name="T71" fmla="*/ 372 h 629"/>
                <a:gd name="T72" fmla="*/ 493 w 654"/>
                <a:gd name="T73" fmla="*/ 594 h 629"/>
                <a:gd name="T74" fmla="*/ 469 w 654"/>
                <a:gd name="T75" fmla="*/ 605 h 629"/>
                <a:gd name="T76" fmla="*/ 469 w 654"/>
                <a:gd name="T77" fmla="*/ 605 h 629"/>
                <a:gd name="T78" fmla="*/ 352 w 654"/>
                <a:gd name="T79" fmla="*/ 628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4" h="629">
                  <a:moveTo>
                    <a:pt x="352" y="628"/>
                  </a:moveTo>
                  <a:lnTo>
                    <a:pt x="352" y="628"/>
                  </a:lnTo>
                  <a:lnTo>
                    <a:pt x="352" y="628"/>
                  </a:lnTo>
                  <a:lnTo>
                    <a:pt x="352" y="628"/>
                  </a:lnTo>
                  <a:cubicBezTo>
                    <a:pt x="184" y="628"/>
                    <a:pt x="52" y="494"/>
                    <a:pt x="52" y="327"/>
                  </a:cubicBezTo>
                  <a:cubicBezTo>
                    <a:pt x="52" y="287"/>
                    <a:pt x="57" y="250"/>
                    <a:pt x="73" y="213"/>
                  </a:cubicBezTo>
                  <a:lnTo>
                    <a:pt x="73" y="213"/>
                  </a:lnTo>
                  <a:lnTo>
                    <a:pt x="0" y="135"/>
                  </a:lnTo>
                  <a:lnTo>
                    <a:pt x="28" y="111"/>
                  </a:lnTo>
                  <a:lnTo>
                    <a:pt x="115" y="208"/>
                  </a:lnTo>
                  <a:lnTo>
                    <a:pt x="110" y="218"/>
                  </a:lnTo>
                  <a:lnTo>
                    <a:pt x="110" y="218"/>
                  </a:lnTo>
                  <a:cubicBezTo>
                    <a:pt x="94" y="253"/>
                    <a:pt x="86" y="290"/>
                    <a:pt x="86" y="327"/>
                  </a:cubicBezTo>
                  <a:cubicBezTo>
                    <a:pt x="86" y="472"/>
                    <a:pt x="205" y="591"/>
                    <a:pt x="352" y="591"/>
                  </a:cubicBezTo>
                  <a:cubicBezTo>
                    <a:pt x="378" y="591"/>
                    <a:pt x="406" y="589"/>
                    <a:pt x="429" y="581"/>
                  </a:cubicBezTo>
                  <a:lnTo>
                    <a:pt x="429" y="581"/>
                  </a:lnTo>
                  <a:lnTo>
                    <a:pt x="219" y="372"/>
                  </a:lnTo>
                  <a:lnTo>
                    <a:pt x="383" y="200"/>
                  </a:lnTo>
                  <a:lnTo>
                    <a:pt x="602" y="417"/>
                  </a:lnTo>
                  <a:lnTo>
                    <a:pt x="602" y="417"/>
                  </a:lnTo>
                  <a:cubicBezTo>
                    <a:pt x="613" y="388"/>
                    <a:pt x="618" y="359"/>
                    <a:pt x="618" y="327"/>
                  </a:cubicBezTo>
                  <a:cubicBezTo>
                    <a:pt x="618" y="180"/>
                    <a:pt x="498" y="61"/>
                    <a:pt x="352" y="61"/>
                  </a:cubicBezTo>
                  <a:cubicBezTo>
                    <a:pt x="309" y="61"/>
                    <a:pt x="270" y="72"/>
                    <a:pt x="233" y="90"/>
                  </a:cubicBezTo>
                  <a:lnTo>
                    <a:pt x="233" y="90"/>
                  </a:lnTo>
                  <a:lnTo>
                    <a:pt x="222" y="96"/>
                  </a:lnTo>
                  <a:lnTo>
                    <a:pt x="152" y="27"/>
                  </a:lnTo>
                  <a:lnTo>
                    <a:pt x="179" y="0"/>
                  </a:lnTo>
                  <a:lnTo>
                    <a:pt x="230" y="53"/>
                  </a:lnTo>
                  <a:lnTo>
                    <a:pt x="230" y="53"/>
                  </a:lnTo>
                  <a:cubicBezTo>
                    <a:pt x="267" y="35"/>
                    <a:pt x="309" y="27"/>
                    <a:pt x="352" y="27"/>
                  </a:cubicBezTo>
                  <a:cubicBezTo>
                    <a:pt x="517" y="27"/>
                    <a:pt x="653" y="162"/>
                    <a:pt x="653" y="327"/>
                  </a:cubicBezTo>
                  <a:cubicBezTo>
                    <a:pt x="653" y="372"/>
                    <a:pt x="645" y="414"/>
                    <a:pt x="626" y="454"/>
                  </a:cubicBezTo>
                  <a:lnTo>
                    <a:pt x="626" y="454"/>
                  </a:lnTo>
                  <a:lnTo>
                    <a:pt x="616" y="478"/>
                  </a:lnTo>
                  <a:lnTo>
                    <a:pt x="386" y="250"/>
                  </a:lnTo>
                  <a:lnTo>
                    <a:pt x="270" y="372"/>
                  </a:lnTo>
                  <a:lnTo>
                    <a:pt x="493" y="594"/>
                  </a:lnTo>
                  <a:lnTo>
                    <a:pt x="469" y="605"/>
                  </a:lnTo>
                  <a:lnTo>
                    <a:pt x="469" y="605"/>
                  </a:lnTo>
                  <a:cubicBezTo>
                    <a:pt x="432" y="621"/>
                    <a:pt x="391" y="628"/>
                    <a:pt x="352" y="628"/>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26" name="Freeform 30">
              <a:extLst>
                <a:ext uri="{FF2B5EF4-FFF2-40B4-BE49-F238E27FC236}">
                  <a16:creationId xmlns:a16="http://schemas.microsoft.com/office/drawing/2014/main" id="{98DAFA34-3521-425A-8D2F-296A56F11486}"/>
                </a:ext>
              </a:extLst>
            </p:cNvPr>
            <p:cNvSpPr>
              <a:spLocks noChangeArrowheads="1"/>
            </p:cNvSpPr>
            <p:nvPr/>
          </p:nvSpPr>
          <p:spPr bwMode="auto">
            <a:xfrm>
              <a:off x="3141663" y="3448050"/>
              <a:ext cx="276225" cy="276225"/>
            </a:xfrm>
            <a:custGeom>
              <a:avLst/>
              <a:gdLst>
                <a:gd name="T0" fmla="*/ 114 w 767"/>
                <a:gd name="T1" fmla="*/ 766 h 767"/>
                <a:gd name="T2" fmla="*/ 114 w 767"/>
                <a:gd name="T3" fmla="*/ 766 h 767"/>
                <a:gd name="T4" fmla="*/ 114 w 767"/>
                <a:gd name="T5" fmla="*/ 766 h 767"/>
                <a:gd name="T6" fmla="*/ 87 w 767"/>
                <a:gd name="T7" fmla="*/ 742 h 767"/>
                <a:gd name="T8" fmla="*/ 505 w 767"/>
                <a:gd name="T9" fmla="*/ 311 h 767"/>
                <a:gd name="T10" fmla="*/ 588 w 767"/>
                <a:gd name="T11" fmla="*/ 303 h 767"/>
                <a:gd name="T12" fmla="*/ 717 w 767"/>
                <a:gd name="T13" fmla="*/ 167 h 767"/>
                <a:gd name="T14" fmla="*/ 601 w 767"/>
                <a:gd name="T15" fmla="*/ 51 h 767"/>
                <a:gd name="T16" fmla="*/ 468 w 767"/>
                <a:gd name="T17" fmla="*/ 183 h 767"/>
                <a:gd name="T18" fmla="*/ 454 w 767"/>
                <a:gd name="T19" fmla="*/ 266 h 767"/>
                <a:gd name="T20" fmla="*/ 24 w 767"/>
                <a:gd name="T21" fmla="*/ 692 h 767"/>
                <a:gd name="T22" fmla="*/ 0 w 767"/>
                <a:gd name="T23" fmla="*/ 666 h 767"/>
                <a:gd name="T24" fmla="*/ 423 w 767"/>
                <a:gd name="T25" fmla="*/ 250 h 767"/>
                <a:gd name="T26" fmla="*/ 433 w 767"/>
                <a:gd name="T27" fmla="*/ 167 h 767"/>
                <a:gd name="T28" fmla="*/ 601 w 767"/>
                <a:gd name="T29" fmla="*/ 0 h 767"/>
                <a:gd name="T30" fmla="*/ 766 w 767"/>
                <a:gd name="T31" fmla="*/ 167 h 767"/>
                <a:gd name="T32" fmla="*/ 606 w 767"/>
                <a:gd name="T33" fmla="*/ 338 h 767"/>
                <a:gd name="T34" fmla="*/ 521 w 767"/>
                <a:gd name="T35" fmla="*/ 343 h 767"/>
                <a:gd name="T36" fmla="*/ 114 w 767"/>
                <a:gd name="T37" fmla="*/ 76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7" h="767">
                  <a:moveTo>
                    <a:pt x="114" y="766"/>
                  </a:moveTo>
                  <a:lnTo>
                    <a:pt x="114" y="766"/>
                  </a:lnTo>
                  <a:lnTo>
                    <a:pt x="114" y="766"/>
                  </a:lnTo>
                  <a:lnTo>
                    <a:pt x="87" y="742"/>
                  </a:lnTo>
                  <a:lnTo>
                    <a:pt x="505" y="311"/>
                  </a:lnTo>
                  <a:lnTo>
                    <a:pt x="588" y="303"/>
                  </a:lnTo>
                  <a:lnTo>
                    <a:pt x="717" y="167"/>
                  </a:lnTo>
                  <a:lnTo>
                    <a:pt x="601" y="51"/>
                  </a:lnTo>
                  <a:lnTo>
                    <a:pt x="468" y="183"/>
                  </a:lnTo>
                  <a:lnTo>
                    <a:pt x="454" y="266"/>
                  </a:lnTo>
                  <a:lnTo>
                    <a:pt x="24" y="692"/>
                  </a:lnTo>
                  <a:lnTo>
                    <a:pt x="0" y="666"/>
                  </a:lnTo>
                  <a:lnTo>
                    <a:pt x="423" y="250"/>
                  </a:lnTo>
                  <a:lnTo>
                    <a:pt x="433" y="167"/>
                  </a:lnTo>
                  <a:lnTo>
                    <a:pt x="601" y="0"/>
                  </a:lnTo>
                  <a:lnTo>
                    <a:pt x="766" y="167"/>
                  </a:lnTo>
                  <a:lnTo>
                    <a:pt x="606" y="338"/>
                  </a:lnTo>
                  <a:lnTo>
                    <a:pt x="521" y="343"/>
                  </a:lnTo>
                  <a:lnTo>
                    <a:pt x="114" y="766"/>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27" name="Freeform 31">
              <a:extLst>
                <a:ext uri="{FF2B5EF4-FFF2-40B4-BE49-F238E27FC236}">
                  <a16:creationId xmlns:a16="http://schemas.microsoft.com/office/drawing/2014/main" id="{8AD9ABCF-7780-4105-BB82-BEF0EEDA628F}"/>
                </a:ext>
              </a:extLst>
            </p:cNvPr>
            <p:cNvSpPr>
              <a:spLocks noChangeArrowheads="1"/>
            </p:cNvSpPr>
            <p:nvPr/>
          </p:nvSpPr>
          <p:spPr bwMode="auto">
            <a:xfrm>
              <a:off x="2947988" y="3673475"/>
              <a:ext cx="244475" cy="244475"/>
            </a:xfrm>
            <a:custGeom>
              <a:avLst/>
              <a:gdLst>
                <a:gd name="T0" fmla="*/ 496 w 681"/>
                <a:gd name="T1" fmla="*/ 50 h 679"/>
                <a:gd name="T2" fmla="*/ 496 w 681"/>
                <a:gd name="T3" fmla="*/ 50 h 679"/>
                <a:gd name="T4" fmla="*/ 496 w 681"/>
                <a:gd name="T5" fmla="*/ 50 h 679"/>
                <a:gd name="T6" fmla="*/ 496 w 681"/>
                <a:gd name="T7" fmla="*/ 50 h 679"/>
                <a:gd name="T8" fmla="*/ 406 w 681"/>
                <a:gd name="T9" fmla="*/ 87 h 679"/>
                <a:gd name="T10" fmla="*/ 406 w 681"/>
                <a:gd name="T11" fmla="*/ 87 h 679"/>
                <a:gd name="T12" fmla="*/ 71 w 681"/>
                <a:gd name="T13" fmla="*/ 421 h 679"/>
                <a:gd name="T14" fmla="*/ 71 w 681"/>
                <a:gd name="T15" fmla="*/ 421 h 679"/>
                <a:gd name="T16" fmla="*/ 34 w 681"/>
                <a:gd name="T17" fmla="*/ 514 h 679"/>
                <a:gd name="T18" fmla="*/ 71 w 681"/>
                <a:gd name="T19" fmla="*/ 604 h 679"/>
                <a:gd name="T20" fmla="*/ 257 w 681"/>
                <a:gd name="T21" fmla="*/ 606 h 679"/>
                <a:gd name="T22" fmla="*/ 257 w 681"/>
                <a:gd name="T23" fmla="*/ 606 h 679"/>
                <a:gd name="T24" fmla="*/ 593 w 681"/>
                <a:gd name="T25" fmla="*/ 273 h 679"/>
                <a:gd name="T26" fmla="*/ 593 w 681"/>
                <a:gd name="T27" fmla="*/ 273 h 679"/>
                <a:gd name="T28" fmla="*/ 593 w 681"/>
                <a:gd name="T29" fmla="*/ 90 h 679"/>
                <a:gd name="T30" fmla="*/ 496 w 681"/>
                <a:gd name="T31" fmla="*/ 50 h 679"/>
                <a:gd name="T32" fmla="*/ 165 w 681"/>
                <a:gd name="T33" fmla="*/ 678 h 679"/>
                <a:gd name="T34" fmla="*/ 165 w 681"/>
                <a:gd name="T35" fmla="*/ 678 h 679"/>
                <a:gd name="T36" fmla="*/ 165 w 681"/>
                <a:gd name="T37" fmla="*/ 678 h 679"/>
                <a:gd name="T38" fmla="*/ 165 w 681"/>
                <a:gd name="T39" fmla="*/ 678 h 679"/>
                <a:gd name="T40" fmla="*/ 47 w 681"/>
                <a:gd name="T41" fmla="*/ 630 h 679"/>
                <a:gd name="T42" fmla="*/ 0 w 681"/>
                <a:gd name="T43" fmla="*/ 514 h 679"/>
                <a:gd name="T44" fmla="*/ 47 w 681"/>
                <a:gd name="T45" fmla="*/ 397 h 679"/>
                <a:gd name="T46" fmla="*/ 47 w 681"/>
                <a:gd name="T47" fmla="*/ 397 h 679"/>
                <a:gd name="T48" fmla="*/ 383 w 681"/>
                <a:gd name="T49" fmla="*/ 63 h 679"/>
                <a:gd name="T50" fmla="*/ 383 w 681"/>
                <a:gd name="T51" fmla="*/ 63 h 679"/>
                <a:gd name="T52" fmla="*/ 616 w 681"/>
                <a:gd name="T53" fmla="*/ 63 h 679"/>
                <a:gd name="T54" fmla="*/ 616 w 681"/>
                <a:gd name="T55" fmla="*/ 297 h 679"/>
                <a:gd name="T56" fmla="*/ 616 w 681"/>
                <a:gd name="T57" fmla="*/ 297 h 679"/>
                <a:gd name="T58" fmla="*/ 281 w 681"/>
                <a:gd name="T59" fmla="*/ 630 h 679"/>
                <a:gd name="T60" fmla="*/ 281 w 681"/>
                <a:gd name="T61" fmla="*/ 630 h 679"/>
                <a:gd name="T62" fmla="*/ 165 w 681"/>
                <a:gd name="T63" fmla="*/ 678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1" h="679">
                  <a:moveTo>
                    <a:pt x="496" y="50"/>
                  </a:moveTo>
                  <a:lnTo>
                    <a:pt x="496" y="50"/>
                  </a:lnTo>
                  <a:lnTo>
                    <a:pt x="496" y="50"/>
                  </a:lnTo>
                  <a:lnTo>
                    <a:pt x="496" y="50"/>
                  </a:lnTo>
                  <a:cubicBezTo>
                    <a:pt x="465" y="50"/>
                    <a:pt x="430" y="63"/>
                    <a:pt x="406" y="87"/>
                  </a:cubicBezTo>
                  <a:lnTo>
                    <a:pt x="406" y="87"/>
                  </a:lnTo>
                  <a:lnTo>
                    <a:pt x="71" y="421"/>
                  </a:lnTo>
                  <a:lnTo>
                    <a:pt x="71" y="421"/>
                  </a:lnTo>
                  <a:cubicBezTo>
                    <a:pt x="47" y="445"/>
                    <a:pt x="34" y="479"/>
                    <a:pt x="34" y="514"/>
                  </a:cubicBezTo>
                  <a:cubicBezTo>
                    <a:pt x="34" y="548"/>
                    <a:pt x="47" y="580"/>
                    <a:pt x="71" y="604"/>
                  </a:cubicBezTo>
                  <a:cubicBezTo>
                    <a:pt x="124" y="657"/>
                    <a:pt x="207" y="657"/>
                    <a:pt x="257" y="606"/>
                  </a:cubicBezTo>
                  <a:lnTo>
                    <a:pt x="257" y="606"/>
                  </a:lnTo>
                  <a:lnTo>
                    <a:pt x="593" y="273"/>
                  </a:lnTo>
                  <a:lnTo>
                    <a:pt x="593" y="273"/>
                  </a:lnTo>
                  <a:cubicBezTo>
                    <a:pt x="643" y="222"/>
                    <a:pt x="643" y="140"/>
                    <a:pt x="593" y="90"/>
                  </a:cubicBezTo>
                  <a:cubicBezTo>
                    <a:pt x="566" y="63"/>
                    <a:pt x="532" y="50"/>
                    <a:pt x="496" y="50"/>
                  </a:cubicBezTo>
                  <a:close/>
                  <a:moveTo>
                    <a:pt x="165" y="678"/>
                  </a:moveTo>
                  <a:lnTo>
                    <a:pt x="165" y="678"/>
                  </a:lnTo>
                  <a:lnTo>
                    <a:pt x="165" y="678"/>
                  </a:lnTo>
                  <a:lnTo>
                    <a:pt x="165" y="678"/>
                  </a:lnTo>
                  <a:cubicBezTo>
                    <a:pt x="121" y="678"/>
                    <a:pt x="79" y="662"/>
                    <a:pt x="47" y="630"/>
                  </a:cubicBezTo>
                  <a:cubicBezTo>
                    <a:pt x="15" y="599"/>
                    <a:pt x="0" y="556"/>
                    <a:pt x="0" y="514"/>
                  </a:cubicBezTo>
                  <a:cubicBezTo>
                    <a:pt x="0" y="469"/>
                    <a:pt x="15" y="427"/>
                    <a:pt x="47" y="397"/>
                  </a:cubicBezTo>
                  <a:lnTo>
                    <a:pt x="47" y="397"/>
                  </a:lnTo>
                  <a:lnTo>
                    <a:pt x="383" y="63"/>
                  </a:lnTo>
                  <a:lnTo>
                    <a:pt x="383" y="63"/>
                  </a:lnTo>
                  <a:cubicBezTo>
                    <a:pt x="446" y="0"/>
                    <a:pt x="550" y="0"/>
                    <a:pt x="616" y="63"/>
                  </a:cubicBezTo>
                  <a:cubicBezTo>
                    <a:pt x="680" y="129"/>
                    <a:pt x="680" y="232"/>
                    <a:pt x="616" y="297"/>
                  </a:cubicBezTo>
                  <a:lnTo>
                    <a:pt x="616" y="297"/>
                  </a:lnTo>
                  <a:lnTo>
                    <a:pt x="281" y="630"/>
                  </a:lnTo>
                  <a:lnTo>
                    <a:pt x="281" y="630"/>
                  </a:lnTo>
                  <a:cubicBezTo>
                    <a:pt x="249" y="662"/>
                    <a:pt x="207" y="678"/>
                    <a:pt x="165" y="678"/>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28" name="Freeform 32">
              <a:extLst>
                <a:ext uri="{FF2B5EF4-FFF2-40B4-BE49-F238E27FC236}">
                  <a16:creationId xmlns:a16="http://schemas.microsoft.com/office/drawing/2014/main" id="{46FFC807-3C1B-4F6B-B55A-25C8288BAAE5}"/>
                </a:ext>
              </a:extLst>
            </p:cNvPr>
            <p:cNvSpPr>
              <a:spLocks noChangeArrowheads="1"/>
            </p:cNvSpPr>
            <p:nvPr/>
          </p:nvSpPr>
          <p:spPr bwMode="auto">
            <a:xfrm>
              <a:off x="2970213" y="3703638"/>
              <a:ext cx="158750" cy="157162"/>
            </a:xfrm>
            <a:custGeom>
              <a:avLst/>
              <a:gdLst>
                <a:gd name="T0" fmla="*/ 24 w 442"/>
                <a:gd name="T1" fmla="*/ 437 h 438"/>
                <a:gd name="T2" fmla="*/ 24 w 442"/>
                <a:gd name="T3" fmla="*/ 437 h 438"/>
                <a:gd name="T4" fmla="*/ 24 w 442"/>
                <a:gd name="T5" fmla="*/ 437 h 438"/>
                <a:gd name="T6" fmla="*/ 0 w 442"/>
                <a:gd name="T7" fmla="*/ 413 h 438"/>
                <a:gd name="T8" fmla="*/ 417 w 442"/>
                <a:gd name="T9" fmla="*/ 0 h 438"/>
                <a:gd name="T10" fmla="*/ 441 w 442"/>
                <a:gd name="T11" fmla="*/ 23 h 438"/>
                <a:gd name="T12" fmla="*/ 24 w 442"/>
                <a:gd name="T13" fmla="*/ 437 h 438"/>
              </a:gdLst>
              <a:ahLst/>
              <a:cxnLst>
                <a:cxn ang="0">
                  <a:pos x="T0" y="T1"/>
                </a:cxn>
                <a:cxn ang="0">
                  <a:pos x="T2" y="T3"/>
                </a:cxn>
                <a:cxn ang="0">
                  <a:pos x="T4" y="T5"/>
                </a:cxn>
                <a:cxn ang="0">
                  <a:pos x="T6" y="T7"/>
                </a:cxn>
                <a:cxn ang="0">
                  <a:pos x="T8" y="T9"/>
                </a:cxn>
                <a:cxn ang="0">
                  <a:pos x="T10" y="T11"/>
                </a:cxn>
                <a:cxn ang="0">
                  <a:pos x="T12" y="T13"/>
                </a:cxn>
              </a:cxnLst>
              <a:rect l="0" t="0" r="r" b="b"/>
              <a:pathLst>
                <a:path w="442" h="438">
                  <a:moveTo>
                    <a:pt x="24" y="437"/>
                  </a:moveTo>
                  <a:lnTo>
                    <a:pt x="24" y="437"/>
                  </a:lnTo>
                  <a:lnTo>
                    <a:pt x="24" y="437"/>
                  </a:lnTo>
                  <a:lnTo>
                    <a:pt x="0" y="413"/>
                  </a:lnTo>
                  <a:lnTo>
                    <a:pt x="417" y="0"/>
                  </a:lnTo>
                  <a:lnTo>
                    <a:pt x="441" y="23"/>
                  </a:lnTo>
                  <a:lnTo>
                    <a:pt x="24" y="43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29" name="Freeform 33">
              <a:extLst>
                <a:ext uri="{FF2B5EF4-FFF2-40B4-BE49-F238E27FC236}">
                  <a16:creationId xmlns:a16="http://schemas.microsoft.com/office/drawing/2014/main" id="{D6D13A98-5E14-463D-BEB9-AA747C357A5E}"/>
                </a:ext>
              </a:extLst>
            </p:cNvPr>
            <p:cNvSpPr>
              <a:spLocks noChangeArrowheads="1"/>
            </p:cNvSpPr>
            <p:nvPr/>
          </p:nvSpPr>
          <p:spPr bwMode="auto">
            <a:xfrm>
              <a:off x="3003550" y="3732213"/>
              <a:ext cx="158750" cy="157162"/>
            </a:xfrm>
            <a:custGeom>
              <a:avLst/>
              <a:gdLst>
                <a:gd name="T0" fmla="*/ 24 w 442"/>
                <a:gd name="T1" fmla="*/ 437 h 438"/>
                <a:gd name="T2" fmla="*/ 24 w 442"/>
                <a:gd name="T3" fmla="*/ 437 h 438"/>
                <a:gd name="T4" fmla="*/ 24 w 442"/>
                <a:gd name="T5" fmla="*/ 437 h 438"/>
                <a:gd name="T6" fmla="*/ 0 w 442"/>
                <a:gd name="T7" fmla="*/ 413 h 438"/>
                <a:gd name="T8" fmla="*/ 417 w 442"/>
                <a:gd name="T9" fmla="*/ 0 h 438"/>
                <a:gd name="T10" fmla="*/ 441 w 442"/>
                <a:gd name="T11" fmla="*/ 26 h 438"/>
                <a:gd name="T12" fmla="*/ 24 w 442"/>
                <a:gd name="T13" fmla="*/ 437 h 438"/>
              </a:gdLst>
              <a:ahLst/>
              <a:cxnLst>
                <a:cxn ang="0">
                  <a:pos x="T0" y="T1"/>
                </a:cxn>
                <a:cxn ang="0">
                  <a:pos x="T2" y="T3"/>
                </a:cxn>
                <a:cxn ang="0">
                  <a:pos x="T4" y="T5"/>
                </a:cxn>
                <a:cxn ang="0">
                  <a:pos x="T6" y="T7"/>
                </a:cxn>
                <a:cxn ang="0">
                  <a:pos x="T8" y="T9"/>
                </a:cxn>
                <a:cxn ang="0">
                  <a:pos x="T10" y="T11"/>
                </a:cxn>
                <a:cxn ang="0">
                  <a:pos x="T12" y="T13"/>
                </a:cxn>
              </a:cxnLst>
              <a:rect l="0" t="0" r="r" b="b"/>
              <a:pathLst>
                <a:path w="442" h="438">
                  <a:moveTo>
                    <a:pt x="24" y="437"/>
                  </a:moveTo>
                  <a:lnTo>
                    <a:pt x="24" y="437"/>
                  </a:lnTo>
                  <a:lnTo>
                    <a:pt x="24" y="437"/>
                  </a:lnTo>
                  <a:lnTo>
                    <a:pt x="0" y="413"/>
                  </a:lnTo>
                  <a:lnTo>
                    <a:pt x="417" y="0"/>
                  </a:lnTo>
                  <a:lnTo>
                    <a:pt x="441" y="26"/>
                  </a:lnTo>
                  <a:lnTo>
                    <a:pt x="24" y="43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grpSp>
      <p:grpSp>
        <p:nvGrpSpPr>
          <p:cNvPr id="30" name="Group 29">
            <a:extLst>
              <a:ext uri="{FF2B5EF4-FFF2-40B4-BE49-F238E27FC236}">
                <a16:creationId xmlns:a16="http://schemas.microsoft.com/office/drawing/2014/main" id="{2F74E3D9-5F25-49CC-ABC8-A46CDD52F048}"/>
              </a:ext>
            </a:extLst>
          </p:cNvPr>
          <p:cNvGrpSpPr/>
          <p:nvPr/>
        </p:nvGrpSpPr>
        <p:grpSpPr>
          <a:xfrm>
            <a:off x="4621945" y="2284715"/>
            <a:ext cx="703464" cy="687700"/>
            <a:chOff x="6067425" y="184150"/>
            <a:chExt cx="566738" cy="554038"/>
          </a:xfrm>
        </p:grpSpPr>
        <p:sp>
          <p:nvSpPr>
            <p:cNvPr id="31" name="Freeform 375">
              <a:extLst>
                <a:ext uri="{FF2B5EF4-FFF2-40B4-BE49-F238E27FC236}">
                  <a16:creationId xmlns:a16="http://schemas.microsoft.com/office/drawing/2014/main" id="{E0C0AB39-8A6C-4DC8-AF22-BB38C9743FAC}"/>
                </a:ext>
              </a:extLst>
            </p:cNvPr>
            <p:cNvSpPr>
              <a:spLocks noChangeArrowheads="1"/>
            </p:cNvSpPr>
            <p:nvPr/>
          </p:nvSpPr>
          <p:spPr bwMode="auto">
            <a:xfrm>
              <a:off x="6286500" y="663575"/>
              <a:ext cx="130175" cy="74613"/>
            </a:xfrm>
            <a:custGeom>
              <a:avLst/>
              <a:gdLst>
                <a:gd name="T0" fmla="*/ 16 w 361"/>
                <a:gd name="T1" fmla="*/ 0 h 208"/>
                <a:gd name="T2" fmla="*/ 16 w 361"/>
                <a:gd name="T3" fmla="*/ 0 h 208"/>
                <a:gd name="T4" fmla="*/ 16 w 361"/>
                <a:gd name="T5" fmla="*/ 0 h 208"/>
                <a:gd name="T6" fmla="*/ 16 w 361"/>
                <a:gd name="T7" fmla="*/ 0 h 208"/>
                <a:gd name="T8" fmla="*/ 16 w 361"/>
                <a:gd name="T9" fmla="*/ 0 h 208"/>
                <a:gd name="T10" fmla="*/ 0 w 361"/>
                <a:gd name="T11" fmla="*/ 16 h 208"/>
                <a:gd name="T12" fmla="*/ 0 w 361"/>
                <a:gd name="T13" fmla="*/ 16 h 208"/>
                <a:gd name="T14" fmla="*/ 0 w 361"/>
                <a:gd name="T15" fmla="*/ 117 h 208"/>
                <a:gd name="T16" fmla="*/ 0 w 361"/>
                <a:gd name="T17" fmla="*/ 117 h 208"/>
                <a:gd name="T18" fmla="*/ 8 w 361"/>
                <a:gd name="T19" fmla="*/ 128 h 208"/>
                <a:gd name="T20" fmla="*/ 8 w 361"/>
                <a:gd name="T21" fmla="*/ 128 h 208"/>
                <a:gd name="T22" fmla="*/ 114 w 361"/>
                <a:gd name="T23" fmla="*/ 204 h 208"/>
                <a:gd name="T24" fmla="*/ 114 w 361"/>
                <a:gd name="T25" fmla="*/ 204 h 208"/>
                <a:gd name="T26" fmla="*/ 122 w 361"/>
                <a:gd name="T27" fmla="*/ 207 h 208"/>
                <a:gd name="T28" fmla="*/ 122 w 361"/>
                <a:gd name="T29" fmla="*/ 207 h 208"/>
                <a:gd name="T30" fmla="*/ 246 w 361"/>
                <a:gd name="T31" fmla="*/ 207 h 208"/>
                <a:gd name="T32" fmla="*/ 246 w 361"/>
                <a:gd name="T33" fmla="*/ 207 h 208"/>
                <a:gd name="T34" fmla="*/ 246 w 361"/>
                <a:gd name="T35" fmla="*/ 207 h 208"/>
                <a:gd name="T36" fmla="*/ 254 w 361"/>
                <a:gd name="T37" fmla="*/ 204 h 208"/>
                <a:gd name="T38" fmla="*/ 254 w 361"/>
                <a:gd name="T39" fmla="*/ 204 h 208"/>
                <a:gd name="T40" fmla="*/ 354 w 361"/>
                <a:gd name="T41" fmla="*/ 128 h 208"/>
                <a:gd name="T42" fmla="*/ 354 w 361"/>
                <a:gd name="T43" fmla="*/ 128 h 208"/>
                <a:gd name="T44" fmla="*/ 360 w 361"/>
                <a:gd name="T45" fmla="*/ 117 h 208"/>
                <a:gd name="T46" fmla="*/ 360 w 361"/>
                <a:gd name="T47" fmla="*/ 117 h 208"/>
                <a:gd name="T48" fmla="*/ 360 w 361"/>
                <a:gd name="T49" fmla="*/ 16 h 208"/>
                <a:gd name="T50" fmla="*/ 360 w 361"/>
                <a:gd name="T51" fmla="*/ 16 h 208"/>
                <a:gd name="T52" fmla="*/ 354 w 361"/>
                <a:gd name="T53" fmla="*/ 5 h 208"/>
                <a:gd name="T54" fmla="*/ 347 w 361"/>
                <a:gd name="T55" fmla="*/ 0 h 208"/>
                <a:gd name="T56" fmla="*/ 347 w 361"/>
                <a:gd name="T57" fmla="*/ 0 h 208"/>
                <a:gd name="T58" fmla="*/ 16 w 361"/>
                <a:gd name="T59" fmla="*/ 0 h 208"/>
                <a:gd name="T60" fmla="*/ 37 w 361"/>
                <a:gd name="T61" fmla="*/ 37 h 208"/>
                <a:gd name="T62" fmla="*/ 37 w 361"/>
                <a:gd name="T63" fmla="*/ 37 h 208"/>
                <a:gd name="T64" fmla="*/ 37 w 361"/>
                <a:gd name="T65" fmla="*/ 37 h 208"/>
                <a:gd name="T66" fmla="*/ 325 w 361"/>
                <a:gd name="T67" fmla="*/ 37 h 208"/>
                <a:gd name="T68" fmla="*/ 325 w 361"/>
                <a:gd name="T69" fmla="*/ 105 h 208"/>
                <a:gd name="T70" fmla="*/ 238 w 361"/>
                <a:gd name="T71" fmla="*/ 173 h 208"/>
                <a:gd name="T72" fmla="*/ 127 w 361"/>
                <a:gd name="T73" fmla="*/ 173 h 208"/>
                <a:gd name="T74" fmla="*/ 37 w 361"/>
                <a:gd name="T75" fmla="*/ 105 h 208"/>
                <a:gd name="T76" fmla="*/ 37 w 361"/>
                <a:gd name="T77" fmla="*/ 37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1" h="208">
                  <a:moveTo>
                    <a:pt x="16" y="0"/>
                  </a:moveTo>
                  <a:lnTo>
                    <a:pt x="16" y="0"/>
                  </a:lnTo>
                  <a:lnTo>
                    <a:pt x="16" y="0"/>
                  </a:lnTo>
                  <a:lnTo>
                    <a:pt x="16" y="0"/>
                  </a:lnTo>
                  <a:lnTo>
                    <a:pt x="16" y="0"/>
                  </a:lnTo>
                  <a:cubicBezTo>
                    <a:pt x="8" y="0"/>
                    <a:pt x="0" y="8"/>
                    <a:pt x="0" y="16"/>
                  </a:cubicBezTo>
                  <a:lnTo>
                    <a:pt x="0" y="16"/>
                  </a:lnTo>
                  <a:lnTo>
                    <a:pt x="0" y="117"/>
                  </a:lnTo>
                  <a:lnTo>
                    <a:pt x="0" y="117"/>
                  </a:lnTo>
                  <a:cubicBezTo>
                    <a:pt x="0" y="122"/>
                    <a:pt x="2" y="125"/>
                    <a:pt x="8" y="128"/>
                  </a:cubicBezTo>
                  <a:lnTo>
                    <a:pt x="8" y="128"/>
                  </a:lnTo>
                  <a:lnTo>
                    <a:pt x="114" y="204"/>
                  </a:lnTo>
                  <a:lnTo>
                    <a:pt x="114" y="204"/>
                  </a:lnTo>
                  <a:cubicBezTo>
                    <a:pt x="114" y="207"/>
                    <a:pt x="119" y="207"/>
                    <a:pt x="122" y="207"/>
                  </a:cubicBezTo>
                  <a:lnTo>
                    <a:pt x="122" y="207"/>
                  </a:lnTo>
                  <a:lnTo>
                    <a:pt x="246" y="207"/>
                  </a:lnTo>
                  <a:lnTo>
                    <a:pt x="246" y="207"/>
                  </a:lnTo>
                  <a:lnTo>
                    <a:pt x="246" y="207"/>
                  </a:lnTo>
                  <a:cubicBezTo>
                    <a:pt x="249" y="207"/>
                    <a:pt x="251" y="207"/>
                    <a:pt x="254" y="204"/>
                  </a:cubicBezTo>
                  <a:lnTo>
                    <a:pt x="254" y="204"/>
                  </a:lnTo>
                  <a:lnTo>
                    <a:pt x="354" y="128"/>
                  </a:lnTo>
                  <a:lnTo>
                    <a:pt x="354" y="128"/>
                  </a:lnTo>
                  <a:cubicBezTo>
                    <a:pt x="357" y="125"/>
                    <a:pt x="360" y="122"/>
                    <a:pt x="360" y="117"/>
                  </a:cubicBezTo>
                  <a:lnTo>
                    <a:pt x="360" y="117"/>
                  </a:lnTo>
                  <a:lnTo>
                    <a:pt x="360" y="16"/>
                  </a:lnTo>
                  <a:lnTo>
                    <a:pt x="360" y="16"/>
                  </a:lnTo>
                  <a:cubicBezTo>
                    <a:pt x="360" y="10"/>
                    <a:pt x="357" y="8"/>
                    <a:pt x="354" y="5"/>
                  </a:cubicBezTo>
                  <a:cubicBezTo>
                    <a:pt x="352" y="2"/>
                    <a:pt x="349" y="0"/>
                    <a:pt x="347" y="0"/>
                  </a:cubicBezTo>
                  <a:lnTo>
                    <a:pt x="347" y="0"/>
                  </a:lnTo>
                  <a:lnTo>
                    <a:pt x="16" y="0"/>
                  </a:lnTo>
                  <a:close/>
                  <a:moveTo>
                    <a:pt x="37" y="37"/>
                  </a:moveTo>
                  <a:lnTo>
                    <a:pt x="37" y="37"/>
                  </a:lnTo>
                  <a:lnTo>
                    <a:pt x="37" y="37"/>
                  </a:lnTo>
                  <a:lnTo>
                    <a:pt x="325" y="37"/>
                  </a:lnTo>
                  <a:lnTo>
                    <a:pt x="325" y="105"/>
                  </a:lnTo>
                  <a:lnTo>
                    <a:pt x="238" y="173"/>
                  </a:lnTo>
                  <a:lnTo>
                    <a:pt x="127" y="173"/>
                  </a:lnTo>
                  <a:lnTo>
                    <a:pt x="37" y="105"/>
                  </a:lnTo>
                  <a:lnTo>
                    <a:pt x="37" y="37"/>
                  </a:lnTo>
                  <a:close/>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2" name="Freeform 376">
              <a:extLst>
                <a:ext uri="{FF2B5EF4-FFF2-40B4-BE49-F238E27FC236}">
                  <a16:creationId xmlns:a16="http://schemas.microsoft.com/office/drawing/2014/main" id="{46A6E27D-ABEA-49DC-83DB-4D89B2BF38ED}"/>
                </a:ext>
              </a:extLst>
            </p:cNvPr>
            <p:cNvSpPr>
              <a:spLocks noChangeArrowheads="1"/>
            </p:cNvSpPr>
            <p:nvPr/>
          </p:nvSpPr>
          <p:spPr bwMode="auto">
            <a:xfrm>
              <a:off x="6203950" y="339725"/>
              <a:ext cx="141288" cy="301625"/>
            </a:xfrm>
            <a:custGeom>
              <a:avLst/>
              <a:gdLst>
                <a:gd name="T0" fmla="*/ 302 w 393"/>
                <a:gd name="T1" fmla="*/ 0 h 838"/>
                <a:gd name="T2" fmla="*/ 302 w 393"/>
                <a:gd name="T3" fmla="*/ 0 h 838"/>
                <a:gd name="T4" fmla="*/ 302 w 393"/>
                <a:gd name="T5" fmla="*/ 0 h 838"/>
                <a:gd name="T6" fmla="*/ 302 w 393"/>
                <a:gd name="T7" fmla="*/ 0 h 838"/>
                <a:gd name="T8" fmla="*/ 175 w 393"/>
                <a:gd name="T9" fmla="*/ 110 h 838"/>
                <a:gd name="T10" fmla="*/ 175 w 393"/>
                <a:gd name="T11" fmla="*/ 115 h 838"/>
                <a:gd name="T12" fmla="*/ 88 w 393"/>
                <a:gd name="T13" fmla="*/ 242 h 838"/>
                <a:gd name="T14" fmla="*/ 90 w 393"/>
                <a:gd name="T15" fmla="*/ 263 h 838"/>
                <a:gd name="T16" fmla="*/ 0 w 393"/>
                <a:gd name="T17" fmla="*/ 412 h 838"/>
                <a:gd name="T18" fmla="*/ 85 w 393"/>
                <a:gd name="T19" fmla="*/ 558 h 838"/>
                <a:gd name="T20" fmla="*/ 80 w 393"/>
                <a:gd name="T21" fmla="*/ 595 h 838"/>
                <a:gd name="T22" fmla="*/ 175 w 393"/>
                <a:gd name="T23" fmla="*/ 726 h 838"/>
                <a:gd name="T24" fmla="*/ 175 w 393"/>
                <a:gd name="T25" fmla="*/ 728 h 838"/>
                <a:gd name="T26" fmla="*/ 302 w 393"/>
                <a:gd name="T27" fmla="*/ 837 h 838"/>
                <a:gd name="T28" fmla="*/ 389 w 393"/>
                <a:gd name="T29" fmla="*/ 728 h 838"/>
                <a:gd name="T30" fmla="*/ 389 w 393"/>
                <a:gd name="T31" fmla="*/ 412 h 838"/>
                <a:gd name="T32" fmla="*/ 389 w 393"/>
                <a:gd name="T33" fmla="*/ 120 h 838"/>
                <a:gd name="T34" fmla="*/ 392 w 393"/>
                <a:gd name="T35" fmla="*/ 83 h 838"/>
                <a:gd name="T36" fmla="*/ 384 w 393"/>
                <a:gd name="T37" fmla="*/ 27 h 838"/>
                <a:gd name="T38" fmla="*/ 302 w 393"/>
                <a:gd name="T39" fmla="*/ 0 h 838"/>
                <a:gd name="T40" fmla="*/ 302 w 393"/>
                <a:gd name="T41" fmla="*/ 35 h 838"/>
                <a:gd name="T42" fmla="*/ 302 w 393"/>
                <a:gd name="T43" fmla="*/ 35 h 838"/>
                <a:gd name="T44" fmla="*/ 302 w 393"/>
                <a:gd name="T45" fmla="*/ 35 h 838"/>
                <a:gd name="T46" fmla="*/ 302 w 393"/>
                <a:gd name="T47" fmla="*/ 35 h 838"/>
                <a:gd name="T48" fmla="*/ 358 w 393"/>
                <a:gd name="T49" fmla="*/ 51 h 838"/>
                <a:gd name="T50" fmla="*/ 355 w 393"/>
                <a:gd name="T51" fmla="*/ 83 h 838"/>
                <a:gd name="T52" fmla="*/ 355 w 393"/>
                <a:gd name="T53" fmla="*/ 120 h 838"/>
                <a:gd name="T54" fmla="*/ 355 w 393"/>
                <a:gd name="T55" fmla="*/ 412 h 838"/>
                <a:gd name="T56" fmla="*/ 352 w 393"/>
                <a:gd name="T57" fmla="*/ 728 h 838"/>
                <a:gd name="T58" fmla="*/ 302 w 393"/>
                <a:gd name="T59" fmla="*/ 800 h 838"/>
                <a:gd name="T60" fmla="*/ 212 w 393"/>
                <a:gd name="T61" fmla="*/ 726 h 838"/>
                <a:gd name="T62" fmla="*/ 212 w 393"/>
                <a:gd name="T63" fmla="*/ 726 h 838"/>
                <a:gd name="T64" fmla="*/ 212 w 393"/>
                <a:gd name="T65" fmla="*/ 702 h 838"/>
                <a:gd name="T66" fmla="*/ 188 w 393"/>
                <a:gd name="T67" fmla="*/ 690 h 838"/>
                <a:gd name="T68" fmla="*/ 188 w 393"/>
                <a:gd name="T69" fmla="*/ 690 h 838"/>
                <a:gd name="T70" fmla="*/ 114 w 393"/>
                <a:gd name="T71" fmla="*/ 595 h 838"/>
                <a:gd name="T72" fmla="*/ 119 w 393"/>
                <a:gd name="T73" fmla="*/ 569 h 838"/>
                <a:gd name="T74" fmla="*/ 119 w 393"/>
                <a:gd name="T75" fmla="*/ 569 h 838"/>
                <a:gd name="T76" fmla="*/ 127 w 393"/>
                <a:gd name="T77" fmla="*/ 542 h 838"/>
                <a:gd name="T78" fmla="*/ 103 w 393"/>
                <a:gd name="T79" fmla="*/ 529 h 838"/>
                <a:gd name="T80" fmla="*/ 103 w 393"/>
                <a:gd name="T81" fmla="*/ 529 h 838"/>
                <a:gd name="T82" fmla="*/ 35 w 393"/>
                <a:gd name="T83" fmla="*/ 412 h 838"/>
                <a:gd name="T84" fmla="*/ 109 w 393"/>
                <a:gd name="T85" fmla="*/ 295 h 838"/>
                <a:gd name="T86" fmla="*/ 109 w 393"/>
                <a:gd name="T87" fmla="*/ 295 h 838"/>
                <a:gd name="T88" fmla="*/ 130 w 393"/>
                <a:gd name="T89" fmla="*/ 282 h 838"/>
                <a:gd name="T90" fmla="*/ 125 w 393"/>
                <a:gd name="T91" fmla="*/ 258 h 838"/>
                <a:gd name="T92" fmla="*/ 125 w 393"/>
                <a:gd name="T93" fmla="*/ 258 h 838"/>
                <a:gd name="T94" fmla="*/ 125 w 393"/>
                <a:gd name="T95" fmla="*/ 242 h 838"/>
                <a:gd name="T96" fmla="*/ 191 w 393"/>
                <a:gd name="T97" fmla="*/ 147 h 838"/>
                <a:gd name="T98" fmla="*/ 191 w 393"/>
                <a:gd name="T99" fmla="*/ 147 h 838"/>
                <a:gd name="T100" fmla="*/ 212 w 393"/>
                <a:gd name="T101" fmla="*/ 136 h 838"/>
                <a:gd name="T102" fmla="*/ 212 w 393"/>
                <a:gd name="T103" fmla="*/ 112 h 838"/>
                <a:gd name="T104" fmla="*/ 212 w 393"/>
                <a:gd name="T105" fmla="*/ 112 h 838"/>
                <a:gd name="T106" fmla="*/ 212 w 393"/>
                <a:gd name="T107" fmla="*/ 110 h 838"/>
                <a:gd name="T108" fmla="*/ 302 w 393"/>
                <a:gd name="T109" fmla="*/ 35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3" h="838">
                  <a:moveTo>
                    <a:pt x="302" y="0"/>
                  </a:moveTo>
                  <a:lnTo>
                    <a:pt x="302" y="0"/>
                  </a:lnTo>
                  <a:lnTo>
                    <a:pt x="302" y="0"/>
                  </a:lnTo>
                  <a:lnTo>
                    <a:pt x="302" y="0"/>
                  </a:lnTo>
                  <a:cubicBezTo>
                    <a:pt x="233" y="0"/>
                    <a:pt x="175" y="48"/>
                    <a:pt x="175" y="110"/>
                  </a:cubicBezTo>
                  <a:cubicBezTo>
                    <a:pt x="175" y="110"/>
                    <a:pt x="175" y="112"/>
                    <a:pt x="175" y="115"/>
                  </a:cubicBezTo>
                  <a:cubicBezTo>
                    <a:pt x="122" y="142"/>
                    <a:pt x="88" y="189"/>
                    <a:pt x="88" y="242"/>
                  </a:cubicBezTo>
                  <a:cubicBezTo>
                    <a:pt x="88" y="250"/>
                    <a:pt x="88" y="255"/>
                    <a:pt x="90" y="263"/>
                  </a:cubicBezTo>
                  <a:cubicBezTo>
                    <a:pt x="32" y="298"/>
                    <a:pt x="0" y="353"/>
                    <a:pt x="0" y="412"/>
                  </a:cubicBezTo>
                  <a:cubicBezTo>
                    <a:pt x="0" y="471"/>
                    <a:pt x="32" y="524"/>
                    <a:pt x="85" y="558"/>
                  </a:cubicBezTo>
                  <a:cubicBezTo>
                    <a:pt x="82" y="571"/>
                    <a:pt x="80" y="582"/>
                    <a:pt x="80" y="595"/>
                  </a:cubicBezTo>
                  <a:cubicBezTo>
                    <a:pt x="80" y="651"/>
                    <a:pt x="117" y="702"/>
                    <a:pt x="175" y="726"/>
                  </a:cubicBezTo>
                  <a:lnTo>
                    <a:pt x="175" y="728"/>
                  </a:lnTo>
                  <a:cubicBezTo>
                    <a:pt x="175" y="787"/>
                    <a:pt x="233" y="837"/>
                    <a:pt x="302" y="837"/>
                  </a:cubicBezTo>
                  <a:cubicBezTo>
                    <a:pt x="389" y="837"/>
                    <a:pt x="389" y="760"/>
                    <a:pt x="389" y="728"/>
                  </a:cubicBezTo>
                  <a:cubicBezTo>
                    <a:pt x="389" y="715"/>
                    <a:pt x="389" y="561"/>
                    <a:pt x="389" y="412"/>
                  </a:cubicBezTo>
                  <a:cubicBezTo>
                    <a:pt x="389" y="271"/>
                    <a:pt x="389" y="131"/>
                    <a:pt x="389" y="120"/>
                  </a:cubicBezTo>
                  <a:cubicBezTo>
                    <a:pt x="389" y="110"/>
                    <a:pt x="392" y="97"/>
                    <a:pt x="392" y="83"/>
                  </a:cubicBezTo>
                  <a:cubicBezTo>
                    <a:pt x="392" y="35"/>
                    <a:pt x="392" y="32"/>
                    <a:pt x="384" y="27"/>
                  </a:cubicBezTo>
                  <a:cubicBezTo>
                    <a:pt x="360" y="8"/>
                    <a:pt x="331" y="0"/>
                    <a:pt x="302" y="0"/>
                  </a:cubicBezTo>
                  <a:close/>
                  <a:moveTo>
                    <a:pt x="302" y="35"/>
                  </a:moveTo>
                  <a:lnTo>
                    <a:pt x="302" y="35"/>
                  </a:lnTo>
                  <a:lnTo>
                    <a:pt x="302" y="35"/>
                  </a:lnTo>
                  <a:lnTo>
                    <a:pt x="302" y="35"/>
                  </a:lnTo>
                  <a:cubicBezTo>
                    <a:pt x="320" y="35"/>
                    <a:pt x="339" y="40"/>
                    <a:pt x="358" y="51"/>
                  </a:cubicBezTo>
                  <a:cubicBezTo>
                    <a:pt x="358" y="60"/>
                    <a:pt x="355" y="70"/>
                    <a:pt x="355" y="83"/>
                  </a:cubicBezTo>
                  <a:cubicBezTo>
                    <a:pt x="355" y="97"/>
                    <a:pt x="355" y="110"/>
                    <a:pt x="355" y="120"/>
                  </a:cubicBezTo>
                  <a:cubicBezTo>
                    <a:pt x="355" y="131"/>
                    <a:pt x="355" y="271"/>
                    <a:pt x="355" y="412"/>
                  </a:cubicBezTo>
                  <a:cubicBezTo>
                    <a:pt x="355" y="561"/>
                    <a:pt x="352" y="715"/>
                    <a:pt x="352" y="728"/>
                  </a:cubicBezTo>
                  <a:cubicBezTo>
                    <a:pt x="352" y="784"/>
                    <a:pt x="342" y="800"/>
                    <a:pt x="302" y="800"/>
                  </a:cubicBezTo>
                  <a:cubicBezTo>
                    <a:pt x="252" y="800"/>
                    <a:pt x="212" y="768"/>
                    <a:pt x="212" y="726"/>
                  </a:cubicBezTo>
                  <a:lnTo>
                    <a:pt x="212" y="726"/>
                  </a:lnTo>
                  <a:lnTo>
                    <a:pt x="212" y="702"/>
                  </a:lnTo>
                  <a:lnTo>
                    <a:pt x="188" y="690"/>
                  </a:lnTo>
                  <a:lnTo>
                    <a:pt x="188" y="690"/>
                  </a:lnTo>
                  <a:cubicBezTo>
                    <a:pt x="143" y="672"/>
                    <a:pt x="114" y="635"/>
                    <a:pt x="114" y="595"/>
                  </a:cubicBezTo>
                  <a:cubicBezTo>
                    <a:pt x="114" y="584"/>
                    <a:pt x="117" y="576"/>
                    <a:pt x="119" y="569"/>
                  </a:cubicBezTo>
                  <a:lnTo>
                    <a:pt x="119" y="569"/>
                  </a:lnTo>
                  <a:lnTo>
                    <a:pt x="127" y="542"/>
                  </a:lnTo>
                  <a:lnTo>
                    <a:pt x="103" y="529"/>
                  </a:lnTo>
                  <a:lnTo>
                    <a:pt x="103" y="529"/>
                  </a:lnTo>
                  <a:cubicBezTo>
                    <a:pt x="61" y="500"/>
                    <a:pt x="35" y="457"/>
                    <a:pt x="35" y="412"/>
                  </a:cubicBezTo>
                  <a:cubicBezTo>
                    <a:pt x="35" y="364"/>
                    <a:pt x="61" y="321"/>
                    <a:pt x="109" y="295"/>
                  </a:cubicBezTo>
                  <a:lnTo>
                    <a:pt x="109" y="295"/>
                  </a:lnTo>
                  <a:lnTo>
                    <a:pt x="130" y="282"/>
                  </a:lnTo>
                  <a:lnTo>
                    <a:pt x="125" y="258"/>
                  </a:lnTo>
                  <a:lnTo>
                    <a:pt x="125" y="258"/>
                  </a:lnTo>
                  <a:cubicBezTo>
                    <a:pt x="125" y="253"/>
                    <a:pt x="125" y="247"/>
                    <a:pt x="125" y="242"/>
                  </a:cubicBezTo>
                  <a:cubicBezTo>
                    <a:pt x="125" y="202"/>
                    <a:pt x="148" y="168"/>
                    <a:pt x="191" y="147"/>
                  </a:cubicBezTo>
                  <a:lnTo>
                    <a:pt x="191" y="147"/>
                  </a:lnTo>
                  <a:lnTo>
                    <a:pt x="212" y="136"/>
                  </a:lnTo>
                  <a:lnTo>
                    <a:pt x="212" y="112"/>
                  </a:lnTo>
                  <a:lnTo>
                    <a:pt x="212" y="112"/>
                  </a:lnTo>
                  <a:lnTo>
                    <a:pt x="212" y="110"/>
                  </a:lnTo>
                  <a:cubicBezTo>
                    <a:pt x="212" y="70"/>
                    <a:pt x="252" y="35"/>
                    <a:pt x="302" y="35"/>
                  </a:cubicBezTo>
                  <a:close/>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3" name="Freeform 377">
              <a:extLst>
                <a:ext uri="{FF2B5EF4-FFF2-40B4-BE49-F238E27FC236}">
                  <a16:creationId xmlns:a16="http://schemas.microsoft.com/office/drawing/2014/main" id="{BE1F728C-48F5-4C53-BFD4-BC83FC6F7236}"/>
                </a:ext>
              </a:extLst>
            </p:cNvPr>
            <p:cNvSpPr>
              <a:spLocks noChangeArrowheads="1"/>
            </p:cNvSpPr>
            <p:nvPr/>
          </p:nvSpPr>
          <p:spPr bwMode="auto">
            <a:xfrm>
              <a:off x="6238875" y="469900"/>
              <a:ext cx="34925" cy="41275"/>
            </a:xfrm>
            <a:custGeom>
              <a:avLst/>
              <a:gdLst>
                <a:gd name="T0" fmla="*/ 72 w 99"/>
                <a:gd name="T1" fmla="*/ 112 h 113"/>
                <a:gd name="T2" fmla="*/ 72 w 99"/>
                <a:gd name="T3" fmla="*/ 112 h 113"/>
                <a:gd name="T4" fmla="*/ 72 w 99"/>
                <a:gd name="T5" fmla="*/ 112 h 113"/>
                <a:gd name="T6" fmla="*/ 72 w 99"/>
                <a:gd name="T7" fmla="*/ 112 h 113"/>
                <a:gd name="T8" fmla="*/ 69 w 99"/>
                <a:gd name="T9" fmla="*/ 112 h 113"/>
                <a:gd name="T10" fmla="*/ 56 w 99"/>
                <a:gd name="T11" fmla="*/ 93 h 113"/>
                <a:gd name="T12" fmla="*/ 16 w 99"/>
                <a:gd name="T13" fmla="*/ 38 h 113"/>
                <a:gd name="T14" fmla="*/ 3 w 99"/>
                <a:gd name="T15" fmla="*/ 16 h 113"/>
                <a:gd name="T16" fmla="*/ 24 w 99"/>
                <a:gd name="T17" fmla="*/ 2 h 113"/>
                <a:gd name="T18" fmla="*/ 90 w 99"/>
                <a:gd name="T19" fmla="*/ 96 h 113"/>
                <a:gd name="T20" fmla="*/ 72 w 99"/>
                <a:gd name="T21" fmla="*/ 11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113">
                  <a:moveTo>
                    <a:pt x="72" y="112"/>
                  </a:moveTo>
                  <a:lnTo>
                    <a:pt x="72" y="112"/>
                  </a:lnTo>
                  <a:lnTo>
                    <a:pt x="72" y="112"/>
                  </a:lnTo>
                  <a:lnTo>
                    <a:pt x="72" y="112"/>
                  </a:lnTo>
                  <a:cubicBezTo>
                    <a:pt x="72" y="112"/>
                    <a:pt x="72" y="112"/>
                    <a:pt x="69" y="112"/>
                  </a:cubicBezTo>
                  <a:cubicBezTo>
                    <a:pt x="61" y="112"/>
                    <a:pt x="53" y="101"/>
                    <a:pt x="56" y="93"/>
                  </a:cubicBezTo>
                  <a:cubicBezTo>
                    <a:pt x="61" y="48"/>
                    <a:pt x="19" y="38"/>
                    <a:pt x="16" y="38"/>
                  </a:cubicBezTo>
                  <a:cubicBezTo>
                    <a:pt x="8" y="35"/>
                    <a:pt x="0" y="24"/>
                    <a:pt x="3" y="16"/>
                  </a:cubicBezTo>
                  <a:cubicBezTo>
                    <a:pt x="5" y="5"/>
                    <a:pt x="16" y="0"/>
                    <a:pt x="24" y="2"/>
                  </a:cubicBezTo>
                  <a:cubicBezTo>
                    <a:pt x="50" y="7"/>
                    <a:pt x="98" y="38"/>
                    <a:pt x="90" y="96"/>
                  </a:cubicBezTo>
                  <a:cubicBezTo>
                    <a:pt x="88" y="106"/>
                    <a:pt x="80" y="112"/>
                    <a:pt x="72" y="112"/>
                  </a:cubicBez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4" name="Freeform 378">
              <a:extLst>
                <a:ext uri="{FF2B5EF4-FFF2-40B4-BE49-F238E27FC236}">
                  <a16:creationId xmlns:a16="http://schemas.microsoft.com/office/drawing/2014/main" id="{761C3FF0-1184-4DBF-B8C6-68364FAB1DF2}"/>
                </a:ext>
              </a:extLst>
            </p:cNvPr>
            <p:cNvSpPr>
              <a:spLocks noChangeArrowheads="1"/>
            </p:cNvSpPr>
            <p:nvPr/>
          </p:nvSpPr>
          <p:spPr bwMode="auto">
            <a:xfrm>
              <a:off x="6256338" y="439738"/>
              <a:ext cx="44450" cy="19050"/>
            </a:xfrm>
            <a:custGeom>
              <a:avLst/>
              <a:gdLst>
                <a:gd name="T0" fmla="*/ 63 w 123"/>
                <a:gd name="T1" fmla="*/ 52 h 53"/>
                <a:gd name="T2" fmla="*/ 63 w 123"/>
                <a:gd name="T3" fmla="*/ 52 h 53"/>
                <a:gd name="T4" fmla="*/ 63 w 123"/>
                <a:gd name="T5" fmla="*/ 52 h 53"/>
                <a:gd name="T6" fmla="*/ 63 w 123"/>
                <a:gd name="T7" fmla="*/ 52 h 53"/>
                <a:gd name="T8" fmla="*/ 8 w 123"/>
                <a:gd name="T9" fmla="*/ 34 h 53"/>
                <a:gd name="T10" fmla="*/ 5 w 123"/>
                <a:gd name="T11" fmla="*/ 10 h 53"/>
                <a:gd name="T12" fmla="*/ 29 w 123"/>
                <a:gd name="T13" fmla="*/ 5 h 53"/>
                <a:gd name="T14" fmla="*/ 90 w 123"/>
                <a:gd name="T15" fmla="*/ 7 h 53"/>
                <a:gd name="T16" fmla="*/ 114 w 123"/>
                <a:gd name="T17" fmla="*/ 10 h 53"/>
                <a:gd name="T18" fmla="*/ 111 w 123"/>
                <a:gd name="T19" fmla="*/ 34 h 53"/>
                <a:gd name="T20" fmla="*/ 63 w 123"/>
                <a:gd name="T21"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53">
                  <a:moveTo>
                    <a:pt x="63" y="52"/>
                  </a:moveTo>
                  <a:lnTo>
                    <a:pt x="63" y="52"/>
                  </a:lnTo>
                  <a:lnTo>
                    <a:pt x="63" y="52"/>
                  </a:lnTo>
                  <a:lnTo>
                    <a:pt x="63" y="52"/>
                  </a:lnTo>
                  <a:cubicBezTo>
                    <a:pt x="34" y="52"/>
                    <a:pt x="13" y="39"/>
                    <a:pt x="8" y="34"/>
                  </a:cubicBezTo>
                  <a:cubicBezTo>
                    <a:pt x="0" y="29"/>
                    <a:pt x="0" y="18"/>
                    <a:pt x="5" y="10"/>
                  </a:cubicBezTo>
                  <a:cubicBezTo>
                    <a:pt x="10" y="2"/>
                    <a:pt x="21" y="0"/>
                    <a:pt x="29" y="5"/>
                  </a:cubicBezTo>
                  <a:cubicBezTo>
                    <a:pt x="42" y="15"/>
                    <a:pt x="71" y="21"/>
                    <a:pt x="90" y="7"/>
                  </a:cubicBezTo>
                  <a:cubicBezTo>
                    <a:pt x="98" y="2"/>
                    <a:pt x="108" y="2"/>
                    <a:pt x="114" y="10"/>
                  </a:cubicBezTo>
                  <a:cubicBezTo>
                    <a:pt x="122" y="18"/>
                    <a:pt x="119" y="29"/>
                    <a:pt x="111" y="34"/>
                  </a:cubicBezTo>
                  <a:cubicBezTo>
                    <a:pt x="98" y="47"/>
                    <a:pt x="82" y="52"/>
                    <a:pt x="63" y="52"/>
                  </a:cubicBez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5" name="Freeform 379">
              <a:extLst>
                <a:ext uri="{FF2B5EF4-FFF2-40B4-BE49-F238E27FC236}">
                  <a16:creationId xmlns:a16="http://schemas.microsoft.com/office/drawing/2014/main" id="{8510E7C3-8E6A-47A6-A37C-6C3FC20C6FEF}"/>
                </a:ext>
              </a:extLst>
            </p:cNvPr>
            <p:cNvSpPr>
              <a:spLocks noChangeArrowheads="1"/>
            </p:cNvSpPr>
            <p:nvPr/>
          </p:nvSpPr>
          <p:spPr bwMode="auto">
            <a:xfrm>
              <a:off x="6278563" y="569913"/>
              <a:ext cx="47625" cy="22225"/>
            </a:xfrm>
            <a:custGeom>
              <a:avLst/>
              <a:gdLst>
                <a:gd name="T0" fmla="*/ 111 w 131"/>
                <a:gd name="T1" fmla="*/ 62 h 63"/>
                <a:gd name="T2" fmla="*/ 111 w 131"/>
                <a:gd name="T3" fmla="*/ 62 h 63"/>
                <a:gd name="T4" fmla="*/ 111 w 131"/>
                <a:gd name="T5" fmla="*/ 62 h 63"/>
                <a:gd name="T6" fmla="*/ 111 w 131"/>
                <a:gd name="T7" fmla="*/ 62 h 63"/>
                <a:gd name="T8" fmla="*/ 98 w 131"/>
                <a:gd name="T9" fmla="*/ 53 h 63"/>
                <a:gd name="T10" fmla="*/ 64 w 131"/>
                <a:gd name="T11" fmla="*/ 37 h 63"/>
                <a:gd name="T12" fmla="*/ 32 w 131"/>
                <a:gd name="T13" fmla="*/ 48 h 63"/>
                <a:gd name="T14" fmla="*/ 8 w 131"/>
                <a:gd name="T15" fmla="*/ 48 h 63"/>
                <a:gd name="T16" fmla="*/ 8 w 131"/>
                <a:gd name="T17" fmla="*/ 24 h 63"/>
                <a:gd name="T18" fmla="*/ 66 w 131"/>
                <a:gd name="T19" fmla="*/ 0 h 63"/>
                <a:gd name="T20" fmla="*/ 125 w 131"/>
                <a:gd name="T21" fmla="*/ 32 h 63"/>
                <a:gd name="T22" fmla="*/ 122 w 131"/>
                <a:gd name="T23" fmla="*/ 57 h 63"/>
                <a:gd name="T24" fmla="*/ 111 w 131"/>
                <a:gd name="T25"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63">
                  <a:moveTo>
                    <a:pt x="111" y="62"/>
                  </a:moveTo>
                  <a:lnTo>
                    <a:pt x="111" y="62"/>
                  </a:lnTo>
                  <a:lnTo>
                    <a:pt x="111" y="62"/>
                  </a:lnTo>
                  <a:lnTo>
                    <a:pt x="111" y="62"/>
                  </a:lnTo>
                  <a:cubicBezTo>
                    <a:pt x="106" y="62"/>
                    <a:pt x="101" y="60"/>
                    <a:pt x="98" y="53"/>
                  </a:cubicBezTo>
                  <a:cubicBezTo>
                    <a:pt x="88" y="43"/>
                    <a:pt x="77" y="37"/>
                    <a:pt x="64" y="37"/>
                  </a:cubicBezTo>
                  <a:cubicBezTo>
                    <a:pt x="45" y="35"/>
                    <a:pt x="32" y="48"/>
                    <a:pt x="32" y="48"/>
                  </a:cubicBezTo>
                  <a:cubicBezTo>
                    <a:pt x="24" y="57"/>
                    <a:pt x="14" y="57"/>
                    <a:pt x="8" y="48"/>
                  </a:cubicBezTo>
                  <a:cubicBezTo>
                    <a:pt x="0" y="40"/>
                    <a:pt x="0" y="29"/>
                    <a:pt x="8" y="24"/>
                  </a:cubicBezTo>
                  <a:cubicBezTo>
                    <a:pt x="11" y="22"/>
                    <a:pt x="32" y="0"/>
                    <a:pt x="66" y="0"/>
                  </a:cubicBezTo>
                  <a:cubicBezTo>
                    <a:pt x="88" y="3"/>
                    <a:pt x="106" y="11"/>
                    <a:pt x="125" y="32"/>
                  </a:cubicBezTo>
                  <a:cubicBezTo>
                    <a:pt x="130" y="37"/>
                    <a:pt x="130" y="51"/>
                    <a:pt x="122" y="57"/>
                  </a:cubicBezTo>
                  <a:cubicBezTo>
                    <a:pt x="119" y="60"/>
                    <a:pt x="114" y="62"/>
                    <a:pt x="111" y="62"/>
                  </a:cubicBez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6" name="Freeform 380">
              <a:extLst>
                <a:ext uri="{FF2B5EF4-FFF2-40B4-BE49-F238E27FC236}">
                  <a16:creationId xmlns:a16="http://schemas.microsoft.com/office/drawing/2014/main" id="{8B1B977B-590C-43C7-8C94-40AA2D5053AA}"/>
                </a:ext>
              </a:extLst>
            </p:cNvPr>
            <p:cNvSpPr>
              <a:spLocks noChangeArrowheads="1"/>
            </p:cNvSpPr>
            <p:nvPr/>
          </p:nvSpPr>
          <p:spPr bwMode="auto">
            <a:xfrm>
              <a:off x="6289675" y="495300"/>
              <a:ext cx="34925" cy="38100"/>
            </a:xfrm>
            <a:custGeom>
              <a:avLst/>
              <a:gdLst>
                <a:gd name="T0" fmla="*/ 19 w 99"/>
                <a:gd name="T1" fmla="*/ 106 h 107"/>
                <a:gd name="T2" fmla="*/ 19 w 99"/>
                <a:gd name="T3" fmla="*/ 106 h 107"/>
                <a:gd name="T4" fmla="*/ 19 w 99"/>
                <a:gd name="T5" fmla="*/ 106 h 107"/>
                <a:gd name="T6" fmla="*/ 19 w 99"/>
                <a:gd name="T7" fmla="*/ 106 h 107"/>
                <a:gd name="T8" fmla="*/ 0 w 99"/>
                <a:gd name="T9" fmla="*/ 90 h 107"/>
                <a:gd name="T10" fmla="*/ 16 w 99"/>
                <a:gd name="T11" fmla="*/ 71 h 107"/>
                <a:gd name="T12" fmla="*/ 51 w 99"/>
                <a:gd name="T13" fmla="*/ 56 h 107"/>
                <a:gd name="T14" fmla="*/ 59 w 99"/>
                <a:gd name="T15" fmla="*/ 21 h 107"/>
                <a:gd name="T16" fmla="*/ 75 w 99"/>
                <a:gd name="T17" fmla="*/ 3 h 107"/>
                <a:gd name="T18" fmla="*/ 96 w 99"/>
                <a:gd name="T19" fmla="*/ 18 h 107"/>
                <a:gd name="T20" fmla="*/ 77 w 99"/>
                <a:gd name="T21" fmla="*/ 77 h 107"/>
                <a:gd name="T22" fmla="*/ 19 w 99"/>
                <a:gd name="T23" fmla="*/ 10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07">
                  <a:moveTo>
                    <a:pt x="19" y="106"/>
                  </a:moveTo>
                  <a:lnTo>
                    <a:pt x="19" y="106"/>
                  </a:lnTo>
                  <a:lnTo>
                    <a:pt x="19" y="106"/>
                  </a:lnTo>
                  <a:lnTo>
                    <a:pt x="19" y="106"/>
                  </a:lnTo>
                  <a:cubicBezTo>
                    <a:pt x="8" y="106"/>
                    <a:pt x="0" y="98"/>
                    <a:pt x="0" y="90"/>
                  </a:cubicBezTo>
                  <a:cubicBezTo>
                    <a:pt x="0" y="79"/>
                    <a:pt x="6" y="71"/>
                    <a:pt x="16" y="71"/>
                  </a:cubicBezTo>
                  <a:cubicBezTo>
                    <a:pt x="32" y="69"/>
                    <a:pt x="43" y="63"/>
                    <a:pt x="51" y="56"/>
                  </a:cubicBezTo>
                  <a:cubicBezTo>
                    <a:pt x="61" y="42"/>
                    <a:pt x="59" y="21"/>
                    <a:pt x="59" y="21"/>
                  </a:cubicBezTo>
                  <a:cubicBezTo>
                    <a:pt x="59" y="13"/>
                    <a:pt x="67" y="3"/>
                    <a:pt x="75" y="3"/>
                  </a:cubicBezTo>
                  <a:cubicBezTo>
                    <a:pt x="85" y="0"/>
                    <a:pt x="93" y="8"/>
                    <a:pt x="96" y="18"/>
                  </a:cubicBezTo>
                  <a:cubicBezTo>
                    <a:pt x="96" y="21"/>
                    <a:pt x="98" y="53"/>
                    <a:pt x="77" y="77"/>
                  </a:cubicBezTo>
                  <a:cubicBezTo>
                    <a:pt x="64" y="95"/>
                    <a:pt x="45" y="103"/>
                    <a:pt x="19" y="106"/>
                  </a:cubicBez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7" name="Freeform 381">
              <a:extLst>
                <a:ext uri="{FF2B5EF4-FFF2-40B4-BE49-F238E27FC236}">
                  <a16:creationId xmlns:a16="http://schemas.microsoft.com/office/drawing/2014/main" id="{C4DCA901-B166-4272-BFCD-113927C9F2C3}"/>
                </a:ext>
              </a:extLst>
            </p:cNvPr>
            <p:cNvSpPr>
              <a:spLocks noChangeArrowheads="1"/>
            </p:cNvSpPr>
            <p:nvPr/>
          </p:nvSpPr>
          <p:spPr bwMode="auto">
            <a:xfrm>
              <a:off x="6230938" y="522288"/>
              <a:ext cx="42862" cy="31750"/>
            </a:xfrm>
            <a:custGeom>
              <a:avLst/>
              <a:gdLst>
                <a:gd name="T0" fmla="*/ 19 w 120"/>
                <a:gd name="T1" fmla="*/ 87 h 88"/>
                <a:gd name="T2" fmla="*/ 19 w 120"/>
                <a:gd name="T3" fmla="*/ 87 h 88"/>
                <a:gd name="T4" fmla="*/ 19 w 120"/>
                <a:gd name="T5" fmla="*/ 87 h 88"/>
                <a:gd name="T6" fmla="*/ 19 w 120"/>
                <a:gd name="T7" fmla="*/ 87 h 88"/>
                <a:gd name="T8" fmla="*/ 16 w 120"/>
                <a:gd name="T9" fmla="*/ 87 h 88"/>
                <a:gd name="T10" fmla="*/ 3 w 120"/>
                <a:gd name="T11" fmla="*/ 66 h 88"/>
                <a:gd name="T12" fmla="*/ 37 w 120"/>
                <a:gd name="T13" fmla="*/ 13 h 88"/>
                <a:gd name="T14" fmla="*/ 103 w 120"/>
                <a:gd name="T15" fmla="*/ 8 h 88"/>
                <a:gd name="T16" fmla="*/ 116 w 120"/>
                <a:gd name="T17" fmla="*/ 29 h 88"/>
                <a:gd name="T18" fmla="*/ 93 w 120"/>
                <a:gd name="T19" fmla="*/ 42 h 88"/>
                <a:gd name="T20" fmla="*/ 56 w 120"/>
                <a:gd name="T21" fmla="*/ 45 h 88"/>
                <a:gd name="T22" fmla="*/ 37 w 120"/>
                <a:gd name="T23" fmla="*/ 71 h 88"/>
                <a:gd name="T24" fmla="*/ 19 w 120"/>
                <a:gd name="T25" fmla="*/ 8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88">
                  <a:moveTo>
                    <a:pt x="19" y="87"/>
                  </a:moveTo>
                  <a:lnTo>
                    <a:pt x="19" y="87"/>
                  </a:lnTo>
                  <a:lnTo>
                    <a:pt x="19" y="87"/>
                  </a:lnTo>
                  <a:lnTo>
                    <a:pt x="19" y="87"/>
                  </a:lnTo>
                  <a:lnTo>
                    <a:pt x="16" y="87"/>
                  </a:lnTo>
                  <a:cubicBezTo>
                    <a:pt x="5" y="85"/>
                    <a:pt x="0" y="74"/>
                    <a:pt x="3" y="66"/>
                  </a:cubicBezTo>
                  <a:cubicBezTo>
                    <a:pt x="3" y="61"/>
                    <a:pt x="11" y="32"/>
                    <a:pt x="37" y="13"/>
                  </a:cubicBezTo>
                  <a:cubicBezTo>
                    <a:pt x="58" y="3"/>
                    <a:pt x="79" y="0"/>
                    <a:pt x="103" y="8"/>
                  </a:cubicBezTo>
                  <a:cubicBezTo>
                    <a:pt x="111" y="11"/>
                    <a:pt x="119" y="21"/>
                    <a:pt x="116" y="29"/>
                  </a:cubicBezTo>
                  <a:cubicBezTo>
                    <a:pt x="114" y="40"/>
                    <a:pt x="103" y="45"/>
                    <a:pt x="93" y="42"/>
                  </a:cubicBezTo>
                  <a:cubicBezTo>
                    <a:pt x="79" y="37"/>
                    <a:pt x="66" y="40"/>
                    <a:pt x="56" y="45"/>
                  </a:cubicBezTo>
                  <a:cubicBezTo>
                    <a:pt x="40" y="53"/>
                    <a:pt x="37" y="71"/>
                    <a:pt x="37" y="71"/>
                  </a:cubicBezTo>
                  <a:cubicBezTo>
                    <a:pt x="34" y="82"/>
                    <a:pt x="26" y="87"/>
                    <a:pt x="19" y="87"/>
                  </a:cubicBez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8" name="Freeform 382">
              <a:extLst>
                <a:ext uri="{FF2B5EF4-FFF2-40B4-BE49-F238E27FC236}">
                  <a16:creationId xmlns:a16="http://schemas.microsoft.com/office/drawing/2014/main" id="{A31F8444-6E7F-4CDA-9600-7F56E44B73CB}"/>
                </a:ext>
              </a:extLst>
            </p:cNvPr>
            <p:cNvSpPr>
              <a:spLocks noChangeArrowheads="1"/>
            </p:cNvSpPr>
            <p:nvPr/>
          </p:nvSpPr>
          <p:spPr bwMode="auto">
            <a:xfrm>
              <a:off x="6278563" y="377825"/>
              <a:ext cx="46037" cy="30163"/>
            </a:xfrm>
            <a:custGeom>
              <a:avLst/>
              <a:gdLst>
                <a:gd name="T0" fmla="*/ 53 w 130"/>
                <a:gd name="T1" fmla="*/ 84 h 85"/>
                <a:gd name="T2" fmla="*/ 53 w 130"/>
                <a:gd name="T3" fmla="*/ 84 h 85"/>
                <a:gd name="T4" fmla="*/ 53 w 130"/>
                <a:gd name="T5" fmla="*/ 84 h 85"/>
                <a:gd name="T6" fmla="*/ 53 w 130"/>
                <a:gd name="T7" fmla="*/ 84 h 85"/>
                <a:gd name="T8" fmla="*/ 39 w 130"/>
                <a:gd name="T9" fmla="*/ 84 h 85"/>
                <a:gd name="T10" fmla="*/ 5 w 130"/>
                <a:gd name="T11" fmla="*/ 60 h 85"/>
                <a:gd name="T12" fmla="*/ 13 w 130"/>
                <a:gd name="T13" fmla="*/ 37 h 85"/>
                <a:gd name="T14" fmla="*/ 37 w 130"/>
                <a:gd name="T15" fmla="*/ 45 h 85"/>
                <a:gd name="T16" fmla="*/ 45 w 130"/>
                <a:gd name="T17" fmla="*/ 50 h 85"/>
                <a:gd name="T18" fmla="*/ 66 w 130"/>
                <a:gd name="T19" fmla="*/ 47 h 85"/>
                <a:gd name="T20" fmla="*/ 66 w 130"/>
                <a:gd name="T21" fmla="*/ 47 h 85"/>
                <a:gd name="T22" fmla="*/ 71 w 130"/>
                <a:gd name="T23" fmla="*/ 47 h 85"/>
                <a:gd name="T24" fmla="*/ 71 w 130"/>
                <a:gd name="T25" fmla="*/ 47 h 85"/>
                <a:gd name="T26" fmla="*/ 87 w 130"/>
                <a:gd name="T27" fmla="*/ 34 h 85"/>
                <a:gd name="T28" fmla="*/ 90 w 130"/>
                <a:gd name="T29" fmla="*/ 26 h 85"/>
                <a:gd name="T30" fmla="*/ 98 w 130"/>
                <a:gd name="T31" fmla="*/ 2 h 85"/>
                <a:gd name="T32" fmla="*/ 121 w 130"/>
                <a:gd name="T33" fmla="*/ 10 h 85"/>
                <a:gd name="T34" fmla="*/ 119 w 130"/>
                <a:gd name="T35" fmla="*/ 52 h 85"/>
                <a:gd name="T36" fmla="*/ 84 w 130"/>
                <a:gd name="T37" fmla="*/ 79 h 85"/>
                <a:gd name="T38" fmla="*/ 76 w 130"/>
                <a:gd name="T39" fmla="*/ 82 h 85"/>
                <a:gd name="T40" fmla="*/ 53 w 130"/>
                <a:gd name="T41" fmla="*/ 8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 h="85">
                  <a:moveTo>
                    <a:pt x="53" y="84"/>
                  </a:moveTo>
                  <a:lnTo>
                    <a:pt x="53" y="84"/>
                  </a:lnTo>
                  <a:lnTo>
                    <a:pt x="53" y="84"/>
                  </a:lnTo>
                  <a:lnTo>
                    <a:pt x="53" y="84"/>
                  </a:lnTo>
                  <a:cubicBezTo>
                    <a:pt x="47" y="84"/>
                    <a:pt x="45" y="84"/>
                    <a:pt x="39" y="84"/>
                  </a:cubicBezTo>
                  <a:cubicBezTo>
                    <a:pt x="23" y="82"/>
                    <a:pt x="10" y="74"/>
                    <a:pt x="5" y="60"/>
                  </a:cubicBezTo>
                  <a:cubicBezTo>
                    <a:pt x="0" y="52"/>
                    <a:pt x="5" y="42"/>
                    <a:pt x="13" y="37"/>
                  </a:cubicBezTo>
                  <a:cubicBezTo>
                    <a:pt x="21" y="34"/>
                    <a:pt x="31" y="37"/>
                    <a:pt x="37" y="45"/>
                  </a:cubicBezTo>
                  <a:cubicBezTo>
                    <a:pt x="37" y="47"/>
                    <a:pt x="39" y="50"/>
                    <a:pt x="45" y="50"/>
                  </a:cubicBezTo>
                  <a:cubicBezTo>
                    <a:pt x="53" y="50"/>
                    <a:pt x="61" y="50"/>
                    <a:pt x="66" y="47"/>
                  </a:cubicBezTo>
                  <a:lnTo>
                    <a:pt x="66" y="47"/>
                  </a:lnTo>
                  <a:lnTo>
                    <a:pt x="71" y="47"/>
                  </a:lnTo>
                  <a:lnTo>
                    <a:pt x="71" y="47"/>
                  </a:lnTo>
                  <a:cubicBezTo>
                    <a:pt x="79" y="42"/>
                    <a:pt x="84" y="39"/>
                    <a:pt x="87" y="34"/>
                  </a:cubicBezTo>
                  <a:cubicBezTo>
                    <a:pt x="90" y="31"/>
                    <a:pt x="90" y="29"/>
                    <a:pt x="90" y="26"/>
                  </a:cubicBezTo>
                  <a:cubicBezTo>
                    <a:pt x="84" y="18"/>
                    <a:pt x="90" y="7"/>
                    <a:pt x="98" y="2"/>
                  </a:cubicBezTo>
                  <a:cubicBezTo>
                    <a:pt x="106" y="0"/>
                    <a:pt x="116" y="2"/>
                    <a:pt x="121" y="10"/>
                  </a:cubicBezTo>
                  <a:cubicBezTo>
                    <a:pt x="129" y="23"/>
                    <a:pt x="127" y="39"/>
                    <a:pt x="119" y="52"/>
                  </a:cubicBezTo>
                  <a:cubicBezTo>
                    <a:pt x="111" y="63"/>
                    <a:pt x="98" y="74"/>
                    <a:pt x="84" y="79"/>
                  </a:cubicBezTo>
                  <a:cubicBezTo>
                    <a:pt x="82" y="79"/>
                    <a:pt x="79" y="82"/>
                    <a:pt x="76" y="82"/>
                  </a:cubicBezTo>
                  <a:cubicBezTo>
                    <a:pt x="68" y="84"/>
                    <a:pt x="61" y="84"/>
                    <a:pt x="53" y="84"/>
                  </a:cubicBez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9" name="Freeform 383">
              <a:extLst>
                <a:ext uri="{FF2B5EF4-FFF2-40B4-BE49-F238E27FC236}">
                  <a16:creationId xmlns:a16="http://schemas.microsoft.com/office/drawing/2014/main" id="{257116AA-6FC9-4362-AA00-C6F53C56ECB3}"/>
                </a:ext>
              </a:extLst>
            </p:cNvPr>
            <p:cNvSpPr>
              <a:spLocks noChangeArrowheads="1"/>
            </p:cNvSpPr>
            <p:nvPr/>
          </p:nvSpPr>
          <p:spPr bwMode="auto">
            <a:xfrm>
              <a:off x="6315075" y="434975"/>
              <a:ext cx="1588" cy="23813"/>
            </a:xfrm>
            <a:custGeom>
              <a:avLst/>
              <a:gdLst>
                <a:gd name="T0" fmla="*/ 5 w 6"/>
                <a:gd name="T1" fmla="*/ 64 h 65"/>
                <a:gd name="T2" fmla="*/ 5 w 6"/>
                <a:gd name="T3" fmla="*/ 64 h 65"/>
                <a:gd name="T4" fmla="*/ 5 w 6"/>
                <a:gd name="T5" fmla="*/ 64 h 65"/>
                <a:gd name="T6" fmla="*/ 0 w 6"/>
                <a:gd name="T7" fmla="*/ 0 h 65"/>
                <a:gd name="T8" fmla="*/ 5 w 6"/>
                <a:gd name="T9" fmla="*/ 64 h 65"/>
              </a:gdLst>
              <a:ahLst/>
              <a:cxnLst>
                <a:cxn ang="0">
                  <a:pos x="T0" y="T1"/>
                </a:cxn>
                <a:cxn ang="0">
                  <a:pos x="T2" y="T3"/>
                </a:cxn>
                <a:cxn ang="0">
                  <a:pos x="T4" y="T5"/>
                </a:cxn>
                <a:cxn ang="0">
                  <a:pos x="T6" y="T7"/>
                </a:cxn>
                <a:cxn ang="0">
                  <a:pos x="T8" y="T9"/>
                </a:cxn>
              </a:cxnLst>
              <a:rect l="0" t="0" r="r" b="b"/>
              <a:pathLst>
                <a:path w="6" h="65">
                  <a:moveTo>
                    <a:pt x="5" y="64"/>
                  </a:moveTo>
                  <a:lnTo>
                    <a:pt x="5" y="64"/>
                  </a:lnTo>
                  <a:lnTo>
                    <a:pt x="5" y="64"/>
                  </a:lnTo>
                  <a:lnTo>
                    <a:pt x="0" y="0"/>
                  </a:lnTo>
                  <a:lnTo>
                    <a:pt x="5" y="64"/>
                  </a:ln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40" name="Freeform 384">
              <a:extLst>
                <a:ext uri="{FF2B5EF4-FFF2-40B4-BE49-F238E27FC236}">
                  <a16:creationId xmlns:a16="http://schemas.microsoft.com/office/drawing/2014/main" id="{DD1F5DDC-5CAA-4FE6-8822-5A4BE23501FA}"/>
                </a:ext>
              </a:extLst>
            </p:cNvPr>
            <p:cNvSpPr>
              <a:spLocks noChangeArrowheads="1"/>
            </p:cNvSpPr>
            <p:nvPr/>
          </p:nvSpPr>
          <p:spPr bwMode="auto">
            <a:xfrm>
              <a:off x="6308725" y="428625"/>
              <a:ext cx="14288" cy="36513"/>
            </a:xfrm>
            <a:custGeom>
              <a:avLst/>
              <a:gdLst>
                <a:gd name="T0" fmla="*/ 24 w 41"/>
                <a:gd name="T1" fmla="*/ 100 h 101"/>
                <a:gd name="T2" fmla="*/ 24 w 41"/>
                <a:gd name="T3" fmla="*/ 100 h 101"/>
                <a:gd name="T4" fmla="*/ 24 w 41"/>
                <a:gd name="T5" fmla="*/ 100 h 101"/>
                <a:gd name="T6" fmla="*/ 24 w 41"/>
                <a:gd name="T7" fmla="*/ 100 h 101"/>
                <a:gd name="T8" fmla="*/ 6 w 41"/>
                <a:gd name="T9" fmla="*/ 84 h 101"/>
                <a:gd name="T10" fmla="*/ 6 w 41"/>
                <a:gd name="T11" fmla="*/ 84 h 101"/>
                <a:gd name="T12" fmla="*/ 3 w 41"/>
                <a:gd name="T13" fmla="*/ 21 h 101"/>
                <a:gd name="T14" fmla="*/ 3 w 41"/>
                <a:gd name="T15" fmla="*/ 21 h 101"/>
                <a:gd name="T16" fmla="*/ 19 w 41"/>
                <a:gd name="T17" fmla="*/ 2 h 101"/>
                <a:gd name="T18" fmla="*/ 37 w 41"/>
                <a:gd name="T19" fmla="*/ 18 h 101"/>
                <a:gd name="T20" fmla="*/ 37 w 41"/>
                <a:gd name="T21" fmla="*/ 18 h 101"/>
                <a:gd name="T22" fmla="*/ 40 w 41"/>
                <a:gd name="T23" fmla="*/ 82 h 101"/>
                <a:gd name="T24" fmla="*/ 40 w 41"/>
                <a:gd name="T25" fmla="*/ 82 h 101"/>
                <a:gd name="T26" fmla="*/ 24 w 41"/>
                <a:gd name="T27" fmla="*/ 10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101">
                  <a:moveTo>
                    <a:pt x="24" y="100"/>
                  </a:moveTo>
                  <a:lnTo>
                    <a:pt x="24" y="100"/>
                  </a:lnTo>
                  <a:lnTo>
                    <a:pt x="24" y="100"/>
                  </a:lnTo>
                  <a:lnTo>
                    <a:pt x="24" y="100"/>
                  </a:lnTo>
                  <a:cubicBezTo>
                    <a:pt x="14" y="100"/>
                    <a:pt x="6" y="92"/>
                    <a:pt x="6" y="84"/>
                  </a:cubicBezTo>
                  <a:lnTo>
                    <a:pt x="6" y="84"/>
                  </a:lnTo>
                  <a:lnTo>
                    <a:pt x="3" y="21"/>
                  </a:lnTo>
                  <a:lnTo>
                    <a:pt x="3" y="21"/>
                  </a:lnTo>
                  <a:cubicBezTo>
                    <a:pt x="0" y="10"/>
                    <a:pt x="8" y="2"/>
                    <a:pt x="19" y="2"/>
                  </a:cubicBezTo>
                  <a:cubicBezTo>
                    <a:pt x="29" y="0"/>
                    <a:pt x="37" y="8"/>
                    <a:pt x="37" y="18"/>
                  </a:cubicBezTo>
                  <a:lnTo>
                    <a:pt x="37" y="18"/>
                  </a:lnTo>
                  <a:lnTo>
                    <a:pt x="40" y="82"/>
                  </a:lnTo>
                  <a:lnTo>
                    <a:pt x="40" y="82"/>
                  </a:lnTo>
                  <a:cubicBezTo>
                    <a:pt x="40" y="92"/>
                    <a:pt x="35" y="100"/>
                    <a:pt x="24" y="100"/>
                  </a:cubicBez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41" name="Freeform 385">
              <a:extLst>
                <a:ext uri="{FF2B5EF4-FFF2-40B4-BE49-F238E27FC236}">
                  <a16:creationId xmlns:a16="http://schemas.microsoft.com/office/drawing/2014/main" id="{6738F37D-162D-4214-83BD-758E83CC9CA0}"/>
                </a:ext>
              </a:extLst>
            </p:cNvPr>
            <p:cNvSpPr>
              <a:spLocks noChangeArrowheads="1"/>
            </p:cNvSpPr>
            <p:nvPr/>
          </p:nvSpPr>
          <p:spPr bwMode="auto">
            <a:xfrm>
              <a:off x="6124575" y="469900"/>
              <a:ext cx="57150" cy="1588"/>
            </a:xfrm>
            <a:custGeom>
              <a:avLst/>
              <a:gdLst>
                <a:gd name="T0" fmla="*/ 156 w 157"/>
                <a:gd name="T1" fmla="*/ 0 h 1"/>
                <a:gd name="T2" fmla="*/ 156 w 157"/>
                <a:gd name="T3" fmla="*/ 0 h 1"/>
                <a:gd name="T4" fmla="*/ 156 w 157"/>
                <a:gd name="T5" fmla="*/ 0 h 1"/>
                <a:gd name="T6" fmla="*/ 0 w 157"/>
                <a:gd name="T7" fmla="*/ 0 h 1"/>
                <a:gd name="T8" fmla="*/ 156 w 157"/>
                <a:gd name="T9" fmla="*/ 0 h 1"/>
              </a:gdLst>
              <a:ahLst/>
              <a:cxnLst>
                <a:cxn ang="0">
                  <a:pos x="T0" y="T1"/>
                </a:cxn>
                <a:cxn ang="0">
                  <a:pos x="T2" y="T3"/>
                </a:cxn>
                <a:cxn ang="0">
                  <a:pos x="T4" y="T5"/>
                </a:cxn>
                <a:cxn ang="0">
                  <a:pos x="T6" y="T7"/>
                </a:cxn>
                <a:cxn ang="0">
                  <a:pos x="T8" y="T9"/>
                </a:cxn>
              </a:cxnLst>
              <a:rect l="0" t="0" r="r" b="b"/>
              <a:pathLst>
                <a:path w="157" h="1">
                  <a:moveTo>
                    <a:pt x="156" y="0"/>
                  </a:moveTo>
                  <a:lnTo>
                    <a:pt x="156" y="0"/>
                  </a:lnTo>
                  <a:lnTo>
                    <a:pt x="156" y="0"/>
                  </a:lnTo>
                  <a:lnTo>
                    <a:pt x="0" y="0"/>
                  </a:lnTo>
                  <a:lnTo>
                    <a:pt x="156" y="0"/>
                  </a:ln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42" name="Freeform 386">
              <a:extLst>
                <a:ext uri="{FF2B5EF4-FFF2-40B4-BE49-F238E27FC236}">
                  <a16:creationId xmlns:a16="http://schemas.microsoft.com/office/drawing/2014/main" id="{34ADBC09-344B-4D9F-96E5-E6ECA115B9DE}"/>
                </a:ext>
              </a:extLst>
            </p:cNvPr>
            <p:cNvSpPr>
              <a:spLocks noChangeArrowheads="1"/>
            </p:cNvSpPr>
            <p:nvPr/>
          </p:nvSpPr>
          <p:spPr bwMode="auto">
            <a:xfrm>
              <a:off x="6119813" y="461963"/>
              <a:ext cx="68262" cy="12700"/>
            </a:xfrm>
            <a:custGeom>
              <a:avLst/>
              <a:gdLst>
                <a:gd name="T0" fmla="*/ 172 w 191"/>
                <a:gd name="T1" fmla="*/ 35 h 36"/>
                <a:gd name="T2" fmla="*/ 172 w 191"/>
                <a:gd name="T3" fmla="*/ 35 h 36"/>
                <a:gd name="T4" fmla="*/ 172 w 191"/>
                <a:gd name="T5" fmla="*/ 35 h 36"/>
                <a:gd name="T6" fmla="*/ 16 w 191"/>
                <a:gd name="T7" fmla="*/ 35 h 36"/>
                <a:gd name="T8" fmla="*/ 16 w 191"/>
                <a:gd name="T9" fmla="*/ 35 h 36"/>
                <a:gd name="T10" fmla="*/ 0 w 191"/>
                <a:gd name="T11" fmla="*/ 19 h 36"/>
                <a:gd name="T12" fmla="*/ 16 w 191"/>
                <a:gd name="T13" fmla="*/ 0 h 36"/>
                <a:gd name="T14" fmla="*/ 16 w 191"/>
                <a:gd name="T15" fmla="*/ 0 h 36"/>
                <a:gd name="T16" fmla="*/ 172 w 191"/>
                <a:gd name="T17" fmla="*/ 0 h 36"/>
                <a:gd name="T18" fmla="*/ 172 w 191"/>
                <a:gd name="T19" fmla="*/ 0 h 36"/>
                <a:gd name="T20" fmla="*/ 190 w 191"/>
                <a:gd name="T21" fmla="*/ 19 h 36"/>
                <a:gd name="T22" fmla="*/ 172 w 191"/>
                <a:gd name="T23"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 h="36">
                  <a:moveTo>
                    <a:pt x="172" y="35"/>
                  </a:moveTo>
                  <a:lnTo>
                    <a:pt x="172" y="35"/>
                  </a:lnTo>
                  <a:lnTo>
                    <a:pt x="172" y="35"/>
                  </a:lnTo>
                  <a:lnTo>
                    <a:pt x="16" y="35"/>
                  </a:lnTo>
                  <a:lnTo>
                    <a:pt x="16" y="35"/>
                  </a:lnTo>
                  <a:cubicBezTo>
                    <a:pt x="8" y="35"/>
                    <a:pt x="0" y="26"/>
                    <a:pt x="0" y="19"/>
                  </a:cubicBezTo>
                  <a:cubicBezTo>
                    <a:pt x="0" y="8"/>
                    <a:pt x="8" y="0"/>
                    <a:pt x="16" y="0"/>
                  </a:cubicBezTo>
                  <a:lnTo>
                    <a:pt x="16" y="0"/>
                  </a:lnTo>
                  <a:lnTo>
                    <a:pt x="172" y="0"/>
                  </a:lnTo>
                  <a:lnTo>
                    <a:pt x="172" y="0"/>
                  </a:lnTo>
                  <a:cubicBezTo>
                    <a:pt x="182" y="0"/>
                    <a:pt x="190" y="8"/>
                    <a:pt x="190" y="19"/>
                  </a:cubicBezTo>
                  <a:cubicBezTo>
                    <a:pt x="190" y="26"/>
                    <a:pt x="182" y="35"/>
                    <a:pt x="172" y="35"/>
                  </a:cubicBez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43" name="Freeform 387">
              <a:extLst>
                <a:ext uri="{FF2B5EF4-FFF2-40B4-BE49-F238E27FC236}">
                  <a16:creationId xmlns:a16="http://schemas.microsoft.com/office/drawing/2014/main" id="{C77DF62A-6896-4114-A72D-DD830A3C0359}"/>
                </a:ext>
              </a:extLst>
            </p:cNvPr>
            <p:cNvSpPr>
              <a:spLocks noChangeArrowheads="1"/>
            </p:cNvSpPr>
            <p:nvPr/>
          </p:nvSpPr>
          <p:spPr bwMode="auto">
            <a:xfrm>
              <a:off x="6073775" y="469900"/>
              <a:ext cx="25400" cy="1588"/>
            </a:xfrm>
            <a:custGeom>
              <a:avLst/>
              <a:gdLst>
                <a:gd name="T0" fmla="*/ 0 w 70"/>
                <a:gd name="T1" fmla="*/ 0 h 1"/>
                <a:gd name="T2" fmla="*/ 0 w 70"/>
                <a:gd name="T3" fmla="*/ 0 h 1"/>
                <a:gd name="T4" fmla="*/ 0 w 70"/>
                <a:gd name="T5" fmla="*/ 0 h 1"/>
                <a:gd name="T6" fmla="*/ 69 w 70"/>
                <a:gd name="T7" fmla="*/ 0 h 1"/>
                <a:gd name="T8" fmla="*/ 0 w 70"/>
                <a:gd name="T9" fmla="*/ 0 h 1"/>
              </a:gdLst>
              <a:ahLst/>
              <a:cxnLst>
                <a:cxn ang="0">
                  <a:pos x="T0" y="T1"/>
                </a:cxn>
                <a:cxn ang="0">
                  <a:pos x="T2" y="T3"/>
                </a:cxn>
                <a:cxn ang="0">
                  <a:pos x="T4" y="T5"/>
                </a:cxn>
                <a:cxn ang="0">
                  <a:pos x="T6" y="T7"/>
                </a:cxn>
                <a:cxn ang="0">
                  <a:pos x="T8" y="T9"/>
                </a:cxn>
              </a:cxnLst>
              <a:rect l="0" t="0" r="r" b="b"/>
              <a:pathLst>
                <a:path w="70" h="1">
                  <a:moveTo>
                    <a:pt x="0" y="0"/>
                  </a:moveTo>
                  <a:lnTo>
                    <a:pt x="0" y="0"/>
                  </a:lnTo>
                  <a:lnTo>
                    <a:pt x="0" y="0"/>
                  </a:lnTo>
                  <a:lnTo>
                    <a:pt x="69" y="0"/>
                  </a:lnTo>
                  <a:lnTo>
                    <a:pt x="0" y="0"/>
                  </a:ln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44" name="Freeform 388">
              <a:extLst>
                <a:ext uri="{FF2B5EF4-FFF2-40B4-BE49-F238E27FC236}">
                  <a16:creationId xmlns:a16="http://schemas.microsoft.com/office/drawing/2014/main" id="{71605FA7-9815-4DC8-A2DC-1C9D87762C9B}"/>
                </a:ext>
              </a:extLst>
            </p:cNvPr>
            <p:cNvSpPr>
              <a:spLocks noChangeArrowheads="1"/>
            </p:cNvSpPr>
            <p:nvPr/>
          </p:nvSpPr>
          <p:spPr bwMode="auto">
            <a:xfrm>
              <a:off x="6067425" y="461963"/>
              <a:ext cx="38100" cy="14287"/>
            </a:xfrm>
            <a:custGeom>
              <a:avLst/>
              <a:gdLst>
                <a:gd name="T0" fmla="*/ 87 w 107"/>
                <a:gd name="T1" fmla="*/ 38 h 39"/>
                <a:gd name="T2" fmla="*/ 87 w 107"/>
                <a:gd name="T3" fmla="*/ 38 h 39"/>
                <a:gd name="T4" fmla="*/ 87 w 107"/>
                <a:gd name="T5" fmla="*/ 38 h 39"/>
                <a:gd name="T6" fmla="*/ 18 w 107"/>
                <a:gd name="T7" fmla="*/ 38 h 39"/>
                <a:gd name="T8" fmla="*/ 18 w 107"/>
                <a:gd name="T9" fmla="*/ 38 h 39"/>
                <a:gd name="T10" fmla="*/ 0 w 107"/>
                <a:gd name="T11" fmla="*/ 19 h 39"/>
                <a:gd name="T12" fmla="*/ 18 w 107"/>
                <a:gd name="T13" fmla="*/ 0 h 39"/>
                <a:gd name="T14" fmla="*/ 18 w 107"/>
                <a:gd name="T15" fmla="*/ 0 h 39"/>
                <a:gd name="T16" fmla="*/ 87 w 107"/>
                <a:gd name="T17" fmla="*/ 0 h 39"/>
                <a:gd name="T18" fmla="*/ 87 w 107"/>
                <a:gd name="T19" fmla="*/ 0 h 39"/>
                <a:gd name="T20" fmla="*/ 106 w 107"/>
                <a:gd name="T21" fmla="*/ 19 h 39"/>
                <a:gd name="T22" fmla="*/ 87 w 107"/>
                <a:gd name="T23"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39">
                  <a:moveTo>
                    <a:pt x="87" y="38"/>
                  </a:moveTo>
                  <a:lnTo>
                    <a:pt x="87" y="38"/>
                  </a:lnTo>
                  <a:lnTo>
                    <a:pt x="87" y="38"/>
                  </a:lnTo>
                  <a:lnTo>
                    <a:pt x="18" y="38"/>
                  </a:lnTo>
                  <a:lnTo>
                    <a:pt x="18" y="38"/>
                  </a:lnTo>
                  <a:cubicBezTo>
                    <a:pt x="8" y="38"/>
                    <a:pt x="0" y="29"/>
                    <a:pt x="0" y="19"/>
                  </a:cubicBezTo>
                  <a:cubicBezTo>
                    <a:pt x="0" y="8"/>
                    <a:pt x="8" y="0"/>
                    <a:pt x="18" y="0"/>
                  </a:cubicBezTo>
                  <a:lnTo>
                    <a:pt x="18" y="0"/>
                  </a:lnTo>
                  <a:lnTo>
                    <a:pt x="87" y="0"/>
                  </a:lnTo>
                  <a:lnTo>
                    <a:pt x="87" y="0"/>
                  </a:lnTo>
                  <a:cubicBezTo>
                    <a:pt x="98" y="0"/>
                    <a:pt x="106" y="8"/>
                    <a:pt x="106" y="19"/>
                  </a:cubicBezTo>
                  <a:cubicBezTo>
                    <a:pt x="106" y="29"/>
                    <a:pt x="98" y="38"/>
                    <a:pt x="87" y="38"/>
                  </a:cubicBez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45" name="Freeform 389">
              <a:extLst>
                <a:ext uri="{FF2B5EF4-FFF2-40B4-BE49-F238E27FC236}">
                  <a16:creationId xmlns:a16="http://schemas.microsoft.com/office/drawing/2014/main" id="{F0CB4AD6-336A-49A4-9F5C-88C05E0DFA72}"/>
                </a:ext>
              </a:extLst>
            </p:cNvPr>
            <p:cNvSpPr>
              <a:spLocks noChangeArrowheads="1"/>
            </p:cNvSpPr>
            <p:nvPr/>
          </p:nvSpPr>
          <p:spPr bwMode="auto">
            <a:xfrm>
              <a:off x="6161088" y="263525"/>
              <a:ext cx="69850" cy="68263"/>
            </a:xfrm>
            <a:custGeom>
              <a:avLst/>
              <a:gdLst>
                <a:gd name="T0" fmla="*/ 0 w 194"/>
                <a:gd name="T1" fmla="*/ 0 h 191"/>
                <a:gd name="T2" fmla="*/ 0 w 194"/>
                <a:gd name="T3" fmla="*/ 0 h 191"/>
                <a:gd name="T4" fmla="*/ 0 w 194"/>
                <a:gd name="T5" fmla="*/ 0 h 191"/>
                <a:gd name="T6" fmla="*/ 193 w 194"/>
                <a:gd name="T7" fmla="*/ 190 h 191"/>
                <a:gd name="T8" fmla="*/ 0 w 194"/>
                <a:gd name="T9" fmla="*/ 0 h 191"/>
              </a:gdLst>
              <a:ahLst/>
              <a:cxnLst>
                <a:cxn ang="0">
                  <a:pos x="T0" y="T1"/>
                </a:cxn>
                <a:cxn ang="0">
                  <a:pos x="T2" y="T3"/>
                </a:cxn>
                <a:cxn ang="0">
                  <a:pos x="T4" y="T5"/>
                </a:cxn>
                <a:cxn ang="0">
                  <a:pos x="T6" y="T7"/>
                </a:cxn>
                <a:cxn ang="0">
                  <a:pos x="T8" y="T9"/>
                </a:cxn>
              </a:cxnLst>
              <a:rect l="0" t="0" r="r" b="b"/>
              <a:pathLst>
                <a:path w="194" h="191">
                  <a:moveTo>
                    <a:pt x="0" y="0"/>
                  </a:moveTo>
                  <a:lnTo>
                    <a:pt x="0" y="0"/>
                  </a:lnTo>
                  <a:lnTo>
                    <a:pt x="0" y="0"/>
                  </a:lnTo>
                  <a:lnTo>
                    <a:pt x="193" y="190"/>
                  </a:lnTo>
                  <a:lnTo>
                    <a:pt x="0" y="0"/>
                  </a:ln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46" name="Freeform 390">
              <a:extLst>
                <a:ext uri="{FF2B5EF4-FFF2-40B4-BE49-F238E27FC236}">
                  <a16:creationId xmlns:a16="http://schemas.microsoft.com/office/drawing/2014/main" id="{F5085620-85DE-4D12-B635-48EA2B51E698}"/>
                </a:ext>
              </a:extLst>
            </p:cNvPr>
            <p:cNvSpPr>
              <a:spLocks noChangeArrowheads="1"/>
            </p:cNvSpPr>
            <p:nvPr/>
          </p:nvSpPr>
          <p:spPr bwMode="auto">
            <a:xfrm>
              <a:off x="6153150" y="257175"/>
              <a:ext cx="84138" cy="82550"/>
            </a:xfrm>
            <a:custGeom>
              <a:avLst/>
              <a:gdLst>
                <a:gd name="T0" fmla="*/ 212 w 234"/>
                <a:gd name="T1" fmla="*/ 230 h 231"/>
                <a:gd name="T2" fmla="*/ 212 w 234"/>
                <a:gd name="T3" fmla="*/ 230 h 231"/>
                <a:gd name="T4" fmla="*/ 212 w 234"/>
                <a:gd name="T5" fmla="*/ 230 h 231"/>
                <a:gd name="T6" fmla="*/ 212 w 234"/>
                <a:gd name="T7" fmla="*/ 230 h 231"/>
                <a:gd name="T8" fmla="*/ 201 w 234"/>
                <a:gd name="T9" fmla="*/ 224 h 231"/>
                <a:gd name="T10" fmla="*/ 201 w 234"/>
                <a:gd name="T11" fmla="*/ 224 h 231"/>
                <a:gd name="T12" fmla="*/ 8 w 234"/>
                <a:gd name="T13" fmla="*/ 31 h 231"/>
                <a:gd name="T14" fmla="*/ 8 w 234"/>
                <a:gd name="T15" fmla="*/ 31 h 231"/>
                <a:gd name="T16" fmla="*/ 8 w 234"/>
                <a:gd name="T17" fmla="*/ 7 h 231"/>
                <a:gd name="T18" fmla="*/ 32 w 234"/>
                <a:gd name="T19" fmla="*/ 7 h 231"/>
                <a:gd name="T20" fmla="*/ 32 w 234"/>
                <a:gd name="T21" fmla="*/ 7 h 231"/>
                <a:gd name="T22" fmla="*/ 225 w 234"/>
                <a:gd name="T23" fmla="*/ 201 h 231"/>
                <a:gd name="T24" fmla="*/ 225 w 234"/>
                <a:gd name="T25" fmla="*/ 201 h 231"/>
                <a:gd name="T26" fmla="*/ 225 w 234"/>
                <a:gd name="T27" fmla="*/ 224 h 231"/>
                <a:gd name="T28" fmla="*/ 212 w 234"/>
                <a:gd name="T29" fmla="*/ 23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4" h="231">
                  <a:moveTo>
                    <a:pt x="212" y="230"/>
                  </a:moveTo>
                  <a:lnTo>
                    <a:pt x="212" y="230"/>
                  </a:lnTo>
                  <a:lnTo>
                    <a:pt x="212" y="230"/>
                  </a:lnTo>
                  <a:lnTo>
                    <a:pt x="212" y="230"/>
                  </a:lnTo>
                  <a:cubicBezTo>
                    <a:pt x="209" y="230"/>
                    <a:pt x="204" y="227"/>
                    <a:pt x="201" y="224"/>
                  </a:cubicBezTo>
                  <a:lnTo>
                    <a:pt x="201" y="224"/>
                  </a:lnTo>
                  <a:lnTo>
                    <a:pt x="8" y="31"/>
                  </a:lnTo>
                  <a:lnTo>
                    <a:pt x="8" y="31"/>
                  </a:lnTo>
                  <a:cubicBezTo>
                    <a:pt x="0" y="26"/>
                    <a:pt x="0" y="13"/>
                    <a:pt x="8" y="7"/>
                  </a:cubicBezTo>
                  <a:cubicBezTo>
                    <a:pt x="13" y="0"/>
                    <a:pt x="26" y="0"/>
                    <a:pt x="32" y="7"/>
                  </a:cubicBezTo>
                  <a:lnTo>
                    <a:pt x="32" y="7"/>
                  </a:lnTo>
                  <a:lnTo>
                    <a:pt x="225" y="201"/>
                  </a:lnTo>
                  <a:lnTo>
                    <a:pt x="225" y="201"/>
                  </a:lnTo>
                  <a:cubicBezTo>
                    <a:pt x="233" y="206"/>
                    <a:pt x="233" y="216"/>
                    <a:pt x="225" y="224"/>
                  </a:cubicBezTo>
                  <a:cubicBezTo>
                    <a:pt x="222" y="227"/>
                    <a:pt x="217" y="230"/>
                    <a:pt x="212" y="230"/>
                  </a:cubicBez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47" name="Freeform 391">
              <a:extLst>
                <a:ext uri="{FF2B5EF4-FFF2-40B4-BE49-F238E27FC236}">
                  <a16:creationId xmlns:a16="http://schemas.microsoft.com/office/drawing/2014/main" id="{21E0BFA6-F33B-4225-9142-07193E87D787}"/>
                </a:ext>
              </a:extLst>
            </p:cNvPr>
            <p:cNvSpPr>
              <a:spLocks noChangeArrowheads="1"/>
            </p:cNvSpPr>
            <p:nvPr/>
          </p:nvSpPr>
          <p:spPr bwMode="auto">
            <a:xfrm>
              <a:off x="6480175" y="263525"/>
              <a:ext cx="69850" cy="68263"/>
            </a:xfrm>
            <a:custGeom>
              <a:avLst/>
              <a:gdLst>
                <a:gd name="T0" fmla="*/ 0 w 194"/>
                <a:gd name="T1" fmla="*/ 190 h 191"/>
                <a:gd name="T2" fmla="*/ 0 w 194"/>
                <a:gd name="T3" fmla="*/ 190 h 191"/>
                <a:gd name="T4" fmla="*/ 0 w 194"/>
                <a:gd name="T5" fmla="*/ 190 h 191"/>
                <a:gd name="T6" fmla="*/ 193 w 194"/>
                <a:gd name="T7" fmla="*/ 0 h 191"/>
                <a:gd name="T8" fmla="*/ 0 w 194"/>
                <a:gd name="T9" fmla="*/ 190 h 191"/>
              </a:gdLst>
              <a:ahLst/>
              <a:cxnLst>
                <a:cxn ang="0">
                  <a:pos x="T0" y="T1"/>
                </a:cxn>
                <a:cxn ang="0">
                  <a:pos x="T2" y="T3"/>
                </a:cxn>
                <a:cxn ang="0">
                  <a:pos x="T4" y="T5"/>
                </a:cxn>
                <a:cxn ang="0">
                  <a:pos x="T6" y="T7"/>
                </a:cxn>
                <a:cxn ang="0">
                  <a:pos x="T8" y="T9"/>
                </a:cxn>
              </a:cxnLst>
              <a:rect l="0" t="0" r="r" b="b"/>
              <a:pathLst>
                <a:path w="194" h="191">
                  <a:moveTo>
                    <a:pt x="0" y="190"/>
                  </a:moveTo>
                  <a:lnTo>
                    <a:pt x="0" y="190"/>
                  </a:lnTo>
                  <a:lnTo>
                    <a:pt x="0" y="190"/>
                  </a:lnTo>
                  <a:lnTo>
                    <a:pt x="193" y="0"/>
                  </a:lnTo>
                  <a:lnTo>
                    <a:pt x="0" y="190"/>
                  </a:ln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48" name="Freeform 392">
              <a:extLst>
                <a:ext uri="{FF2B5EF4-FFF2-40B4-BE49-F238E27FC236}">
                  <a16:creationId xmlns:a16="http://schemas.microsoft.com/office/drawing/2014/main" id="{C55EFA6C-9BA5-4776-9BB8-CAE95A617C75}"/>
                </a:ext>
              </a:extLst>
            </p:cNvPr>
            <p:cNvSpPr>
              <a:spLocks noChangeArrowheads="1"/>
            </p:cNvSpPr>
            <p:nvPr/>
          </p:nvSpPr>
          <p:spPr bwMode="auto">
            <a:xfrm>
              <a:off x="6473825" y="257175"/>
              <a:ext cx="84138" cy="82550"/>
            </a:xfrm>
            <a:custGeom>
              <a:avLst/>
              <a:gdLst>
                <a:gd name="T0" fmla="*/ 18 w 233"/>
                <a:gd name="T1" fmla="*/ 230 h 231"/>
                <a:gd name="T2" fmla="*/ 18 w 233"/>
                <a:gd name="T3" fmla="*/ 230 h 231"/>
                <a:gd name="T4" fmla="*/ 18 w 233"/>
                <a:gd name="T5" fmla="*/ 230 h 231"/>
                <a:gd name="T6" fmla="*/ 18 w 233"/>
                <a:gd name="T7" fmla="*/ 230 h 231"/>
                <a:gd name="T8" fmla="*/ 7 w 233"/>
                <a:gd name="T9" fmla="*/ 224 h 231"/>
                <a:gd name="T10" fmla="*/ 7 w 233"/>
                <a:gd name="T11" fmla="*/ 201 h 231"/>
                <a:gd name="T12" fmla="*/ 7 w 233"/>
                <a:gd name="T13" fmla="*/ 201 h 231"/>
                <a:gd name="T14" fmla="*/ 198 w 233"/>
                <a:gd name="T15" fmla="*/ 7 h 231"/>
                <a:gd name="T16" fmla="*/ 198 w 233"/>
                <a:gd name="T17" fmla="*/ 7 h 231"/>
                <a:gd name="T18" fmla="*/ 224 w 233"/>
                <a:gd name="T19" fmla="*/ 7 h 231"/>
                <a:gd name="T20" fmla="*/ 224 w 233"/>
                <a:gd name="T21" fmla="*/ 31 h 231"/>
                <a:gd name="T22" fmla="*/ 224 w 233"/>
                <a:gd name="T23" fmla="*/ 31 h 231"/>
                <a:gd name="T24" fmla="*/ 31 w 233"/>
                <a:gd name="T25" fmla="*/ 224 h 231"/>
                <a:gd name="T26" fmla="*/ 31 w 233"/>
                <a:gd name="T27" fmla="*/ 224 h 231"/>
                <a:gd name="T28" fmla="*/ 18 w 233"/>
                <a:gd name="T29" fmla="*/ 23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3" h="231">
                  <a:moveTo>
                    <a:pt x="18" y="230"/>
                  </a:moveTo>
                  <a:lnTo>
                    <a:pt x="18" y="230"/>
                  </a:lnTo>
                  <a:lnTo>
                    <a:pt x="18" y="230"/>
                  </a:lnTo>
                  <a:lnTo>
                    <a:pt x="18" y="230"/>
                  </a:lnTo>
                  <a:cubicBezTo>
                    <a:pt x="15" y="230"/>
                    <a:pt x="10" y="227"/>
                    <a:pt x="7" y="224"/>
                  </a:cubicBezTo>
                  <a:cubicBezTo>
                    <a:pt x="0" y="216"/>
                    <a:pt x="0" y="206"/>
                    <a:pt x="7" y="201"/>
                  </a:cubicBezTo>
                  <a:lnTo>
                    <a:pt x="7" y="201"/>
                  </a:lnTo>
                  <a:lnTo>
                    <a:pt x="198" y="7"/>
                  </a:lnTo>
                  <a:lnTo>
                    <a:pt x="198" y="7"/>
                  </a:lnTo>
                  <a:cubicBezTo>
                    <a:pt x="206" y="0"/>
                    <a:pt x="217" y="0"/>
                    <a:pt x="224" y="7"/>
                  </a:cubicBezTo>
                  <a:cubicBezTo>
                    <a:pt x="232" y="13"/>
                    <a:pt x="232" y="26"/>
                    <a:pt x="224" y="31"/>
                  </a:cubicBezTo>
                  <a:lnTo>
                    <a:pt x="224" y="31"/>
                  </a:lnTo>
                  <a:lnTo>
                    <a:pt x="31" y="224"/>
                  </a:lnTo>
                  <a:lnTo>
                    <a:pt x="31" y="224"/>
                  </a:lnTo>
                  <a:cubicBezTo>
                    <a:pt x="29" y="227"/>
                    <a:pt x="23" y="230"/>
                    <a:pt x="18" y="230"/>
                  </a:cubicBez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49" name="Freeform 393">
              <a:extLst>
                <a:ext uri="{FF2B5EF4-FFF2-40B4-BE49-F238E27FC236}">
                  <a16:creationId xmlns:a16="http://schemas.microsoft.com/office/drawing/2014/main" id="{7D30AEDC-2632-4B9E-9D56-186F47A3DD76}"/>
                </a:ext>
              </a:extLst>
            </p:cNvPr>
            <p:cNvSpPr>
              <a:spLocks noChangeArrowheads="1"/>
            </p:cNvSpPr>
            <p:nvPr/>
          </p:nvSpPr>
          <p:spPr bwMode="auto">
            <a:xfrm>
              <a:off x="6350000" y="190500"/>
              <a:ext cx="1588" cy="61913"/>
            </a:xfrm>
            <a:custGeom>
              <a:avLst/>
              <a:gdLst>
                <a:gd name="T0" fmla="*/ 0 w 1"/>
                <a:gd name="T1" fmla="*/ 0 h 174"/>
                <a:gd name="T2" fmla="*/ 0 w 1"/>
                <a:gd name="T3" fmla="*/ 0 h 174"/>
                <a:gd name="T4" fmla="*/ 0 w 1"/>
                <a:gd name="T5" fmla="*/ 0 h 174"/>
                <a:gd name="T6" fmla="*/ 0 w 1"/>
                <a:gd name="T7" fmla="*/ 173 h 174"/>
                <a:gd name="T8" fmla="*/ 0 w 1"/>
                <a:gd name="T9" fmla="*/ 0 h 174"/>
              </a:gdLst>
              <a:ahLst/>
              <a:cxnLst>
                <a:cxn ang="0">
                  <a:pos x="T0" y="T1"/>
                </a:cxn>
                <a:cxn ang="0">
                  <a:pos x="T2" y="T3"/>
                </a:cxn>
                <a:cxn ang="0">
                  <a:pos x="T4" y="T5"/>
                </a:cxn>
                <a:cxn ang="0">
                  <a:pos x="T6" y="T7"/>
                </a:cxn>
                <a:cxn ang="0">
                  <a:pos x="T8" y="T9"/>
                </a:cxn>
              </a:cxnLst>
              <a:rect l="0" t="0" r="r" b="b"/>
              <a:pathLst>
                <a:path w="1" h="174">
                  <a:moveTo>
                    <a:pt x="0" y="0"/>
                  </a:moveTo>
                  <a:lnTo>
                    <a:pt x="0" y="0"/>
                  </a:lnTo>
                  <a:lnTo>
                    <a:pt x="0" y="0"/>
                  </a:lnTo>
                  <a:lnTo>
                    <a:pt x="0" y="173"/>
                  </a:lnTo>
                  <a:lnTo>
                    <a:pt x="0" y="0"/>
                  </a:ln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50" name="Freeform 394">
              <a:extLst>
                <a:ext uri="{FF2B5EF4-FFF2-40B4-BE49-F238E27FC236}">
                  <a16:creationId xmlns:a16="http://schemas.microsoft.com/office/drawing/2014/main" id="{CBB19E04-C126-4D6F-89B8-3114C10BFB88}"/>
                </a:ext>
              </a:extLst>
            </p:cNvPr>
            <p:cNvSpPr>
              <a:spLocks noChangeArrowheads="1"/>
            </p:cNvSpPr>
            <p:nvPr/>
          </p:nvSpPr>
          <p:spPr bwMode="auto">
            <a:xfrm>
              <a:off x="6343650" y="184150"/>
              <a:ext cx="12700" cy="74613"/>
            </a:xfrm>
            <a:custGeom>
              <a:avLst/>
              <a:gdLst>
                <a:gd name="T0" fmla="*/ 19 w 36"/>
                <a:gd name="T1" fmla="*/ 207 h 208"/>
                <a:gd name="T2" fmla="*/ 19 w 36"/>
                <a:gd name="T3" fmla="*/ 207 h 208"/>
                <a:gd name="T4" fmla="*/ 19 w 36"/>
                <a:gd name="T5" fmla="*/ 207 h 208"/>
                <a:gd name="T6" fmla="*/ 19 w 36"/>
                <a:gd name="T7" fmla="*/ 207 h 208"/>
                <a:gd name="T8" fmla="*/ 0 w 36"/>
                <a:gd name="T9" fmla="*/ 189 h 208"/>
                <a:gd name="T10" fmla="*/ 0 w 36"/>
                <a:gd name="T11" fmla="*/ 189 h 208"/>
                <a:gd name="T12" fmla="*/ 0 w 36"/>
                <a:gd name="T13" fmla="*/ 16 h 208"/>
                <a:gd name="T14" fmla="*/ 0 w 36"/>
                <a:gd name="T15" fmla="*/ 16 h 208"/>
                <a:gd name="T16" fmla="*/ 19 w 36"/>
                <a:gd name="T17" fmla="*/ 0 h 208"/>
                <a:gd name="T18" fmla="*/ 35 w 36"/>
                <a:gd name="T19" fmla="*/ 16 h 208"/>
                <a:gd name="T20" fmla="*/ 35 w 36"/>
                <a:gd name="T21" fmla="*/ 16 h 208"/>
                <a:gd name="T22" fmla="*/ 35 w 36"/>
                <a:gd name="T23" fmla="*/ 189 h 208"/>
                <a:gd name="T24" fmla="*/ 35 w 36"/>
                <a:gd name="T25" fmla="*/ 189 h 208"/>
                <a:gd name="T26" fmla="*/ 19 w 36"/>
                <a:gd name="T27" fmla="*/ 207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08">
                  <a:moveTo>
                    <a:pt x="19" y="207"/>
                  </a:moveTo>
                  <a:lnTo>
                    <a:pt x="19" y="207"/>
                  </a:lnTo>
                  <a:lnTo>
                    <a:pt x="19" y="207"/>
                  </a:lnTo>
                  <a:lnTo>
                    <a:pt x="19" y="207"/>
                  </a:lnTo>
                  <a:cubicBezTo>
                    <a:pt x="8" y="207"/>
                    <a:pt x="0" y="200"/>
                    <a:pt x="0" y="189"/>
                  </a:cubicBezTo>
                  <a:lnTo>
                    <a:pt x="0" y="189"/>
                  </a:lnTo>
                  <a:lnTo>
                    <a:pt x="0" y="16"/>
                  </a:lnTo>
                  <a:lnTo>
                    <a:pt x="0" y="16"/>
                  </a:lnTo>
                  <a:cubicBezTo>
                    <a:pt x="0" y="8"/>
                    <a:pt x="8" y="0"/>
                    <a:pt x="19" y="0"/>
                  </a:cubicBezTo>
                  <a:cubicBezTo>
                    <a:pt x="27" y="0"/>
                    <a:pt x="35" y="8"/>
                    <a:pt x="35" y="16"/>
                  </a:cubicBezTo>
                  <a:lnTo>
                    <a:pt x="35" y="16"/>
                  </a:lnTo>
                  <a:lnTo>
                    <a:pt x="35" y="189"/>
                  </a:lnTo>
                  <a:lnTo>
                    <a:pt x="35" y="189"/>
                  </a:lnTo>
                  <a:cubicBezTo>
                    <a:pt x="35" y="200"/>
                    <a:pt x="27" y="207"/>
                    <a:pt x="19" y="207"/>
                  </a:cubicBez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51" name="Freeform 395">
              <a:extLst>
                <a:ext uri="{FF2B5EF4-FFF2-40B4-BE49-F238E27FC236}">
                  <a16:creationId xmlns:a16="http://schemas.microsoft.com/office/drawing/2014/main" id="{B8F34A57-0CA8-442C-BA33-E15E1B4706F6}"/>
                </a:ext>
              </a:extLst>
            </p:cNvPr>
            <p:cNvSpPr>
              <a:spLocks noChangeArrowheads="1"/>
            </p:cNvSpPr>
            <p:nvPr/>
          </p:nvSpPr>
          <p:spPr bwMode="auto">
            <a:xfrm>
              <a:off x="6350000" y="277813"/>
              <a:ext cx="1588" cy="26987"/>
            </a:xfrm>
            <a:custGeom>
              <a:avLst/>
              <a:gdLst>
                <a:gd name="T0" fmla="*/ 0 w 1"/>
                <a:gd name="T1" fmla="*/ 72 h 73"/>
                <a:gd name="T2" fmla="*/ 0 w 1"/>
                <a:gd name="T3" fmla="*/ 72 h 73"/>
                <a:gd name="T4" fmla="*/ 0 w 1"/>
                <a:gd name="T5" fmla="*/ 72 h 73"/>
                <a:gd name="T6" fmla="*/ 0 w 1"/>
                <a:gd name="T7" fmla="*/ 0 h 73"/>
                <a:gd name="T8" fmla="*/ 0 w 1"/>
                <a:gd name="T9" fmla="*/ 72 h 73"/>
              </a:gdLst>
              <a:ahLst/>
              <a:cxnLst>
                <a:cxn ang="0">
                  <a:pos x="T0" y="T1"/>
                </a:cxn>
                <a:cxn ang="0">
                  <a:pos x="T2" y="T3"/>
                </a:cxn>
                <a:cxn ang="0">
                  <a:pos x="T4" y="T5"/>
                </a:cxn>
                <a:cxn ang="0">
                  <a:pos x="T6" y="T7"/>
                </a:cxn>
                <a:cxn ang="0">
                  <a:pos x="T8" y="T9"/>
                </a:cxn>
              </a:cxnLst>
              <a:rect l="0" t="0" r="r" b="b"/>
              <a:pathLst>
                <a:path w="1" h="73">
                  <a:moveTo>
                    <a:pt x="0" y="72"/>
                  </a:moveTo>
                  <a:lnTo>
                    <a:pt x="0" y="72"/>
                  </a:lnTo>
                  <a:lnTo>
                    <a:pt x="0" y="72"/>
                  </a:lnTo>
                  <a:lnTo>
                    <a:pt x="0" y="0"/>
                  </a:lnTo>
                  <a:lnTo>
                    <a:pt x="0" y="72"/>
                  </a:ln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52" name="Freeform 396">
              <a:extLst>
                <a:ext uri="{FF2B5EF4-FFF2-40B4-BE49-F238E27FC236}">
                  <a16:creationId xmlns:a16="http://schemas.microsoft.com/office/drawing/2014/main" id="{EF0D7E6A-23F4-4F3D-B33E-1842F384B34C}"/>
                </a:ext>
              </a:extLst>
            </p:cNvPr>
            <p:cNvSpPr>
              <a:spLocks noChangeArrowheads="1"/>
            </p:cNvSpPr>
            <p:nvPr/>
          </p:nvSpPr>
          <p:spPr bwMode="auto">
            <a:xfrm>
              <a:off x="6343650" y="273050"/>
              <a:ext cx="12700" cy="38100"/>
            </a:xfrm>
            <a:custGeom>
              <a:avLst/>
              <a:gdLst>
                <a:gd name="T0" fmla="*/ 19 w 36"/>
                <a:gd name="T1" fmla="*/ 104 h 105"/>
                <a:gd name="T2" fmla="*/ 19 w 36"/>
                <a:gd name="T3" fmla="*/ 104 h 105"/>
                <a:gd name="T4" fmla="*/ 19 w 36"/>
                <a:gd name="T5" fmla="*/ 104 h 105"/>
                <a:gd name="T6" fmla="*/ 19 w 36"/>
                <a:gd name="T7" fmla="*/ 104 h 105"/>
                <a:gd name="T8" fmla="*/ 0 w 36"/>
                <a:gd name="T9" fmla="*/ 88 h 105"/>
                <a:gd name="T10" fmla="*/ 0 w 36"/>
                <a:gd name="T11" fmla="*/ 88 h 105"/>
                <a:gd name="T12" fmla="*/ 0 w 36"/>
                <a:gd name="T13" fmla="*/ 16 h 105"/>
                <a:gd name="T14" fmla="*/ 0 w 36"/>
                <a:gd name="T15" fmla="*/ 16 h 105"/>
                <a:gd name="T16" fmla="*/ 19 w 36"/>
                <a:gd name="T17" fmla="*/ 0 h 105"/>
                <a:gd name="T18" fmla="*/ 35 w 36"/>
                <a:gd name="T19" fmla="*/ 16 h 105"/>
                <a:gd name="T20" fmla="*/ 35 w 36"/>
                <a:gd name="T21" fmla="*/ 16 h 105"/>
                <a:gd name="T22" fmla="*/ 35 w 36"/>
                <a:gd name="T23" fmla="*/ 88 h 105"/>
                <a:gd name="T24" fmla="*/ 35 w 36"/>
                <a:gd name="T25" fmla="*/ 88 h 105"/>
                <a:gd name="T26" fmla="*/ 19 w 36"/>
                <a:gd name="T27" fmla="*/ 10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105">
                  <a:moveTo>
                    <a:pt x="19" y="104"/>
                  </a:moveTo>
                  <a:lnTo>
                    <a:pt x="19" y="104"/>
                  </a:lnTo>
                  <a:lnTo>
                    <a:pt x="19" y="104"/>
                  </a:lnTo>
                  <a:lnTo>
                    <a:pt x="19" y="104"/>
                  </a:lnTo>
                  <a:cubicBezTo>
                    <a:pt x="8" y="104"/>
                    <a:pt x="0" y="96"/>
                    <a:pt x="0" y="88"/>
                  </a:cubicBezTo>
                  <a:lnTo>
                    <a:pt x="0" y="88"/>
                  </a:lnTo>
                  <a:lnTo>
                    <a:pt x="0" y="16"/>
                  </a:lnTo>
                  <a:lnTo>
                    <a:pt x="0" y="16"/>
                  </a:lnTo>
                  <a:cubicBezTo>
                    <a:pt x="0" y="8"/>
                    <a:pt x="8" y="0"/>
                    <a:pt x="19" y="0"/>
                  </a:cubicBezTo>
                  <a:cubicBezTo>
                    <a:pt x="27" y="0"/>
                    <a:pt x="35" y="8"/>
                    <a:pt x="35" y="16"/>
                  </a:cubicBezTo>
                  <a:lnTo>
                    <a:pt x="35" y="16"/>
                  </a:lnTo>
                  <a:lnTo>
                    <a:pt x="35" y="88"/>
                  </a:lnTo>
                  <a:lnTo>
                    <a:pt x="35" y="88"/>
                  </a:lnTo>
                  <a:cubicBezTo>
                    <a:pt x="35" y="96"/>
                    <a:pt x="27" y="104"/>
                    <a:pt x="19" y="104"/>
                  </a:cubicBez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53" name="Freeform 397">
              <a:extLst>
                <a:ext uri="{FF2B5EF4-FFF2-40B4-BE49-F238E27FC236}">
                  <a16:creationId xmlns:a16="http://schemas.microsoft.com/office/drawing/2014/main" id="{B8958E30-6151-47B5-884F-0825F8F7517F}"/>
                </a:ext>
              </a:extLst>
            </p:cNvPr>
            <p:cNvSpPr>
              <a:spLocks noChangeArrowheads="1"/>
            </p:cNvSpPr>
            <p:nvPr/>
          </p:nvSpPr>
          <p:spPr bwMode="auto">
            <a:xfrm>
              <a:off x="6356350" y="339725"/>
              <a:ext cx="141288" cy="301625"/>
            </a:xfrm>
            <a:custGeom>
              <a:avLst/>
              <a:gdLst>
                <a:gd name="T0" fmla="*/ 90 w 393"/>
                <a:gd name="T1" fmla="*/ 0 h 838"/>
                <a:gd name="T2" fmla="*/ 90 w 393"/>
                <a:gd name="T3" fmla="*/ 0 h 838"/>
                <a:gd name="T4" fmla="*/ 90 w 393"/>
                <a:gd name="T5" fmla="*/ 0 h 838"/>
                <a:gd name="T6" fmla="*/ 90 w 393"/>
                <a:gd name="T7" fmla="*/ 0 h 838"/>
                <a:gd name="T8" fmla="*/ 5 w 393"/>
                <a:gd name="T9" fmla="*/ 27 h 838"/>
                <a:gd name="T10" fmla="*/ 0 w 393"/>
                <a:gd name="T11" fmla="*/ 83 h 838"/>
                <a:gd name="T12" fmla="*/ 0 w 393"/>
                <a:gd name="T13" fmla="*/ 120 h 838"/>
                <a:gd name="T14" fmla="*/ 2 w 393"/>
                <a:gd name="T15" fmla="*/ 412 h 838"/>
                <a:gd name="T16" fmla="*/ 2 w 393"/>
                <a:gd name="T17" fmla="*/ 728 h 838"/>
                <a:gd name="T18" fmla="*/ 90 w 393"/>
                <a:gd name="T19" fmla="*/ 837 h 838"/>
                <a:gd name="T20" fmla="*/ 214 w 393"/>
                <a:gd name="T21" fmla="*/ 728 h 838"/>
                <a:gd name="T22" fmla="*/ 214 w 393"/>
                <a:gd name="T23" fmla="*/ 726 h 838"/>
                <a:gd name="T24" fmla="*/ 313 w 393"/>
                <a:gd name="T25" fmla="*/ 595 h 838"/>
                <a:gd name="T26" fmla="*/ 308 w 393"/>
                <a:gd name="T27" fmla="*/ 558 h 838"/>
                <a:gd name="T28" fmla="*/ 392 w 393"/>
                <a:gd name="T29" fmla="*/ 412 h 838"/>
                <a:gd name="T30" fmla="*/ 302 w 393"/>
                <a:gd name="T31" fmla="*/ 263 h 838"/>
                <a:gd name="T32" fmla="*/ 305 w 393"/>
                <a:gd name="T33" fmla="*/ 242 h 838"/>
                <a:gd name="T34" fmla="*/ 214 w 393"/>
                <a:gd name="T35" fmla="*/ 115 h 838"/>
                <a:gd name="T36" fmla="*/ 214 w 393"/>
                <a:gd name="T37" fmla="*/ 110 h 838"/>
                <a:gd name="T38" fmla="*/ 90 w 393"/>
                <a:gd name="T39" fmla="*/ 0 h 838"/>
                <a:gd name="T40" fmla="*/ 90 w 393"/>
                <a:gd name="T41" fmla="*/ 35 h 838"/>
                <a:gd name="T42" fmla="*/ 90 w 393"/>
                <a:gd name="T43" fmla="*/ 35 h 838"/>
                <a:gd name="T44" fmla="*/ 90 w 393"/>
                <a:gd name="T45" fmla="*/ 35 h 838"/>
                <a:gd name="T46" fmla="*/ 90 w 393"/>
                <a:gd name="T47" fmla="*/ 35 h 838"/>
                <a:gd name="T48" fmla="*/ 180 w 393"/>
                <a:gd name="T49" fmla="*/ 110 h 838"/>
                <a:gd name="T50" fmla="*/ 180 w 393"/>
                <a:gd name="T51" fmla="*/ 112 h 838"/>
                <a:gd name="T52" fmla="*/ 180 w 393"/>
                <a:gd name="T53" fmla="*/ 112 h 838"/>
                <a:gd name="T54" fmla="*/ 177 w 393"/>
                <a:gd name="T55" fmla="*/ 136 h 838"/>
                <a:gd name="T56" fmla="*/ 201 w 393"/>
                <a:gd name="T57" fmla="*/ 147 h 838"/>
                <a:gd name="T58" fmla="*/ 201 w 393"/>
                <a:gd name="T59" fmla="*/ 147 h 838"/>
                <a:gd name="T60" fmla="*/ 268 w 393"/>
                <a:gd name="T61" fmla="*/ 242 h 838"/>
                <a:gd name="T62" fmla="*/ 268 w 393"/>
                <a:gd name="T63" fmla="*/ 258 h 838"/>
                <a:gd name="T64" fmla="*/ 268 w 393"/>
                <a:gd name="T65" fmla="*/ 258 h 838"/>
                <a:gd name="T66" fmla="*/ 263 w 393"/>
                <a:gd name="T67" fmla="*/ 282 h 838"/>
                <a:gd name="T68" fmla="*/ 284 w 393"/>
                <a:gd name="T69" fmla="*/ 295 h 838"/>
                <a:gd name="T70" fmla="*/ 284 w 393"/>
                <a:gd name="T71" fmla="*/ 295 h 838"/>
                <a:gd name="T72" fmla="*/ 358 w 393"/>
                <a:gd name="T73" fmla="*/ 412 h 838"/>
                <a:gd name="T74" fmla="*/ 286 w 393"/>
                <a:gd name="T75" fmla="*/ 529 h 838"/>
                <a:gd name="T76" fmla="*/ 286 w 393"/>
                <a:gd name="T77" fmla="*/ 529 h 838"/>
                <a:gd name="T78" fmla="*/ 265 w 393"/>
                <a:gd name="T79" fmla="*/ 542 h 838"/>
                <a:gd name="T80" fmla="*/ 273 w 393"/>
                <a:gd name="T81" fmla="*/ 569 h 838"/>
                <a:gd name="T82" fmla="*/ 273 w 393"/>
                <a:gd name="T83" fmla="*/ 569 h 838"/>
                <a:gd name="T84" fmla="*/ 276 w 393"/>
                <a:gd name="T85" fmla="*/ 595 h 838"/>
                <a:gd name="T86" fmla="*/ 201 w 393"/>
                <a:gd name="T87" fmla="*/ 690 h 838"/>
                <a:gd name="T88" fmla="*/ 201 w 393"/>
                <a:gd name="T89" fmla="*/ 690 h 838"/>
                <a:gd name="T90" fmla="*/ 180 w 393"/>
                <a:gd name="T91" fmla="*/ 704 h 838"/>
                <a:gd name="T92" fmla="*/ 180 w 393"/>
                <a:gd name="T93" fmla="*/ 728 h 838"/>
                <a:gd name="T94" fmla="*/ 180 w 393"/>
                <a:gd name="T95" fmla="*/ 728 h 838"/>
                <a:gd name="T96" fmla="*/ 90 w 393"/>
                <a:gd name="T97" fmla="*/ 800 h 838"/>
                <a:gd name="T98" fmla="*/ 37 w 393"/>
                <a:gd name="T99" fmla="*/ 728 h 838"/>
                <a:gd name="T100" fmla="*/ 37 w 393"/>
                <a:gd name="T101" fmla="*/ 412 h 838"/>
                <a:gd name="T102" fmla="*/ 37 w 393"/>
                <a:gd name="T103" fmla="*/ 120 h 838"/>
                <a:gd name="T104" fmla="*/ 34 w 393"/>
                <a:gd name="T105" fmla="*/ 83 h 838"/>
                <a:gd name="T106" fmla="*/ 34 w 393"/>
                <a:gd name="T107" fmla="*/ 51 h 838"/>
                <a:gd name="T108" fmla="*/ 90 w 393"/>
                <a:gd name="T109" fmla="*/ 35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3" h="838">
                  <a:moveTo>
                    <a:pt x="90" y="0"/>
                  </a:moveTo>
                  <a:lnTo>
                    <a:pt x="90" y="0"/>
                  </a:lnTo>
                  <a:lnTo>
                    <a:pt x="90" y="0"/>
                  </a:lnTo>
                  <a:lnTo>
                    <a:pt x="90" y="0"/>
                  </a:lnTo>
                  <a:cubicBezTo>
                    <a:pt x="58" y="0"/>
                    <a:pt x="29" y="8"/>
                    <a:pt x="5" y="27"/>
                  </a:cubicBezTo>
                  <a:cubicBezTo>
                    <a:pt x="0" y="32"/>
                    <a:pt x="0" y="35"/>
                    <a:pt x="0" y="83"/>
                  </a:cubicBezTo>
                  <a:cubicBezTo>
                    <a:pt x="0" y="97"/>
                    <a:pt x="0" y="110"/>
                    <a:pt x="0" y="120"/>
                  </a:cubicBezTo>
                  <a:cubicBezTo>
                    <a:pt x="0" y="131"/>
                    <a:pt x="0" y="271"/>
                    <a:pt x="2" y="412"/>
                  </a:cubicBezTo>
                  <a:cubicBezTo>
                    <a:pt x="2" y="561"/>
                    <a:pt x="2" y="715"/>
                    <a:pt x="2" y="728"/>
                  </a:cubicBezTo>
                  <a:cubicBezTo>
                    <a:pt x="2" y="760"/>
                    <a:pt x="2" y="837"/>
                    <a:pt x="90" y="837"/>
                  </a:cubicBezTo>
                  <a:cubicBezTo>
                    <a:pt x="158" y="837"/>
                    <a:pt x="214" y="787"/>
                    <a:pt x="214" y="728"/>
                  </a:cubicBezTo>
                  <a:lnTo>
                    <a:pt x="214" y="726"/>
                  </a:lnTo>
                  <a:cubicBezTo>
                    <a:pt x="276" y="702"/>
                    <a:pt x="313" y="651"/>
                    <a:pt x="313" y="595"/>
                  </a:cubicBezTo>
                  <a:cubicBezTo>
                    <a:pt x="313" y="582"/>
                    <a:pt x="310" y="571"/>
                    <a:pt x="308" y="558"/>
                  </a:cubicBezTo>
                  <a:cubicBezTo>
                    <a:pt x="361" y="524"/>
                    <a:pt x="392" y="471"/>
                    <a:pt x="392" y="412"/>
                  </a:cubicBezTo>
                  <a:cubicBezTo>
                    <a:pt x="392" y="353"/>
                    <a:pt x="358" y="298"/>
                    <a:pt x="302" y="263"/>
                  </a:cubicBezTo>
                  <a:cubicBezTo>
                    <a:pt x="302" y="255"/>
                    <a:pt x="305" y="250"/>
                    <a:pt x="305" y="242"/>
                  </a:cubicBezTo>
                  <a:cubicBezTo>
                    <a:pt x="305" y="189"/>
                    <a:pt x="271" y="142"/>
                    <a:pt x="214" y="115"/>
                  </a:cubicBezTo>
                  <a:cubicBezTo>
                    <a:pt x="214" y="112"/>
                    <a:pt x="214" y="110"/>
                    <a:pt x="214" y="110"/>
                  </a:cubicBezTo>
                  <a:cubicBezTo>
                    <a:pt x="214" y="48"/>
                    <a:pt x="158" y="0"/>
                    <a:pt x="90" y="0"/>
                  </a:cubicBezTo>
                  <a:close/>
                  <a:moveTo>
                    <a:pt x="90" y="35"/>
                  </a:moveTo>
                  <a:lnTo>
                    <a:pt x="90" y="35"/>
                  </a:lnTo>
                  <a:lnTo>
                    <a:pt x="90" y="35"/>
                  </a:lnTo>
                  <a:lnTo>
                    <a:pt x="90" y="35"/>
                  </a:lnTo>
                  <a:cubicBezTo>
                    <a:pt x="140" y="35"/>
                    <a:pt x="180" y="70"/>
                    <a:pt x="180" y="110"/>
                  </a:cubicBezTo>
                  <a:lnTo>
                    <a:pt x="180" y="112"/>
                  </a:lnTo>
                  <a:lnTo>
                    <a:pt x="180" y="112"/>
                  </a:lnTo>
                  <a:lnTo>
                    <a:pt x="177" y="136"/>
                  </a:lnTo>
                  <a:lnTo>
                    <a:pt x="201" y="147"/>
                  </a:lnTo>
                  <a:lnTo>
                    <a:pt x="201" y="147"/>
                  </a:lnTo>
                  <a:cubicBezTo>
                    <a:pt x="241" y="168"/>
                    <a:pt x="268" y="202"/>
                    <a:pt x="268" y="242"/>
                  </a:cubicBezTo>
                  <a:cubicBezTo>
                    <a:pt x="268" y="247"/>
                    <a:pt x="268" y="253"/>
                    <a:pt x="268" y="258"/>
                  </a:cubicBezTo>
                  <a:lnTo>
                    <a:pt x="268" y="258"/>
                  </a:lnTo>
                  <a:lnTo>
                    <a:pt x="263" y="282"/>
                  </a:lnTo>
                  <a:lnTo>
                    <a:pt x="284" y="295"/>
                  </a:lnTo>
                  <a:lnTo>
                    <a:pt x="284" y="295"/>
                  </a:lnTo>
                  <a:cubicBezTo>
                    <a:pt x="331" y="321"/>
                    <a:pt x="358" y="364"/>
                    <a:pt x="358" y="412"/>
                  </a:cubicBezTo>
                  <a:cubicBezTo>
                    <a:pt x="358" y="457"/>
                    <a:pt x="331" y="500"/>
                    <a:pt x="286" y="529"/>
                  </a:cubicBezTo>
                  <a:lnTo>
                    <a:pt x="286" y="529"/>
                  </a:lnTo>
                  <a:lnTo>
                    <a:pt x="265" y="542"/>
                  </a:lnTo>
                  <a:lnTo>
                    <a:pt x="273" y="569"/>
                  </a:lnTo>
                  <a:lnTo>
                    <a:pt x="273" y="569"/>
                  </a:lnTo>
                  <a:cubicBezTo>
                    <a:pt x="276" y="576"/>
                    <a:pt x="276" y="584"/>
                    <a:pt x="276" y="595"/>
                  </a:cubicBezTo>
                  <a:cubicBezTo>
                    <a:pt x="276" y="635"/>
                    <a:pt x="249" y="672"/>
                    <a:pt x="201" y="690"/>
                  </a:cubicBezTo>
                  <a:lnTo>
                    <a:pt x="201" y="690"/>
                  </a:lnTo>
                  <a:lnTo>
                    <a:pt x="180" y="704"/>
                  </a:lnTo>
                  <a:lnTo>
                    <a:pt x="180" y="728"/>
                  </a:lnTo>
                  <a:lnTo>
                    <a:pt x="180" y="728"/>
                  </a:lnTo>
                  <a:cubicBezTo>
                    <a:pt x="180" y="768"/>
                    <a:pt x="140" y="800"/>
                    <a:pt x="90" y="800"/>
                  </a:cubicBezTo>
                  <a:cubicBezTo>
                    <a:pt x="50" y="800"/>
                    <a:pt x="37" y="784"/>
                    <a:pt x="37" y="728"/>
                  </a:cubicBezTo>
                  <a:cubicBezTo>
                    <a:pt x="37" y="715"/>
                    <a:pt x="37" y="561"/>
                    <a:pt x="37" y="412"/>
                  </a:cubicBezTo>
                  <a:cubicBezTo>
                    <a:pt x="37" y="271"/>
                    <a:pt x="37" y="131"/>
                    <a:pt x="37" y="120"/>
                  </a:cubicBezTo>
                  <a:cubicBezTo>
                    <a:pt x="37" y="110"/>
                    <a:pt x="34" y="97"/>
                    <a:pt x="34" y="83"/>
                  </a:cubicBezTo>
                  <a:cubicBezTo>
                    <a:pt x="34" y="70"/>
                    <a:pt x="34" y="60"/>
                    <a:pt x="34" y="51"/>
                  </a:cubicBezTo>
                  <a:cubicBezTo>
                    <a:pt x="50" y="40"/>
                    <a:pt x="68" y="35"/>
                    <a:pt x="90" y="35"/>
                  </a:cubicBezTo>
                  <a:close/>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54" name="Freeform 398">
              <a:extLst>
                <a:ext uri="{FF2B5EF4-FFF2-40B4-BE49-F238E27FC236}">
                  <a16:creationId xmlns:a16="http://schemas.microsoft.com/office/drawing/2014/main" id="{93215C05-5743-465A-83ED-C4944FDE5BE9}"/>
                </a:ext>
              </a:extLst>
            </p:cNvPr>
            <p:cNvSpPr>
              <a:spLocks noChangeArrowheads="1"/>
            </p:cNvSpPr>
            <p:nvPr/>
          </p:nvSpPr>
          <p:spPr bwMode="auto">
            <a:xfrm>
              <a:off x="6426200" y="469900"/>
              <a:ext cx="34925" cy="41275"/>
            </a:xfrm>
            <a:custGeom>
              <a:avLst/>
              <a:gdLst>
                <a:gd name="T0" fmla="*/ 28 w 98"/>
                <a:gd name="T1" fmla="*/ 112 h 113"/>
                <a:gd name="T2" fmla="*/ 28 w 98"/>
                <a:gd name="T3" fmla="*/ 112 h 113"/>
                <a:gd name="T4" fmla="*/ 28 w 98"/>
                <a:gd name="T5" fmla="*/ 112 h 113"/>
                <a:gd name="T6" fmla="*/ 28 w 98"/>
                <a:gd name="T7" fmla="*/ 112 h 113"/>
                <a:gd name="T8" fmla="*/ 8 w 98"/>
                <a:gd name="T9" fmla="*/ 96 h 113"/>
                <a:gd name="T10" fmla="*/ 73 w 98"/>
                <a:gd name="T11" fmla="*/ 2 h 113"/>
                <a:gd name="T12" fmla="*/ 94 w 98"/>
                <a:gd name="T13" fmla="*/ 16 h 113"/>
                <a:gd name="T14" fmla="*/ 84 w 98"/>
                <a:gd name="T15" fmla="*/ 38 h 113"/>
                <a:gd name="T16" fmla="*/ 44 w 98"/>
                <a:gd name="T17" fmla="*/ 93 h 113"/>
                <a:gd name="T18" fmla="*/ 28 w 98"/>
                <a:gd name="T19" fmla="*/ 11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13">
                  <a:moveTo>
                    <a:pt x="28" y="112"/>
                  </a:moveTo>
                  <a:lnTo>
                    <a:pt x="28" y="112"/>
                  </a:lnTo>
                  <a:lnTo>
                    <a:pt x="28" y="112"/>
                  </a:lnTo>
                  <a:lnTo>
                    <a:pt x="28" y="112"/>
                  </a:lnTo>
                  <a:cubicBezTo>
                    <a:pt x="16" y="112"/>
                    <a:pt x="8" y="106"/>
                    <a:pt x="8" y="96"/>
                  </a:cubicBezTo>
                  <a:cubicBezTo>
                    <a:pt x="0" y="38"/>
                    <a:pt x="49" y="7"/>
                    <a:pt x="73" y="2"/>
                  </a:cubicBezTo>
                  <a:cubicBezTo>
                    <a:pt x="84" y="0"/>
                    <a:pt x="94" y="5"/>
                    <a:pt x="94" y="16"/>
                  </a:cubicBezTo>
                  <a:cubicBezTo>
                    <a:pt x="97" y="24"/>
                    <a:pt x="91" y="35"/>
                    <a:pt x="84" y="38"/>
                  </a:cubicBezTo>
                  <a:cubicBezTo>
                    <a:pt x="81" y="38"/>
                    <a:pt x="39" y="48"/>
                    <a:pt x="44" y="93"/>
                  </a:cubicBezTo>
                  <a:cubicBezTo>
                    <a:pt x="46" y="101"/>
                    <a:pt x="39" y="112"/>
                    <a:pt x="28" y="112"/>
                  </a:cubicBez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55" name="Freeform 399">
              <a:extLst>
                <a:ext uri="{FF2B5EF4-FFF2-40B4-BE49-F238E27FC236}">
                  <a16:creationId xmlns:a16="http://schemas.microsoft.com/office/drawing/2014/main" id="{71757056-03BB-4ED2-B182-0A1988F83327}"/>
                </a:ext>
              </a:extLst>
            </p:cNvPr>
            <p:cNvSpPr>
              <a:spLocks noChangeArrowheads="1"/>
            </p:cNvSpPr>
            <p:nvPr/>
          </p:nvSpPr>
          <p:spPr bwMode="auto">
            <a:xfrm>
              <a:off x="6400800" y="439738"/>
              <a:ext cx="44450" cy="19050"/>
            </a:xfrm>
            <a:custGeom>
              <a:avLst/>
              <a:gdLst>
                <a:gd name="T0" fmla="*/ 58 w 124"/>
                <a:gd name="T1" fmla="*/ 52 h 53"/>
                <a:gd name="T2" fmla="*/ 58 w 124"/>
                <a:gd name="T3" fmla="*/ 52 h 53"/>
                <a:gd name="T4" fmla="*/ 58 w 124"/>
                <a:gd name="T5" fmla="*/ 52 h 53"/>
                <a:gd name="T6" fmla="*/ 58 w 124"/>
                <a:gd name="T7" fmla="*/ 52 h 53"/>
                <a:gd name="T8" fmla="*/ 11 w 124"/>
                <a:gd name="T9" fmla="*/ 34 h 53"/>
                <a:gd name="T10" fmla="*/ 5 w 124"/>
                <a:gd name="T11" fmla="*/ 10 h 53"/>
                <a:gd name="T12" fmla="*/ 32 w 124"/>
                <a:gd name="T13" fmla="*/ 7 h 53"/>
                <a:gd name="T14" fmla="*/ 93 w 124"/>
                <a:gd name="T15" fmla="*/ 5 h 53"/>
                <a:gd name="T16" fmla="*/ 117 w 124"/>
                <a:gd name="T17" fmla="*/ 10 h 53"/>
                <a:gd name="T18" fmla="*/ 112 w 124"/>
                <a:gd name="T19" fmla="*/ 34 h 53"/>
                <a:gd name="T20" fmla="*/ 58 w 124"/>
                <a:gd name="T21"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53">
                  <a:moveTo>
                    <a:pt x="58" y="52"/>
                  </a:moveTo>
                  <a:lnTo>
                    <a:pt x="58" y="52"/>
                  </a:lnTo>
                  <a:lnTo>
                    <a:pt x="58" y="52"/>
                  </a:lnTo>
                  <a:lnTo>
                    <a:pt x="58" y="52"/>
                  </a:lnTo>
                  <a:cubicBezTo>
                    <a:pt x="40" y="52"/>
                    <a:pt x="24" y="47"/>
                    <a:pt x="11" y="34"/>
                  </a:cubicBezTo>
                  <a:cubicBezTo>
                    <a:pt x="3" y="29"/>
                    <a:pt x="0" y="18"/>
                    <a:pt x="5" y="10"/>
                  </a:cubicBezTo>
                  <a:cubicBezTo>
                    <a:pt x="13" y="2"/>
                    <a:pt x="24" y="2"/>
                    <a:pt x="32" y="7"/>
                  </a:cubicBezTo>
                  <a:cubicBezTo>
                    <a:pt x="50" y="21"/>
                    <a:pt x="79" y="15"/>
                    <a:pt x="93" y="5"/>
                  </a:cubicBezTo>
                  <a:cubicBezTo>
                    <a:pt x="102" y="0"/>
                    <a:pt x="112" y="2"/>
                    <a:pt x="117" y="10"/>
                  </a:cubicBezTo>
                  <a:cubicBezTo>
                    <a:pt x="123" y="18"/>
                    <a:pt x="120" y="29"/>
                    <a:pt x="112" y="34"/>
                  </a:cubicBezTo>
                  <a:cubicBezTo>
                    <a:pt x="107" y="39"/>
                    <a:pt x="85" y="52"/>
                    <a:pt x="58" y="52"/>
                  </a:cubicBez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56" name="Freeform 400">
              <a:extLst>
                <a:ext uri="{FF2B5EF4-FFF2-40B4-BE49-F238E27FC236}">
                  <a16:creationId xmlns:a16="http://schemas.microsoft.com/office/drawing/2014/main" id="{53D7F438-2731-436C-B8A0-FF062CC76484}"/>
                </a:ext>
              </a:extLst>
            </p:cNvPr>
            <p:cNvSpPr>
              <a:spLocks noChangeArrowheads="1"/>
            </p:cNvSpPr>
            <p:nvPr/>
          </p:nvSpPr>
          <p:spPr bwMode="auto">
            <a:xfrm>
              <a:off x="6375400" y="569913"/>
              <a:ext cx="46038" cy="22225"/>
            </a:xfrm>
            <a:custGeom>
              <a:avLst/>
              <a:gdLst>
                <a:gd name="T0" fmla="*/ 18 w 130"/>
                <a:gd name="T1" fmla="*/ 62 h 63"/>
                <a:gd name="T2" fmla="*/ 18 w 130"/>
                <a:gd name="T3" fmla="*/ 62 h 63"/>
                <a:gd name="T4" fmla="*/ 18 w 130"/>
                <a:gd name="T5" fmla="*/ 62 h 63"/>
                <a:gd name="T6" fmla="*/ 18 w 130"/>
                <a:gd name="T7" fmla="*/ 62 h 63"/>
                <a:gd name="T8" fmla="*/ 8 w 130"/>
                <a:gd name="T9" fmla="*/ 57 h 63"/>
                <a:gd name="T10" fmla="*/ 5 w 130"/>
                <a:gd name="T11" fmla="*/ 32 h 63"/>
                <a:gd name="T12" fmla="*/ 63 w 130"/>
                <a:gd name="T13" fmla="*/ 0 h 63"/>
                <a:gd name="T14" fmla="*/ 121 w 130"/>
                <a:gd name="T15" fmla="*/ 24 h 63"/>
                <a:gd name="T16" fmla="*/ 121 w 130"/>
                <a:gd name="T17" fmla="*/ 48 h 63"/>
                <a:gd name="T18" fmla="*/ 98 w 130"/>
                <a:gd name="T19" fmla="*/ 48 h 63"/>
                <a:gd name="T20" fmla="*/ 63 w 130"/>
                <a:gd name="T21" fmla="*/ 37 h 63"/>
                <a:gd name="T22" fmla="*/ 31 w 130"/>
                <a:gd name="T23" fmla="*/ 53 h 63"/>
                <a:gd name="T24" fmla="*/ 18 w 130"/>
                <a:gd name="T25"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 h="63">
                  <a:moveTo>
                    <a:pt x="18" y="62"/>
                  </a:moveTo>
                  <a:lnTo>
                    <a:pt x="18" y="62"/>
                  </a:lnTo>
                  <a:lnTo>
                    <a:pt x="18" y="62"/>
                  </a:lnTo>
                  <a:lnTo>
                    <a:pt x="18" y="62"/>
                  </a:lnTo>
                  <a:cubicBezTo>
                    <a:pt x="15" y="62"/>
                    <a:pt x="10" y="60"/>
                    <a:pt x="8" y="57"/>
                  </a:cubicBezTo>
                  <a:cubicBezTo>
                    <a:pt x="0" y="51"/>
                    <a:pt x="0" y="37"/>
                    <a:pt x="5" y="32"/>
                  </a:cubicBezTo>
                  <a:cubicBezTo>
                    <a:pt x="21" y="11"/>
                    <a:pt x="42" y="3"/>
                    <a:pt x="63" y="0"/>
                  </a:cubicBezTo>
                  <a:cubicBezTo>
                    <a:pt x="95" y="0"/>
                    <a:pt x="119" y="22"/>
                    <a:pt x="121" y="24"/>
                  </a:cubicBezTo>
                  <a:cubicBezTo>
                    <a:pt x="129" y="29"/>
                    <a:pt x="129" y="40"/>
                    <a:pt x="121" y="48"/>
                  </a:cubicBezTo>
                  <a:cubicBezTo>
                    <a:pt x="113" y="57"/>
                    <a:pt x="103" y="57"/>
                    <a:pt x="98" y="48"/>
                  </a:cubicBezTo>
                  <a:cubicBezTo>
                    <a:pt x="98" y="48"/>
                    <a:pt x="82" y="35"/>
                    <a:pt x="63" y="37"/>
                  </a:cubicBezTo>
                  <a:cubicBezTo>
                    <a:pt x="53" y="37"/>
                    <a:pt x="42" y="43"/>
                    <a:pt x="31" y="53"/>
                  </a:cubicBezTo>
                  <a:cubicBezTo>
                    <a:pt x="29" y="60"/>
                    <a:pt x="23" y="62"/>
                    <a:pt x="18" y="62"/>
                  </a:cubicBez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57" name="Freeform 401">
              <a:extLst>
                <a:ext uri="{FF2B5EF4-FFF2-40B4-BE49-F238E27FC236}">
                  <a16:creationId xmlns:a16="http://schemas.microsoft.com/office/drawing/2014/main" id="{F9CD0B0E-3CAB-42FA-8876-CD54094898AF}"/>
                </a:ext>
              </a:extLst>
            </p:cNvPr>
            <p:cNvSpPr>
              <a:spLocks noChangeArrowheads="1"/>
            </p:cNvSpPr>
            <p:nvPr/>
          </p:nvSpPr>
          <p:spPr bwMode="auto">
            <a:xfrm>
              <a:off x="6376988" y="496888"/>
              <a:ext cx="34925" cy="38100"/>
            </a:xfrm>
            <a:custGeom>
              <a:avLst/>
              <a:gdLst>
                <a:gd name="T0" fmla="*/ 80 w 99"/>
                <a:gd name="T1" fmla="*/ 103 h 104"/>
                <a:gd name="T2" fmla="*/ 80 w 99"/>
                <a:gd name="T3" fmla="*/ 103 h 104"/>
                <a:gd name="T4" fmla="*/ 80 w 99"/>
                <a:gd name="T5" fmla="*/ 103 h 104"/>
                <a:gd name="T6" fmla="*/ 80 w 99"/>
                <a:gd name="T7" fmla="*/ 103 h 104"/>
                <a:gd name="T8" fmla="*/ 80 w 99"/>
                <a:gd name="T9" fmla="*/ 103 h 104"/>
                <a:gd name="T10" fmla="*/ 19 w 99"/>
                <a:gd name="T11" fmla="*/ 74 h 104"/>
                <a:gd name="T12" fmla="*/ 3 w 99"/>
                <a:gd name="T13" fmla="*/ 15 h 104"/>
                <a:gd name="T14" fmla="*/ 21 w 99"/>
                <a:gd name="T15" fmla="*/ 0 h 104"/>
                <a:gd name="T16" fmla="*/ 37 w 99"/>
                <a:gd name="T17" fmla="*/ 18 h 104"/>
                <a:gd name="T18" fmla="*/ 48 w 99"/>
                <a:gd name="T19" fmla="*/ 53 h 104"/>
                <a:gd name="T20" fmla="*/ 82 w 99"/>
                <a:gd name="T21" fmla="*/ 68 h 104"/>
                <a:gd name="T22" fmla="*/ 98 w 99"/>
                <a:gd name="T23" fmla="*/ 87 h 104"/>
                <a:gd name="T24" fmla="*/ 80 w 99"/>
                <a:gd name="T25" fmla="*/ 10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4">
                  <a:moveTo>
                    <a:pt x="80" y="103"/>
                  </a:moveTo>
                  <a:lnTo>
                    <a:pt x="80" y="103"/>
                  </a:lnTo>
                  <a:lnTo>
                    <a:pt x="80" y="103"/>
                  </a:lnTo>
                  <a:lnTo>
                    <a:pt x="80" y="103"/>
                  </a:lnTo>
                  <a:lnTo>
                    <a:pt x="80" y="103"/>
                  </a:lnTo>
                  <a:cubicBezTo>
                    <a:pt x="53" y="100"/>
                    <a:pt x="35" y="92"/>
                    <a:pt x="19" y="74"/>
                  </a:cubicBezTo>
                  <a:cubicBezTo>
                    <a:pt x="0" y="50"/>
                    <a:pt x="3" y="21"/>
                    <a:pt x="3" y="15"/>
                  </a:cubicBezTo>
                  <a:cubicBezTo>
                    <a:pt x="3" y="5"/>
                    <a:pt x="13" y="0"/>
                    <a:pt x="21" y="0"/>
                  </a:cubicBezTo>
                  <a:cubicBezTo>
                    <a:pt x="32" y="0"/>
                    <a:pt x="40" y="10"/>
                    <a:pt x="37" y="18"/>
                  </a:cubicBezTo>
                  <a:cubicBezTo>
                    <a:pt x="37" y="18"/>
                    <a:pt x="35" y="39"/>
                    <a:pt x="48" y="53"/>
                  </a:cubicBezTo>
                  <a:cubicBezTo>
                    <a:pt x="56" y="60"/>
                    <a:pt x="66" y="66"/>
                    <a:pt x="82" y="68"/>
                  </a:cubicBezTo>
                  <a:cubicBezTo>
                    <a:pt x="90" y="68"/>
                    <a:pt x="98" y="76"/>
                    <a:pt x="98" y="87"/>
                  </a:cubicBezTo>
                  <a:cubicBezTo>
                    <a:pt x="96" y="95"/>
                    <a:pt x="90" y="103"/>
                    <a:pt x="80" y="103"/>
                  </a:cubicBez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58" name="Freeform 402">
              <a:extLst>
                <a:ext uri="{FF2B5EF4-FFF2-40B4-BE49-F238E27FC236}">
                  <a16:creationId xmlns:a16="http://schemas.microsoft.com/office/drawing/2014/main" id="{ED5139C1-0F43-49AD-99D8-59711D9E8131}"/>
                </a:ext>
              </a:extLst>
            </p:cNvPr>
            <p:cNvSpPr>
              <a:spLocks noChangeArrowheads="1"/>
            </p:cNvSpPr>
            <p:nvPr/>
          </p:nvSpPr>
          <p:spPr bwMode="auto">
            <a:xfrm>
              <a:off x="6426200" y="522288"/>
              <a:ext cx="44450" cy="31750"/>
            </a:xfrm>
            <a:custGeom>
              <a:avLst/>
              <a:gdLst>
                <a:gd name="T0" fmla="*/ 99 w 122"/>
                <a:gd name="T1" fmla="*/ 87 h 88"/>
                <a:gd name="T2" fmla="*/ 99 w 122"/>
                <a:gd name="T3" fmla="*/ 87 h 88"/>
                <a:gd name="T4" fmla="*/ 99 w 122"/>
                <a:gd name="T5" fmla="*/ 87 h 88"/>
                <a:gd name="T6" fmla="*/ 99 w 122"/>
                <a:gd name="T7" fmla="*/ 87 h 88"/>
                <a:gd name="T8" fmla="*/ 84 w 122"/>
                <a:gd name="T9" fmla="*/ 71 h 88"/>
                <a:gd name="T10" fmla="*/ 62 w 122"/>
                <a:gd name="T11" fmla="*/ 45 h 88"/>
                <a:gd name="T12" fmla="*/ 24 w 122"/>
                <a:gd name="T13" fmla="*/ 42 h 88"/>
                <a:gd name="T14" fmla="*/ 3 w 122"/>
                <a:gd name="T15" fmla="*/ 29 h 88"/>
                <a:gd name="T16" fmla="*/ 16 w 122"/>
                <a:gd name="T17" fmla="*/ 8 h 88"/>
                <a:gd name="T18" fmla="*/ 81 w 122"/>
                <a:gd name="T19" fmla="*/ 13 h 88"/>
                <a:gd name="T20" fmla="*/ 118 w 122"/>
                <a:gd name="T21" fmla="*/ 66 h 88"/>
                <a:gd name="T22" fmla="*/ 105 w 122"/>
                <a:gd name="T23" fmla="*/ 87 h 88"/>
                <a:gd name="T24" fmla="*/ 99 w 122"/>
                <a:gd name="T25" fmla="*/ 8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88">
                  <a:moveTo>
                    <a:pt x="99" y="87"/>
                  </a:moveTo>
                  <a:lnTo>
                    <a:pt x="99" y="87"/>
                  </a:lnTo>
                  <a:lnTo>
                    <a:pt x="99" y="87"/>
                  </a:lnTo>
                  <a:lnTo>
                    <a:pt x="99" y="87"/>
                  </a:lnTo>
                  <a:cubicBezTo>
                    <a:pt x="91" y="87"/>
                    <a:pt x="86" y="82"/>
                    <a:pt x="84" y="71"/>
                  </a:cubicBezTo>
                  <a:cubicBezTo>
                    <a:pt x="84" y="71"/>
                    <a:pt x="78" y="53"/>
                    <a:pt x="62" y="45"/>
                  </a:cubicBezTo>
                  <a:cubicBezTo>
                    <a:pt x="52" y="40"/>
                    <a:pt x="41" y="37"/>
                    <a:pt x="24" y="42"/>
                  </a:cubicBezTo>
                  <a:cubicBezTo>
                    <a:pt x="16" y="45"/>
                    <a:pt x="6" y="40"/>
                    <a:pt x="3" y="29"/>
                  </a:cubicBezTo>
                  <a:cubicBezTo>
                    <a:pt x="0" y="21"/>
                    <a:pt x="6" y="11"/>
                    <a:pt x="16" y="8"/>
                  </a:cubicBezTo>
                  <a:cubicBezTo>
                    <a:pt x="41" y="0"/>
                    <a:pt x="62" y="3"/>
                    <a:pt x="81" y="13"/>
                  </a:cubicBezTo>
                  <a:cubicBezTo>
                    <a:pt x="110" y="32"/>
                    <a:pt x="118" y="61"/>
                    <a:pt x="118" y="66"/>
                  </a:cubicBezTo>
                  <a:cubicBezTo>
                    <a:pt x="121" y="74"/>
                    <a:pt x="113" y="85"/>
                    <a:pt x="105" y="87"/>
                  </a:cubicBezTo>
                  <a:cubicBezTo>
                    <a:pt x="102" y="87"/>
                    <a:pt x="102" y="87"/>
                    <a:pt x="99" y="87"/>
                  </a:cubicBez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59" name="Freeform 403">
              <a:extLst>
                <a:ext uri="{FF2B5EF4-FFF2-40B4-BE49-F238E27FC236}">
                  <a16:creationId xmlns:a16="http://schemas.microsoft.com/office/drawing/2014/main" id="{03172E27-5D5C-4C08-B419-89E5508B082E}"/>
                </a:ext>
              </a:extLst>
            </p:cNvPr>
            <p:cNvSpPr>
              <a:spLocks noChangeArrowheads="1"/>
            </p:cNvSpPr>
            <p:nvPr/>
          </p:nvSpPr>
          <p:spPr bwMode="auto">
            <a:xfrm>
              <a:off x="6376988" y="377825"/>
              <a:ext cx="46037" cy="30163"/>
            </a:xfrm>
            <a:custGeom>
              <a:avLst/>
              <a:gdLst>
                <a:gd name="T0" fmla="*/ 77 w 128"/>
                <a:gd name="T1" fmla="*/ 84 h 85"/>
                <a:gd name="T2" fmla="*/ 77 w 128"/>
                <a:gd name="T3" fmla="*/ 84 h 85"/>
                <a:gd name="T4" fmla="*/ 77 w 128"/>
                <a:gd name="T5" fmla="*/ 84 h 85"/>
                <a:gd name="T6" fmla="*/ 77 w 128"/>
                <a:gd name="T7" fmla="*/ 84 h 85"/>
                <a:gd name="T8" fmla="*/ 51 w 128"/>
                <a:gd name="T9" fmla="*/ 82 h 85"/>
                <a:gd name="T10" fmla="*/ 45 w 128"/>
                <a:gd name="T11" fmla="*/ 79 h 85"/>
                <a:gd name="T12" fmla="*/ 11 w 128"/>
                <a:gd name="T13" fmla="*/ 52 h 85"/>
                <a:gd name="T14" fmla="*/ 8 w 128"/>
                <a:gd name="T15" fmla="*/ 10 h 85"/>
                <a:gd name="T16" fmla="*/ 32 w 128"/>
                <a:gd name="T17" fmla="*/ 2 h 85"/>
                <a:gd name="T18" fmla="*/ 40 w 128"/>
                <a:gd name="T19" fmla="*/ 26 h 85"/>
                <a:gd name="T20" fmla="*/ 40 w 128"/>
                <a:gd name="T21" fmla="*/ 34 h 85"/>
                <a:gd name="T22" fmla="*/ 58 w 128"/>
                <a:gd name="T23" fmla="*/ 47 h 85"/>
                <a:gd name="T24" fmla="*/ 58 w 128"/>
                <a:gd name="T25" fmla="*/ 47 h 85"/>
                <a:gd name="T26" fmla="*/ 61 w 128"/>
                <a:gd name="T27" fmla="*/ 47 h 85"/>
                <a:gd name="T28" fmla="*/ 61 w 128"/>
                <a:gd name="T29" fmla="*/ 47 h 85"/>
                <a:gd name="T30" fmla="*/ 82 w 128"/>
                <a:gd name="T31" fmla="*/ 50 h 85"/>
                <a:gd name="T32" fmla="*/ 93 w 128"/>
                <a:gd name="T33" fmla="*/ 45 h 85"/>
                <a:gd name="T34" fmla="*/ 117 w 128"/>
                <a:gd name="T35" fmla="*/ 37 h 85"/>
                <a:gd name="T36" fmla="*/ 125 w 128"/>
                <a:gd name="T37" fmla="*/ 60 h 85"/>
                <a:gd name="T38" fmla="*/ 90 w 128"/>
                <a:gd name="T39" fmla="*/ 84 h 85"/>
                <a:gd name="T40" fmla="*/ 77 w 128"/>
                <a:gd name="T41" fmla="*/ 8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85">
                  <a:moveTo>
                    <a:pt x="77" y="84"/>
                  </a:moveTo>
                  <a:lnTo>
                    <a:pt x="77" y="84"/>
                  </a:lnTo>
                  <a:lnTo>
                    <a:pt x="77" y="84"/>
                  </a:lnTo>
                  <a:lnTo>
                    <a:pt x="77" y="84"/>
                  </a:lnTo>
                  <a:cubicBezTo>
                    <a:pt x="69" y="84"/>
                    <a:pt x="61" y="84"/>
                    <a:pt x="51" y="82"/>
                  </a:cubicBezTo>
                  <a:cubicBezTo>
                    <a:pt x="51" y="82"/>
                    <a:pt x="48" y="79"/>
                    <a:pt x="45" y="79"/>
                  </a:cubicBezTo>
                  <a:cubicBezTo>
                    <a:pt x="29" y="74"/>
                    <a:pt x="19" y="63"/>
                    <a:pt x="11" y="52"/>
                  </a:cubicBezTo>
                  <a:cubicBezTo>
                    <a:pt x="3" y="39"/>
                    <a:pt x="0" y="23"/>
                    <a:pt x="8" y="10"/>
                  </a:cubicBezTo>
                  <a:cubicBezTo>
                    <a:pt x="11" y="2"/>
                    <a:pt x="21" y="0"/>
                    <a:pt x="32" y="2"/>
                  </a:cubicBezTo>
                  <a:cubicBezTo>
                    <a:pt x="40" y="7"/>
                    <a:pt x="43" y="18"/>
                    <a:pt x="40" y="26"/>
                  </a:cubicBezTo>
                  <a:cubicBezTo>
                    <a:pt x="37" y="29"/>
                    <a:pt x="40" y="31"/>
                    <a:pt x="40" y="34"/>
                  </a:cubicBezTo>
                  <a:cubicBezTo>
                    <a:pt x="45" y="39"/>
                    <a:pt x="51" y="42"/>
                    <a:pt x="58" y="47"/>
                  </a:cubicBezTo>
                  <a:lnTo>
                    <a:pt x="58" y="47"/>
                  </a:lnTo>
                  <a:lnTo>
                    <a:pt x="61" y="47"/>
                  </a:lnTo>
                  <a:lnTo>
                    <a:pt x="61" y="47"/>
                  </a:lnTo>
                  <a:cubicBezTo>
                    <a:pt x="69" y="50"/>
                    <a:pt x="77" y="50"/>
                    <a:pt x="82" y="50"/>
                  </a:cubicBezTo>
                  <a:cubicBezTo>
                    <a:pt x="88" y="50"/>
                    <a:pt x="93" y="47"/>
                    <a:pt x="93" y="45"/>
                  </a:cubicBezTo>
                  <a:cubicBezTo>
                    <a:pt x="98" y="37"/>
                    <a:pt x="109" y="34"/>
                    <a:pt x="117" y="37"/>
                  </a:cubicBezTo>
                  <a:cubicBezTo>
                    <a:pt x="125" y="42"/>
                    <a:pt x="127" y="52"/>
                    <a:pt x="125" y="60"/>
                  </a:cubicBezTo>
                  <a:cubicBezTo>
                    <a:pt x="117" y="74"/>
                    <a:pt x="106" y="82"/>
                    <a:pt x="90" y="84"/>
                  </a:cubicBezTo>
                  <a:cubicBezTo>
                    <a:pt x="85" y="84"/>
                    <a:pt x="80" y="84"/>
                    <a:pt x="77" y="84"/>
                  </a:cubicBez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60" name="Freeform 404">
              <a:extLst>
                <a:ext uri="{FF2B5EF4-FFF2-40B4-BE49-F238E27FC236}">
                  <a16:creationId xmlns:a16="http://schemas.microsoft.com/office/drawing/2014/main" id="{01EF3F95-D9D1-4A35-B9B8-B6BD7F7160C6}"/>
                </a:ext>
              </a:extLst>
            </p:cNvPr>
            <p:cNvSpPr>
              <a:spLocks noChangeArrowheads="1"/>
            </p:cNvSpPr>
            <p:nvPr/>
          </p:nvSpPr>
          <p:spPr bwMode="auto">
            <a:xfrm>
              <a:off x="6383338" y="434975"/>
              <a:ext cx="1587" cy="23813"/>
            </a:xfrm>
            <a:custGeom>
              <a:avLst/>
              <a:gdLst>
                <a:gd name="T0" fmla="*/ 0 w 4"/>
                <a:gd name="T1" fmla="*/ 64 h 65"/>
                <a:gd name="T2" fmla="*/ 0 w 4"/>
                <a:gd name="T3" fmla="*/ 64 h 65"/>
                <a:gd name="T4" fmla="*/ 0 w 4"/>
                <a:gd name="T5" fmla="*/ 64 h 65"/>
                <a:gd name="T6" fmla="*/ 3 w 4"/>
                <a:gd name="T7" fmla="*/ 0 h 65"/>
                <a:gd name="T8" fmla="*/ 0 w 4"/>
                <a:gd name="T9" fmla="*/ 64 h 65"/>
              </a:gdLst>
              <a:ahLst/>
              <a:cxnLst>
                <a:cxn ang="0">
                  <a:pos x="T0" y="T1"/>
                </a:cxn>
                <a:cxn ang="0">
                  <a:pos x="T2" y="T3"/>
                </a:cxn>
                <a:cxn ang="0">
                  <a:pos x="T4" y="T5"/>
                </a:cxn>
                <a:cxn ang="0">
                  <a:pos x="T6" y="T7"/>
                </a:cxn>
                <a:cxn ang="0">
                  <a:pos x="T8" y="T9"/>
                </a:cxn>
              </a:cxnLst>
              <a:rect l="0" t="0" r="r" b="b"/>
              <a:pathLst>
                <a:path w="4" h="65">
                  <a:moveTo>
                    <a:pt x="0" y="64"/>
                  </a:moveTo>
                  <a:lnTo>
                    <a:pt x="0" y="64"/>
                  </a:lnTo>
                  <a:lnTo>
                    <a:pt x="0" y="64"/>
                  </a:lnTo>
                  <a:lnTo>
                    <a:pt x="3" y="0"/>
                  </a:lnTo>
                  <a:lnTo>
                    <a:pt x="0" y="64"/>
                  </a:ln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61" name="Freeform 405">
              <a:extLst>
                <a:ext uri="{FF2B5EF4-FFF2-40B4-BE49-F238E27FC236}">
                  <a16:creationId xmlns:a16="http://schemas.microsoft.com/office/drawing/2014/main" id="{DC5606F1-4306-4087-9BAF-4163F18FFADD}"/>
                </a:ext>
              </a:extLst>
            </p:cNvPr>
            <p:cNvSpPr>
              <a:spLocks noChangeArrowheads="1"/>
            </p:cNvSpPr>
            <p:nvPr/>
          </p:nvSpPr>
          <p:spPr bwMode="auto">
            <a:xfrm>
              <a:off x="6376988" y="428625"/>
              <a:ext cx="14287" cy="36513"/>
            </a:xfrm>
            <a:custGeom>
              <a:avLst/>
              <a:gdLst>
                <a:gd name="T0" fmla="*/ 18 w 41"/>
                <a:gd name="T1" fmla="*/ 100 h 101"/>
                <a:gd name="T2" fmla="*/ 18 w 41"/>
                <a:gd name="T3" fmla="*/ 100 h 101"/>
                <a:gd name="T4" fmla="*/ 18 w 41"/>
                <a:gd name="T5" fmla="*/ 100 h 101"/>
                <a:gd name="T6" fmla="*/ 18 w 41"/>
                <a:gd name="T7" fmla="*/ 100 h 101"/>
                <a:gd name="T8" fmla="*/ 18 w 41"/>
                <a:gd name="T9" fmla="*/ 100 h 101"/>
                <a:gd name="T10" fmla="*/ 0 w 41"/>
                <a:gd name="T11" fmla="*/ 82 h 101"/>
                <a:gd name="T12" fmla="*/ 0 w 41"/>
                <a:gd name="T13" fmla="*/ 82 h 101"/>
                <a:gd name="T14" fmla="*/ 5 w 41"/>
                <a:gd name="T15" fmla="*/ 18 h 101"/>
                <a:gd name="T16" fmla="*/ 5 w 41"/>
                <a:gd name="T17" fmla="*/ 18 h 101"/>
                <a:gd name="T18" fmla="*/ 24 w 41"/>
                <a:gd name="T19" fmla="*/ 2 h 101"/>
                <a:gd name="T20" fmla="*/ 40 w 41"/>
                <a:gd name="T21" fmla="*/ 21 h 101"/>
                <a:gd name="T22" fmla="*/ 40 w 41"/>
                <a:gd name="T23" fmla="*/ 21 h 101"/>
                <a:gd name="T24" fmla="*/ 37 w 41"/>
                <a:gd name="T25" fmla="*/ 84 h 101"/>
                <a:gd name="T26" fmla="*/ 37 w 41"/>
                <a:gd name="T27" fmla="*/ 84 h 101"/>
                <a:gd name="T28" fmla="*/ 18 w 41"/>
                <a:gd name="T29" fmla="*/ 10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01">
                  <a:moveTo>
                    <a:pt x="18" y="100"/>
                  </a:moveTo>
                  <a:lnTo>
                    <a:pt x="18" y="100"/>
                  </a:lnTo>
                  <a:lnTo>
                    <a:pt x="18" y="100"/>
                  </a:lnTo>
                  <a:lnTo>
                    <a:pt x="18" y="100"/>
                  </a:lnTo>
                  <a:lnTo>
                    <a:pt x="18" y="100"/>
                  </a:lnTo>
                  <a:cubicBezTo>
                    <a:pt x="8" y="100"/>
                    <a:pt x="0" y="92"/>
                    <a:pt x="0" y="82"/>
                  </a:cubicBezTo>
                  <a:lnTo>
                    <a:pt x="0" y="82"/>
                  </a:lnTo>
                  <a:lnTo>
                    <a:pt x="5" y="18"/>
                  </a:lnTo>
                  <a:lnTo>
                    <a:pt x="5" y="18"/>
                  </a:lnTo>
                  <a:cubicBezTo>
                    <a:pt x="5" y="8"/>
                    <a:pt x="13" y="0"/>
                    <a:pt x="24" y="2"/>
                  </a:cubicBezTo>
                  <a:cubicBezTo>
                    <a:pt x="34" y="2"/>
                    <a:pt x="40" y="10"/>
                    <a:pt x="40" y="21"/>
                  </a:cubicBezTo>
                  <a:lnTo>
                    <a:pt x="40" y="21"/>
                  </a:lnTo>
                  <a:lnTo>
                    <a:pt x="37" y="84"/>
                  </a:lnTo>
                  <a:lnTo>
                    <a:pt x="37" y="84"/>
                  </a:lnTo>
                  <a:cubicBezTo>
                    <a:pt x="37" y="92"/>
                    <a:pt x="29" y="100"/>
                    <a:pt x="18" y="100"/>
                  </a:cubicBez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62" name="Freeform 406">
              <a:extLst>
                <a:ext uri="{FF2B5EF4-FFF2-40B4-BE49-F238E27FC236}">
                  <a16:creationId xmlns:a16="http://schemas.microsoft.com/office/drawing/2014/main" id="{44A0C355-4AFF-4503-8F27-6865163225DC}"/>
                </a:ext>
              </a:extLst>
            </p:cNvPr>
            <p:cNvSpPr>
              <a:spLocks noChangeArrowheads="1"/>
            </p:cNvSpPr>
            <p:nvPr/>
          </p:nvSpPr>
          <p:spPr bwMode="auto">
            <a:xfrm>
              <a:off x="6519863" y="469900"/>
              <a:ext cx="57150" cy="1588"/>
            </a:xfrm>
            <a:custGeom>
              <a:avLst/>
              <a:gdLst>
                <a:gd name="T0" fmla="*/ 0 w 157"/>
                <a:gd name="T1" fmla="*/ 0 h 1"/>
                <a:gd name="T2" fmla="*/ 0 w 157"/>
                <a:gd name="T3" fmla="*/ 0 h 1"/>
                <a:gd name="T4" fmla="*/ 0 w 157"/>
                <a:gd name="T5" fmla="*/ 0 h 1"/>
                <a:gd name="T6" fmla="*/ 156 w 157"/>
                <a:gd name="T7" fmla="*/ 0 h 1"/>
                <a:gd name="T8" fmla="*/ 0 w 157"/>
                <a:gd name="T9" fmla="*/ 0 h 1"/>
              </a:gdLst>
              <a:ahLst/>
              <a:cxnLst>
                <a:cxn ang="0">
                  <a:pos x="T0" y="T1"/>
                </a:cxn>
                <a:cxn ang="0">
                  <a:pos x="T2" y="T3"/>
                </a:cxn>
                <a:cxn ang="0">
                  <a:pos x="T4" y="T5"/>
                </a:cxn>
                <a:cxn ang="0">
                  <a:pos x="T6" y="T7"/>
                </a:cxn>
                <a:cxn ang="0">
                  <a:pos x="T8" y="T9"/>
                </a:cxn>
              </a:cxnLst>
              <a:rect l="0" t="0" r="r" b="b"/>
              <a:pathLst>
                <a:path w="157" h="1">
                  <a:moveTo>
                    <a:pt x="0" y="0"/>
                  </a:moveTo>
                  <a:lnTo>
                    <a:pt x="0" y="0"/>
                  </a:lnTo>
                  <a:lnTo>
                    <a:pt x="0" y="0"/>
                  </a:lnTo>
                  <a:lnTo>
                    <a:pt x="156" y="0"/>
                  </a:lnTo>
                  <a:lnTo>
                    <a:pt x="0" y="0"/>
                  </a:ln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63" name="Freeform 407">
              <a:extLst>
                <a:ext uri="{FF2B5EF4-FFF2-40B4-BE49-F238E27FC236}">
                  <a16:creationId xmlns:a16="http://schemas.microsoft.com/office/drawing/2014/main" id="{96132AF6-D6B6-478A-B549-69CF97900EE9}"/>
                </a:ext>
              </a:extLst>
            </p:cNvPr>
            <p:cNvSpPr>
              <a:spLocks noChangeArrowheads="1"/>
            </p:cNvSpPr>
            <p:nvPr/>
          </p:nvSpPr>
          <p:spPr bwMode="auto">
            <a:xfrm>
              <a:off x="6513513" y="461963"/>
              <a:ext cx="69850" cy="12700"/>
            </a:xfrm>
            <a:custGeom>
              <a:avLst/>
              <a:gdLst>
                <a:gd name="T0" fmla="*/ 172 w 192"/>
                <a:gd name="T1" fmla="*/ 35 h 36"/>
                <a:gd name="T2" fmla="*/ 172 w 192"/>
                <a:gd name="T3" fmla="*/ 35 h 36"/>
                <a:gd name="T4" fmla="*/ 172 w 192"/>
                <a:gd name="T5" fmla="*/ 35 h 36"/>
                <a:gd name="T6" fmla="*/ 16 w 192"/>
                <a:gd name="T7" fmla="*/ 35 h 36"/>
                <a:gd name="T8" fmla="*/ 16 w 192"/>
                <a:gd name="T9" fmla="*/ 35 h 36"/>
                <a:gd name="T10" fmla="*/ 0 w 192"/>
                <a:gd name="T11" fmla="*/ 19 h 36"/>
                <a:gd name="T12" fmla="*/ 16 w 192"/>
                <a:gd name="T13" fmla="*/ 0 h 36"/>
                <a:gd name="T14" fmla="*/ 16 w 192"/>
                <a:gd name="T15" fmla="*/ 0 h 36"/>
                <a:gd name="T16" fmla="*/ 172 w 192"/>
                <a:gd name="T17" fmla="*/ 0 h 36"/>
                <a:gd name="T18" fmla="*/ 172 w 192"/>
                <a:gd name="T19" fmla="*/ 0 h 36"/>
                <a:gd name="T20" fmla="*/ 191 w 192"/>
                <a:gd name="T21" fmla="*/ 19 h 36"/>
                <a:gd name="T22" fmla="*/ 172 w 192"/>
                <a:gd name="T23"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36">
                  <a:moveTo>
                    <a:pt x="172" y="35"/>
                  </a:moveTo>
                  <a:lnTo>
                    <a:pt x="172" y="35"/>
                  </a:lnTo>
                  <a:lnTo>
                    <a:pt x="172" y="35"/>
                  </a:lnTo>
                  <a:lnTo>
                    <a:pt x="16" y="35"/>
                  </a:lnTo>
                  <a:lnTo>
                    <a:pt x="16" y="35"/>
                  </a:lnTo>
                  <a:cubicBezTo>
                    <a:pt x="8" y="35"/>
                    <a:pt x="0" y="26"/>
                    <a:pt x="0" y="19"/>
                  </a:cubicBezTo>
                  <a:cubicBezTo>
                    <a:pt x="0" y="8"/>
                    <a:pt x="8" y="0"/>
                    <a:pt x="16" y="0"/>
                  </a:cubicBezTo>
                  <a:lnTo>
                    <a:pt x="16" y="0"/>
                  </a:lnTo>
                  <a:lnTo>
                    <a:pt x="172" y="0"/>
                  </a:lnTo>
                  <a:lnTo>
                    <a:pt x="172" y="0"/>
                  </a:lnTo>
                  <a:cubicBezTo>
                    <a:pt x="183" y="0"/>
                    <a:pt x="191" y="8"/>
                    <a:pt x="191" y="19"/>
                  </a:cubicBezTo>
                  <a:cubicBezTo>
                    <a:pt x="191" y="26"/>
                    <a:pt x="183" y="35"/>
                    <a:pt x="172" y="35"/>
                  </a:cubicBez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64" name="Freeform 408">
              <a:extLst>
                <a:ext uri="{FF2B5EF4-FFF2-40B4-BE49-F238E27FC236}">
                  <a16:creationId xmlns:a16="http://schemas.microsoft.com/office/drawing/2014/main" id="{7E72A1D1-8B6D-4038-AB92-A9C7D0A56DBF}"/>
                </a:ext>
              </a:extLst>
            </p:cNvPr>
            <p:cNvSpPr>
              <a:spLocks noChangeArrowheads="1"/>
            </p:cNvSpPr>
            <p:nvPr/>
          </p:nvSpPr>
          <p:spPr bwMode="auto">
            <a:xfrm>
              <a:off x="6602413" y="469900"/>
              <a:ext cx="25400" cy="1588"/>
            </a:xfrm>
            <a:custGeom>
              <a:avLst/>
              <a:gdLst>
                <a:gd name="T0" fmla="*/ 71 w 72"/>
                <a:gd name="T1" fmla="*/ 0 h 1"/>
                <a:gd name="T2" fmla="*/ 71 w 72"/>
                <a:gd name="T3" fmla="*/ 0 h 1"/>
                <a:gd name="T4" fmla="*/ 71 w 72"/>
                <a:gd name="T5" fmla="*/ 0 h 1"/>
                <a:gd name="T6" fmla="*/ 0 w 72"/>
                <a:gd name="T7" fmla="*/ 0 h 1"/>
                <a:gd name="T8" fmla="*/ 71 w 72"/>
                <a:gd name="T9" fmla="*/ 0 h 1"/>
              </a:gdLst>
              <a:ahLst/>
              <a:cxnLst>
                <a:cxn ang="0">
                  <a:pos x="T0" y="T1"/>
                </a:cxn>
                <a:cxn ang="0">
                  <a:pos x="T2" y="T3"/>
                </a:cxn>
                <a:cxn ang="0">
                  <a:pos x="T4" y="T5"/>
                </a:cxn>
                <a:cxn ang="0">
                  <a:pos x="T6" y="T7"/>
                </a:cxn>
                <a:cxn ang="0">
                  <a:pos x="T8" y="T9"/>
                </a:cxn>
              </a:cxnLst>
              <a:rect l="0" t="0" r="r" b="b"/>
              <a:pathLst>
                <a:path w="72" h="1">
                  <a:moveTo>
                    <a:pt x="71" y="0"/>
                  </a:moveTo>
                  <a:lnTo>
                    <a:pt x="71" y="0"/>
                  </a:lnTo>
                  <a:lnTo>
                    <a:pt x="71" y="0"/>
                  </a:lnTo>
                  <a:lnTo>
                    <a:pt x="0" y="0"/>
                  </a:lnTo>
                  <a:lnTo>
                    <a:pt x="71" y="0"/>
                  </a:ln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65" name="Freeform 409">
              <a:extLst>
                <a:ext uri="{FF2B5EF4-FFF2-40B4-BE49-F238E27FC236}">
                  <a16:creationId xmlns:a16="http://schemas.microsoft.com/office/drawing/2014/main" id="{28EE63B3-9C50-40BE-8FAF-775D4CBE67B7}"/>
                </a:ext>
              </a:extLst>
            </p:cNvPr>
            <p:cNvSpPr>
              <a:spLocks noChangeArrowheads="1"/>
            </p:cNvSpPr>
            <p:nvPr/>
          </p:nvSpPr>
          <p:spPr bwMode="auto">
            <a:xfrm>
              <a:off x="6596063" y="461963"/>
              <a:ext cx="38100" cy="14287"/>
            </a:xfrm>
            <a:custGeom>
              <a:avLst/>
              <a:gdLst>
                <a:gd name="T0" fmla="*/ 87 w 104"/>
                <a:gd name="T1" fmla="*/ 38 h 39"/>
                <a:gd name="T2" fmla="*/ 87 w 104"/>
                <a:gd name="T3" fmla="*/ 38 h 39"/>
                <a:gd name="T4" fmla="*/ 87 w 104"/>
                <a:gd name="T5" fmla="*/ 38 h 39"/>
                <a:gd name="T6" fmla="*/ 16 w 104"/>
                <a:gd name="T7" fmla="*/ 38 h 39"/>
                <a:gd name="T8" fmla="*/ 16 w 104"/>
                <a:gd name="T9" fmla="*/ 38 h 39"/>
                <a:gd name="T10" fmla="*/ 0 w 104"/>
                <a:gd name="T11" fmla="*/ 19 h 39"/>
                <a:gd name="T12" fmla="*/ 16 w 104"/>
                <a:gd name="T13" fmla="*/ 0 h 39"/>
                <a:gd name="T14" fmla="*/ 16 w 104"/>
                <a:gd name="T15" fmla="*/ 0 h 39"/>
                <a:gd name="T16" fmla="*/ 87 w 104"/>
                <a:gd name="T17" fmla="*/ 0 h 39"/>
                <a:gd name="T18" fmla="*/ 87 w 104"/>
                <a:gd name="T19" fmla="*/ 0 h 39"/>
                <a:gd name="T20" fmla="*/ 103 w 104"/>
                <a:gd name="T21" fmla="*/ 19 h 39"/>
                <a:gd name="T22" fmla="*/ 87 w 104"/>
                <a:gd name="T23"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39">
                  <a:moveTo>
                    <a:pt x="87" y="38"/>
                  </a:moveTo>
                  <a:lnTo>
                    <a:pt x="87" y="38"/>
                  </a:lnTo>
                  <a:lnTo>
                    <a:pt x="87" y="38"/>
                  </a:lnTo>
                  <a:lnTo>
                    <a:pt x="16" y="38"/>
                  </a:lnTo>
                  <a:lnTo>
                    <a:pt x="16" y="38"/>
                  </a:lnTo>
                  <a:cubicBezTo>
                    <a:pt x="8" y="38"/>
                    <a:pt x="0" y="29"/>
                    <a:pt x="0" y="19"/>
                  </a:cubicBezTo>
                  <a:cubicBezTo>
                    <a:pt x="0" y="8"/>
                    <a:pt x="8" y="0"/>
                    <a:pt x="16" y="0"/>
                  </a:cubicBezTo>
                  <a:lnTo>
                    <a:pt x="16" y="0"/>
                  </a:lnTo>
                  <a:lnTo>
                    <a:pt x="87" y="0"/>
                  </a:lnTo>
                  <a:lnTo>
                    <a:pt x="87" y="0"/>
                  </a:lnTo>
                  <a:cubicBezTo>
                    <a:pt x="95" y="0"/>
                    <a:pt x="103" y="8"/>
                    <a:pt x="103" y="19"/>
                  </a:cubicBezTo>
                  <a:cubicBezTo>
                    <a:pt x="103" y="29"/>
                    <a:pt x="95" y="38"/>
                    <a:pt x="87" y="38"/>
                  </a:cubicBezTo>
                </a:path>
              </a:pathLst>
            </a:custGeom>
            <a:solidFill>
              <a:srgbClr val="662D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grpSp>
        <p:nvGrpSpPr>
          <p:cNvPr id="66" name="Group 65">
            <a:extLst>
              <a:ext uri="{FF2B5EF4-FFF2-40B4-BE49-F238E27FC236}">
                <a16:creationId xmlns:a16="http://schemas.microsoft.com/office/drawing/2014/main" id="{F6BF92BE-FD94-49C8-81CC-7B728046962C}"/>
              </a:ext>
            </a:extLst>
          </p:cNvPr>
          <p:cNvGrpSpPr/>
          <p:nvPr/>
        </p:nvGrpSpPr>
        <p:grpSpPr>
          <a:xfrm>
            <a:off x="9041410" y="2212727"/>
            <a:ext cx="782505" cy="696186"/>
            <a:chOff x="4246563" y="6124575"/>
            <a:chExt cx="661987" cy="588963"/>
          </a:xfrm>
          <a:solidFill>
            <a:schemeClr val="tx2"/>
          </a:solidFill>
        </p:grpSpPr>
        <p:sp>
          <p:nvSpPr>
            <p:cNvPr id="67" name="Freeform 104">
              <a:extLst>
                <a:ext uri="{FF2B5EF4-FFF2-40B4-BE49-F238E27FC236}">
                  <a16:creationId xmlns:a16="http://schemas.microsoft.com/office/drawing/2014/main" id="{EAB4BC8E-DB65-4159-8469-F66EE9995721}"/>
                </a:ext>
              </a:extLst>
            </p:cNvPr>
            <p:cNvSpPr>
              <a:spLocks noChangeArrowheads="1"/>
            </p:cNvSpPr>
            <p:nvPr/>
          </p:nvSpPr>
          <p:spPr bwMode="auto">
            <a:xfrm>
              <a:off x="4691063" y="6457950"/>
              <a:ext cx="139700" cy="136525"/>
            </a:xfrm>
            <a:custGeom>
              <a:avLst/>
              <a:gdLst>
                <a:gd name="T0" fmla="*/ 26 w 387"/>
                <a:gd name="T1" fmla="*/ 380 h 381"/>
                <a:gd name="T2" fmla="*/ 26 w 387"/>
                <a:gd name="T3" fmla="*/ 380 h 381"/>
                <a:gd name="T4" fmla="*/ 26 w 387"/>
                <a:gd name="T5" fmla="*/ 380 h 381"/>
                <a:gd name="T6" fmla="*/ 0 w 387"/>
                <a:gd name="T7" fmla="*/ 357 h 381"/>
                <a:gd name="T8" fmla="*/ 0 w 387"/>
                <a:gd name="T9" fmla="*/ 357 h 381"/>
                <a:gd name="T10" fmla="*/ 38 w 387"/>
                <a:gd name="T11" fmla="*/ 296 h 381"/>
                <a:gd name="T12" fmla="*/ 38 w 387"/>
                <a:gd name="T13" fmla="*/ 296 h 381"/>
                <a:gd name="T14" fmla="*/ 38 w 387"/>
                <a:gd name="T15" fmla="*/ 223 h 381"/>
                <a:gd name="T16" fmla="*/ 38 w 387"/>
                <a:gd name="T17" fmla="*/ 223 h 381"/>
                <a:gd name="T18" fmla="*/ 38 w 387"/>
                <a:gd name="T19" fmla="*/ 192 h 381"/>
                <a:gd name="T20" fmla="*/ 38 w 387"/>
                <a:gd name="T21" fmla="*/ 170 h 381"/>
                <a:gd name="T22" fmla="*/ 78 w 387"/>
                <a:gd name="T23" fmla="*/ 50 h 381"/>
                <a:gd name="T24" fmla="*/ 197 w 387"/>
                <a:gd name="T25" fmla="*/ 0 h 381"/>
                <a:gd name="T26" fmla="*/ 313 w 387"/>
                <a:gd name="T27" fmla="*/ 48 h 381"/>
                <a:gd name="T28" fmla="*/ 356 w 387"/>
                <a:gd name="T29" fmla="*/ 170 h 381"/>
                <a:gd name="T30" fmla="*/ 354 w 387"/>
                <a:gd name="T31" fmla="*/ 189 h 381"/>
                <a:gd name="T32" fmla="*/ 356 w 387"/>
                <a:gd name="T33" fmla="*/ 223 h 381"/>
                <a:gd name="T34" fmla="*/ 356 w 387"/>
                <a:gd name="T35" fmla="*/ 223 h 381"/>
                <a:gd name="T36" fmla="*/ 356 w 387"/>
                <a:gd name="T37" fmla="*/ 304 h 381"/>
                <a:gd name="T38" fmla="*/ 356 w 387"/>
                <a:gd name="T39" fmla="*/ 304 h 381"/>
                <a:gd name="T40" fmla="*/ 386 w 387"/>
                <a:gd name="T41" fmla="*/ 354 h 381"/>
                <a:gd name="T42" fmla="*/ 386 w 387"/>
                <a:gd name="T43" fmla="*/ 354 h 381"/>
                <a:gd name="T44" fmla="*/ 362 w 387"/>
                <a:gd name="T45" fmla="*/ 378 h 381"/>
                <a:gd name="T46" fmla="*/ 362 w 387"/>
                <a:gd name="T47" fmla="*/ 378 h 381"/>
                <a:gd name="T48" fmla="*/ 321 w 387"/>
                <a:gd name="T49" fmla="*/ 304 h 381"/>
                <a:gd name="T50" fmla="*/ 321 w 387"/>
                <a:gd name="T51" fmla="*/ 304 h 381"/>
                <a:gd name="T52" fmla="*/ 321 w 387"/>
                <a:gd name="T53" fmla="*/ 223 h 381"/>
                <a:gd name="T54" fmla="*/ 321 w 387"/>
                <a:gd name="T55" fmla="*/ 223 h 381"/>
                <a:gd name="T56" fmla="*/ 318 w 387"/>
                <a:gd name="T57" fmla="*/ 192 h 381"/>
                <a:gd name="T58" fmla="*/ 318 w 387"/>
                <a:gd name="T59" fmla="*/ 192 h 381"/>
                <a:gd name="T60" fmla="*/ 318 w 387"/>
                <a:gd name="T61" fmla="*/ 189 h 381"/>
                <a:gd name="T62" fmla="*/ 318 w 387"/>
                <a:gd name="T63" fmla="*/ 186 h 381"/>
                <a:gd name="T64" fmla="*/ 318 w 387"/>
                <a:gd name="T65" fmla="*/ 186 h 381"/>
                <a:gd name="T66" fmla="*/ 321 w 387"/>
                <a:gd name="T67" fmla="*/ 168 h 381"/>
                <a:gd name="T68" fmla="*/ 286 w 387"/>
                <a:gd name="T69" fmla="*/ 75 h 381"/>
                <a:gd name="T70" fmla="*/ 197 w 387"/>
                <a:gd name="T71" fmla="*/ 37 h 381"/>
                <a:gd name="T72" fmla="*/ 105 w 387"/>
                <a:gd name="T73" fmla="*/ 75 h 381"/>
                <a:gd name="T74" fmla="*/ 72 w 387"/>
                <a:gd name="T75" fmla="*/ 168 h 381"/>
                <a:gd name="T76" fmla="*/ 75 w 387"/>
                <a:gd name="T77" fmla="*/ 186 h 381"/>
                <a:gd name="T78" fmla="*/ 75 w 387"/>
                <a:gd name="T79" fmla="*/ 186 h 381"/>
                <a:gd name="T80" fmla="*/ 75 w 387"/>
                <a:gd name="T81" fmla="*/ 189 h 381"/>
                <a:gd name="T82" fmla="*/ 75 w 387"/>
                <a:gd name="T83" fmla="*/ 192 h 381"/>
                <a:gd name="T84" fmla="*/ 75 w 387"/>
                <a:gd name="T85" fmla="*/ 192 h 381"/>
                <a:gd name="T86" fmla="*/ 72 w 387"/>
                <a:gd name="T87" fmla="*/ 223 h 381"/>
                <a:gd name="T88" fmla="*/ 72 w 387"/>
                <a:gd name="T89" fmla="*/ 223 h 381"/>
                <a:gd name="T90" fmla="*/ 72 w 387"/>
                <a:gd name="T91" fmla="*/ 296 h 381"/>
                <a:gd name="T92" fmla="*/ 72 w 387"/>
                <a:gd name="T93" fmla="*/ 296 h 381"/>
                <a:gd name="T94" fmla="*/ 26 w 387"/>
                <a:gd name="T95"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7" h="381">
                  <a:moveTo>
                    <a:pt x="26" y="380"/>
                  </a:moveTo>
                  <a:lnTo>
                    <a:pt x="26" y="380"/>
                  </a:lnTo>
                  <a:lnTo>
                    <a:pt x="26" y="380"/>
                  </a:lnTo>
                  <a:lnTo>
                    <a:pt x="0" y="357"/>
                  </a:lnTo>
                  <a:lnTo>
                    <a:pt x="0" y="357"/>
                  </a:lnTo>
                  <a:cubicBezTo>
                    <a:pt x="8" y="343"/>
                    <a:pt x="38" y="312"/>
                    <a:pt x="38" y="296"/>
                  </a:cubicBezTo>
                  <a:lnTo>
                    <a:pt x="38" y="296"/>
                  </a:lnTo>
                  <a:lnTo>
                    <a:pt x="38" y="223"/>
                  </a:lnTo>
                  <a:lnTo>
                    <a:pt x="38" y="223"/>
                  </a:lnTo>
                  <a:cubicBezTo>
                    <a:pt x="38" y="213"/>
                    <a:pt x="38" y="202"/>
                    <a:pt x="38" y="192"/>
                  </a:cubicBezTo>
                  <a:cubicBezTo>
                    <a:pt x="38" y="184"/>
                    <a:pt x="38" y="178"/>
                    <a:pt x="38" y="170"/>
                  </a:cubicBezTo>
                  <a:cubicBezTo>
                    <a:pt x="35" y="125"/>
                    <a:pt x="48" y="80"/>
                    <a:pt x="78" y="50"/>
                  </a:cubicBezTo>
                  <a:cubicBezTo>
                    <a:pt x="108" y="19"/>
                    <a:pt x="151" y="0"/>
                    <a:pt x="197" y="0"/>
                  </a:cubicBezTo>
                  <a:cubicBezTo>
                    <a:pt x="242" y="0"/>
                    <a:pt x="283" y="19"/>
                    <a:pt x="313" y="48"/>
                  </a:cubicBezTo>
                  <a:cubicBezTo>
                    <a:pt x="342" y="80"/>
                    <a:pt x="359" y="125"/>
                    <a:pt x="356" y="170"/>
                  </a:cubicBezTo>
                  <a:cubicBezTo>
                    <a:pt x="356" y="178"/>
                    <a:pt x="354" y="184"/>
                    <a:pt x="354" y="189"/>
                  </a:cubicBezTo>
                  <a:cubicBezTo>
                    <a:pt x="356" y="202"/>
                    <a:pt x="356" y="213"/>
                    <a:pt x="356" y="223"/>
                  </a:cubicBezTo>
                  <a:lnTo>
                    <a:pt x="356" y="223"/>
                  </a:lnTo>
                  <a:lnTo>
                    <a:pt x="356" y="304"/>
                  </a:lnTo>
                  <a:lnTo>
                    <a:pt x="356" y="304"/>
                  </a:lnTo>
                  <a:cubicBezTo>
                    <a:pt x="356" y="320"/>
                    <a:pt x="370" y="335"/>
                    <a:pt x="386" y="354"/>
                  </a:cubicBezTo>
                  <a:lnTo>
                    <a:pt x="386" y="354"/>
                  </a:lnTo>
                  <a:lnTo>
                    <a:pt x="362" y="378"/>
                  </a:lnTo>
                  <a:lnTo>
                    <a:pt x="362" y="378"/>
                  </a:lnTo>
                  <a:cubicBezTo>
                    <a:pt x="340" y="357"/>
                    <a:pt x="321" y="333"/>
                    <a:pt x="321" y="304"/>
                  </a:cubicBezTo>
                  <a:lnTo>
                    <a:pt x="321" y="304"/>
                  </a:lnTo>
                  <a:lnTo>
                    <a:pt x="321" y="223"/>
                  </a:lnTo>
                  <a:lnTo>
                    <a:pt x="321" y="223"/>
                  </a:lnTo>
                  <a:cubicBezTo>
                    <a:pt x="321" y="213"/>
                    <a:pt x="318" y="202"/>
                    <a:pt x="318" y="192"/>
                  </a:cubicBezTo>
                  <a:lnTo>
                    <a:pt x="318" y="192"/>
                  </a:lnTo>
                  <a:lnTo>
                    <a:pt x="318" y="189"/>
                  </a:lnTo>
                  <a:lnTo>
                    <a:pt x="318" y="186"/>
                  </a:lnTo>
                  <a:lnTo>
                    <a:pt x="318" y="186"/>
                  </a:lnTo>
                  <a:cubicBezTo>
                    <a:pt x="318" y="181"/>
                    <a:pt x="318" y="176"/>
                    <a:pt x="321" y="168"/>
                  </a:cubicBezTo>
                  <a:cubicBezTo>
                    <a:pt x="321" y="133"/>
                    <a:pt x="310" y="99"/>
                    <a:pt x="286" y="75"/>
                  </a:cubicBezTo>
                  <a:cubicBezTo>
                    <a:pt x="264" y="50"/>
                    <a:pt x="232" y="37"/>
                    <a:pt x="197" y="37"/>
                  </a:cubicBezTo>
                  <a:cubicBezTo>
                    <a:pt x="162" y="37"/>
                    <a:pt x="129" y="50"/>
                    <a:pt x="105" y="75"/>
                  </a:cubicBezTo>
                  <a:cubicBezTo>
                    <a:pt x="83" y="99"/>
                    <a:pt x="70" y="133"/>
                    <a:pt x="72" y="168"/>
                  </a:cubicBezTo>
                  <a:cubicBezTo>
                    <a:pt x="72" y="176"/>
                    <a:pt x="72" y="181"/>
                    <a:pt x="75" y="186"/>
                  </a:cubicBezTo>
                  <a:lnTo>
                    <a:pt x="75" y="186"/>
                  </a:lnTo>
                  <a:lnTo>
                    <a:pt x="75" y="189"/>
                  </a:lnTo>
                  <a:lnTo>
                    <a:pt x="75" y="192"/>
                  </a:lnTo>
                  <a:lnTo>
                    <a:pt x="75" y="192"/>
                  </a:lnTo>
                  <a:cubicBezTo>
                    <a:pt x="72" y="202"/>
                    <a:pt x="72" y="213"/>
                    <a:pt x="72" y="223"/>
                  </a:cubicBezTo>
                  <a:lnTo>
                    <a:pt x="72" y="223"/>
                  </a:lnTo>
                  <a:lnTo>
                    <a:pt x="72" y="296"/>
                  </a:lnTo>
                  <a:lnTo>
                    <a:pt x="72" y="296"/>
                  </a:lnTo>
                  <a:cubicBezTo>
                    <a:pt x="72" y="320"/>
                    <a:pt x="54" y="346"/>
                    <a:pt x="26" y="38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68" name="Freeform 105">
              <a:extLst>
                <a:ext uri="{FF2B5EF4-FFF2-40B4-BE49-F238E27FC236}">
                  <a16:creationId xmlns:a16="http://schemas.microsoft.com/office/drawing/2014/main" id="{7917FD6A-289F-4EAF-8035-ACF52A64E82E}"/>
                </a:ext>
              </a:extLst>
            </p:cNvPr>
            <p:cNvSpPr>
              <a:spLocks noChangeArrowheads="1"/>
            </p:cNvSpPr>
            <p:nvPr/>
          </p:nvSpPr>
          <p:spPr bwMode="auto">
            <a:xfrm>
              <a:off x="4711700" y="6477000"/>
              <a:ext cx="103188" cy="111125"/>
            </a:xfrm>
            <a:custGeom>
              <a:avLst/>
              <a:gdLst>
                <a:gd name="T0" fmla="*/ 38 w 287"/>
                <a:gd name="T1" fmla="*/ 152 h 310"/>
                <a:gd name="T2" fmla="*/ 38 w 287"/>
                <a:gd name="T3" fmla="*/ 152 h 310"/>
                <a:gd name="T4" fmla="*/ 38 w 287"/>
                <a:gd name="T5" fmla="*/ 152 h 310"/>
                <a:gd name="T6" fmla="*/ 38 w 287"/>
                <a:gd name="T7" fmla="*/ 152 h 310"/>
                <a:gd name="T8" fmla="*/ 40 w 287"/>
                <a:gd name="T9" fmla="*/ 162 h 310"/>
                <a:gd name="T10" fmla="*/ 48 w 287"/>
                <a:gd name="T11" fmla="*/ 176 h 310"/>
                <a:gd name="T12" fmla="*/ 48 w 287"/>
                <a:gd name="T13" fmla="*/ 176 h 310"/>
                <a:gd name="T14" fmla="*/ 56 w 287"/>
                <a:gd name="T15" fmla="*/ 178 h 310"/>
                <a:gd name="T16" fmla="*/ 56 w 287"/>
                <a:gd name="T17" fmla="*/ 186 h 310"/>
                <a:gd name="T18" fmla="*/ 56 w 287"/>
                <a:gd name="T19" fmla="*/ 186 h 310"/>
                <a:gd name="T20" fmla="*/ 143 w 287"/>
                <a:gd name="T21" fmla="*/ 275 h 310"/>
                <a:gd name="T22" fmla="*/ 229 w 287"/>
                <a:gd name="T23" fmla="*/ 186 h 310"/>
                <a:gd name="T24" fmla="*/ 229 w 287"/>
                <a:gd name="T25" fmla="*/ 186 h 310"/>
                <a:gd name="T26" fmla="*/ 229 w 287"/>
                <a:gd name="T27" fmla="*/ 178 h 310"/>
                <a:gd name="T28" fmla="*/ 237 w 287"/>
                <a:gd name="T29" fmla="*/ 176 h 310"/>
                <a:gd name="T30" fmla="*/ 237 w 287"/>
                <a:gd name="T31" fmla="*/ 176 h 310"/>
                <a:gd name="T32" fmla="*/ 246 w 287"/>
                <a:gd name="T33" fmla="*/ 162 h 310"/>
                <a:gd name="T34" fmla="*/ 246 w 287"/>
                <a:gd name="T35" fmla="*/ 149 h 310"/>
                <a:gd name="T36" fmla="*/ 202 w 287"/>
                <a:gd name="T37" fmla="*/ 80 h 310"/>
                <a:gd name="T38" fmla="*/ 38 w 287"/>
                <a:gd name="T39" fmla="*/ 152 h 310"/>
                <a:gd name="T40" fmla="*/ 143 w 287"/>
                <a:gd name="T41" fmla="*/ 309 h 310"/>
                <a:gd name="T42" fmla="*/ 143 w 287"/>
                <a:gd name="T43" fmla="*/ 309 h 310"/>
                <a:gd name="T44" fmla="*/ 143 w 287"/>
                <a:gd name="T45" fmla="*/ 309 h 310"/>
                <a:gd name="T46" fmla="*/ 143 w 287"/>
                <a:gd name="T47" fmla="*/ 309 h 310"/>
                <a:gd name="T48" fmla="*/ 24 w 287"/>
                <a:gd name="T49" fmla="*/ 203 h 310"/>
                <a:gd name="T50" fmla="*/ 5 w 287"/>
                <a:gd name="T51" fmla="*/ 173 h 310"/>
                <a:gd name="T52" fmla="*/ 18 w 287"/>
                <a:gd name="T53" fmla="*/ 120 h 310"/>
                <a:gd name="T54" fmla="*/ 18 w 287"/>
                <a:gd name="T55" fmla="*/ 120 h 310"/>
                <a:gd name="T56" fmla="*/ 26 w 287"/>
                <a:gd name="T57" fmla="*/ 117 h 310"/>
                <a:gd name="T58" fmla="*/ 26 w 287"/>
                <a:gd name="T59" fmla="*/ 117 h 310"/>
                <a:gd name="T60" fmla="*/ 194 w 287"/>
                <a:gd name="T61" fmla="*/ 35 h 310"/>
                <a:gd name="T62" fmla="*/ 194 w 287"/>
                <a:gd name="T63" fmla="*/ 35 h 310"/>
                <a:gd name="T64" fmla="*/ 218 w 287"/>
                <a:gd name="T65" fmla="*/ 0 h 310"/>
                <a:gd name="T66" fmla="*/ 226 w 287"/>
                <a:gd name="T67" fmla="*/ 43 h 310"/>
                <a:gd name="T68" fmla="*/ 226 w 287"/>
                <a:gd name="T69" fmla="*/ 43 h 310"/>
                <a:gd name="T70" fmla="*/ 262 w 287"/>
                <a:gd name="T71" fmla="*/ 117 h 310"/>
                <a:gd name="T72" fmla="*/ 278 w 287"/>
                <a:gd name="T73" fmla="*/ 173 h 310"/>
                <a:gd name="T74" fmla="*/ 262 w 287"/>
                <a:gd name="T75" fmla="*/ 203 h 310"/>
                <a:gd name="T76" fmla="*/ 143 w 287"/>
                <a:gd name="T77" fmla="*/ 30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7" h="310">
                  <a:moveTo>
                    <a:pt x="38" y="152"/>
                  </a:moveTo>
                  <a:lnTo>
                    <a:pt x="38" y="152"/>
                  </a:lnTo>
                  <a:lnTo>
                    <a:pt x="38" y="152"/>
                  </a:lnTo>
                  <a:lnTo>
                    <a:pt x="38" y="152"/>
                  </a:lnTo>
                  <a:cubicBezTo>
                    <a:pt x="38" y="152"/>
                    <a:pt x="38" y="157"/>
                    <a:pt x="40" y="162"/>
                  </a:cubicBezTo>
                  <a:cubicBezTo>
                    <a:pt x="43" y="170"/>
                    <a:pt x="46" y="176"/>
                    <a:pt x="48" y="176"/>
                  </a:cubicBezTo>
                  <a:lnTo>
                    <a:pt x="48" y="176"/>
                  </a:lnTo>
                  <a:lnTo>
                    <a:pt x="56" y="178"/>
                  </a:lnTo>
                  <a:lnTo>
                    <a:pt x="56" y="186"/>
                  </a:lnTo>
                  <a:lnTo>
                    <a:pt x="56" y="186"/>
                  </a:lnTo>
                  <a:cubicBezTo>
                    <a:pt x="72" y="240"/>
                    <a:pt x="105" y="275"/>
                    <a:pt x="143" y="275"/>
                  </a:cubicBezTo>
                  <a:cubicBezTo>
                    <a:pt x="180" y="275"/>
                    <a:pt x="216" y="240"/>
                    <a:pt x="229" y="186"/>
                  </a:cubicBezTo>
                  <a:lnTo>
                    <a:pt x="229" y="186"/>
                  </a:lnTo>
                  <a:lnTo>
                    <a:pt x="229" y="178"/>
                  </a:lnTo>
                  <a:lnTo>
                    <a:pt x="237" y="176"/>
                  </a:lnTo>
                  <a:lnTo>
                    <a:pt x="237" y="176"/>
                  </a:lnTo>
                  <a:cubicBezTo>
                    <a:pt x="237" y="176"/>
                    <a:pt x="242" y="170"/>
                    <a:pt x="246" y="162"/>
                  </a:cubicBezTo>
                  <a:cubicBezTo>
                    <a:pt x="246" y="157"/>
                    <a:pt x="246" y="152"/>
                    <a:pt x="246" y="149"/>
                  </a:cubicBezTo>
                  <a:cubicBezTo>
                    <a:pt x="229" y="139"/>
                    <a:pt x="213" y="107"/>
                    <a:pt x="202" y="80"/>
                  </a:cubicBezTo>
                  <a:cubicBezTo>
                    <a:pt x="162" y="115"/>
                    <a:pt x="89" y="141"/>
                    <a:pt x="38" y="152"/>
                  </a:cubicBezTo>
                  <a:close/>
                  <a:moveTo>
                    <a:pt x="143" y="309"/>
                  </a:moveTo>
                  <a:lnTo>
                    <a:pt x="143" y="309"/>
                  </a:lnTo>
                  <a:lnTo>
                    <a:pt x="143" y="309"/>
                  </a:lnTo>
                  <a:lnTo>
                    <a:pt x="143" y="309"/>
                  </a:lnTo>
                  <a:cubicBezTo>
                    <a:pt x="92" y="309"/>
                    <a:pt x="46" y="269"/>
                    <a:pt x="24" y="203"/>
                  </a:cubicBezTo>
                  <a:cubicBezTo>
                    <a:pt x="16" y="198"/>
                    <a:pt x="10" y="186"/>
                    <a:pt x="5" y="173"/>
                  </a:cubicBezTo>
                  <a:cubicBezTo>
                    <a:pt x="0" y="149"/>
                    <a:pt x="5" y="128"/>
                    <a:pt x="18" y="120"/>
                  </a:cubicBezTo>
                  <a:lnTo>
                    <a:pt x="18" y="120"/>
                  </a:lnTo>
                  <a:lnTo>
                    <a:pt x="26" y="117"/>
                  </a:lnTo>
                  <a:lnTo>
                    <a:pt x="26" y="117"/>
                  </a:lnTo>
                  <a:cubicBezTo>
                    <a:pt x="87" y="107"/>
                    <a:pt x="172" y="70"/>
                    <a:pt x="194" y="35"/>
                  </a:cubicBezTo>
                  <a:lnTo>
                    <a:pt x="194" y="35"/>
                  </a:lnTo>
                  <a:lnTo>
                    <a:pt x="218" y="0"/>
                  </a:lnTo>
                  <a:lnTo>
                    <a:pt x="226" y="43"/>
                  </a:lnTo>
                  <a:lnTo>
                    <a:pt x="226" y="43"/>
                  </a:lnTo>
                  <a:cubicBezTo>
                    <a:pt x="232" y="67"/>
                    <a:pt x="254" y="107"/>
                    <a:pt x="262" y="117"/>
                  </a:cubicBezTo>
                  <a:cubicBezTo>
                    <a:pt x="278" y="125"/>
                    <a:pt x="286" y="147"/>
                    <a:pt x="278" y="173"/>
                  </a:cubicBezTo>
                  <a:cubicBezTo>
                    <a:pt x="275" y="184"/>
                    <a:pt x="270" y="195"/>
                    <a:pt x="262" y="203"/>
                  </a:cubicBezTo>
                  <a:cubicBezTo>
                    <a:pt x="242" y="267"/>
                    <a:pt x="197" y="309"/>
                    <a:pt x="143" y="309"/>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69" name="Freeform 106">
              <a:extLst>
                <a:ext uri="{FF2B5EF4-FFF2-40B4-BE49-F238E27FC236}">
                  <a16:creationId xmlns:a16="http://schemas.microsoft.com/office/drawing/2014/main" id="{B044FC29-C6CF-4CEC-8C42-391C25598978}"/>
                </a:ext>
              </a:extLst>
            </p:cNvPr>
            <p:cNvSpPr>
              <a:spLocks noChangeArrowheads="1"/>
            </p:cNvSpPr>
            <p:nvPr/>
          </p:nvSpPr>
          <p:spPr bwMode="auto">
            <a:xfrm>
              <a:off x="4478338" y="6373813"/>
              <a:ext cx="14287" cy="14287"/>
            </a:xfrm>
            <a:custGeom>
              <a:avLst/>
              <a:gdLst>
                <a:gd name="T0" fmla="*/ 18 w 40"/>
                <a:gd name="T1" fmla="*/ 39 h 40"/>
                <a:gd name="T2" fmla="*/ 18 w 40"/>
                <a:gd name="T3" fmla="*/ 39 h 40"/>
                <a:gd name="T4" fmla="*/ 18 w 40"/>
                <a:gd name="T5" fmla="*/ 39 h 40"/>
                <a:gd name="T6" fmla="*/ 18 w 40"/>
                <a:gd name="T7" fmla="*/ 39 h 40"/>
                <a:gd name="T8" fmla="*/ 0 w 40"/>
                <a:gd name="T9" fmla="*/ 26 h 40"/>
                <a:gd name="T10" fmla="*/ 0 w 40"/>
                <a:gd name="T11" fmla="*/ 26 h 40"/>
                <a:gd name="T12" fmla="*/ 23 w 40"/>
                <a:gd name="T13" fmla="*/ 0 h 40"/>
                <a:gd name="T14" fmla="*/ 23 w 40"/>
                <a:gd name="T15" fmla="*/ 0 h 40"/>
                <a:gd name="T16" fmla="*/ 39 w 40"/>
                <a:gd name="T17" fmla="*/ 13 h 40"/>
                <a:gd name="T18" fmla="*/ 39 w 40"/>
                <a:gd name="T19" fmla="*/ 13 h 40"/>
                <a:gd name="T20" fmla="*/ 18 w 40"/>
                <a:gd name="T21"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40">
                  <a:moveTo>
                    <a:pt x="18" y="39"/>
                  </a:moveTo>
                  <a:lnTo>
                    <a:pt x="18" y="39"/>
                  </a:lnTo>
                  <a:lnTo>
                    <a:pt x="18" y="39"/>
                  </a:lnTo>
                  <a:lnTo>
                    <a:pt x="18" y="39"/>
                  </a:lnTo>
                  <a:cubicBezTo>
                    <a:pt x="13" y="37"/>
                    <a:pt x="5" y="31"/>
                    <a:pt x="0" y="26"/>
                  </a:cubicBezTo>
                  <a:lnTo>
                    <a:pt x="0" y="26"/>
                  </a:lnTo>
                  <a:lnTo>
                    <a:pt x="23" y="0"/>
                  </a:lnTo>
                  <a:lnTo>
                    <a:pt x="23" y="0"/>
                  </a:lnTo>
                  <a:cubicBezTo>
                    <a:pt x="29" y="2"/>
                    <a:pt x="34" y="7"/>
                    <a:pt x="39" y="13"/>
                  </a:cubicBezTo>
                  <a:lnTo>
                    <a:pt x="39" y="13"/>
                  </a:lnTo>
                  <a:lnTo>
                    <a:pt x="18" y="39"/>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70" name="Freeform 107">
              <a:extLst>
                <a:ext uri="{FF2B5EF4-FFF2-40B4-BE49-F238E27FC236}">
                  <a16:creationId xmlns:a16="http://schemas.microsoft.com/office/drawing/2014/main" id="{9E44E6D0-525E-492D-9052-F8C6571BF23B}"/>
                </a:ext>
              </a:extLst>
            </p:cNvPr>
            <p:cNvSpPr>
              <a:spLocks noChangeArrowheads="1"/>
            </p:cNvSpPr>
            <p:nvPr/>
          </p:nvSpPr>
          <p:spPr bwMode="auto">
            <a:xfrm>
              <a:off x="4429125" y="6124575"/>
              <a:ext cx="298450" cy="244475"/>
            </a:xfrm>
            <a:custGeom>
              <a:avLst/>
              <a:gdLst>
                <a:gd name="T0" fmla="*/ 391 w 829"/>
                <a:gd name="T1" fmla="*/ 3 h 680"/>
                <a:gd name="T2" fmla="*/ 433 w 829"/>
                <a:gd name="T3" fmla="*/ 37 h 680"/>
                <a:gd name="T4" fmla="*/ 525 w 829"/>
                <a:gd name="T5" fmla="*/ 53 h 680"/>
                <a:gd name="T6" fmla="*/ 485 w 829"/>
                <a:gd name="T7" fmla="*/ 43 h 680"/>
                <a:gd name="T8" fmla="*/ 536 w 829"/>
                <a:gd name="T9" fmla="*/ 19 h 680"/>
                <a:gd name="T10" fmla="*/ 300 w 829"/>
                <a:gd name="T11" fmla="*/ 53 h 680"/>
                <a:gd name="T12" fmla="*/ 334 w 829"/>
                <a:gd name="T13" fmla="*/ 8 h 680"/>
                <a:gd name="T14" fmla="*/ 612 w 829"/>
                <a:gd name="T15" fmla="*/ 93 h 680"/>
                <a:gd name="T16" fmla="*/ 574 w 829"/>
                <a:gd name="T17" fmla="*/ 72 h 680"/>
                <a:gd name="T18" fmla="*/ 631 w 829"/>
                <a:gd name="T19" fmla="*/ 61 h 680"/>
                <a:gd name="T20" fmla="*/ 216 w 829"/>
                <a:gd name="T21" fmla="*/ 93 h 680"/>
                <a:gd name="T22" fmla="*/ 237 w 829"/>
                <a:gd name="T23" fmla="*/ 40 h 680"/>
                <a:gd name="T24" fmla="*/ 216 w 829"/>
                <a:gd name="T25" fmla="*/ 93 h 680"/>
                <a:gd name="T26" fmla="*/ 685 w 829"/>
                <a:gd name="T27" fmla="*/ 150 h 680"/>
                <a:gd name="T28" fmla="*/ 677 w 829"/>
                <a:gd name="T29" fmla="*/ 93 h 680"/>
                <a:gd name="T30" fmla="*/ 143 w 829"/>
                <a:gd name="T31" fmla="*/ 152 h 680"/>
                <a:gd name="T32" fmla="*/ 116 w 829"/>
                <a:gd name="T33" fmla="*/ 126 h 680"/>
                <a:gd name="T34" fmla="*/ 172 w 829"/>
                <a:gd name="T35" fmla="*/ 123 h 680"/>
                <a:gd name="T36" fmla="*/ 741 w 829"/>
                <a:gd name="T37" fmla="*/ 224 h 680"/>
                <a:gd name="T38" fmla="*/ 747 w 829"/>
                <a:gd name="T39" fmla="*/ 168 h 680"/>
                <a:gd name="T40" fmla="*/ 741 w 829"/>
                <a:gd name="T41" fmla="*/ 224 h 680"/>
                <a:gd name="T42" fmla="*/ 54 w 829"/>
                <a:gd name="T43" fmla="*/ 208 h 680"/>
                <a:gd name="T44" fmla="*/ 111 w 829"/>
                <a:gd name="T45" fmla="*/ 189 h 680"/>
                <a:gd name="T46" fmla="*/ 779 w 829"/>
                <a:gd name="T47" fmla="*/ 309 h 680"/>
                <a:gd name="T48" fmla="*/ 763 w 829"/>
                <a:gd name="T49" fmla="*/ 269 h 680"/>
                <a:gd name="T50" fmla="*/ 811 w 829"/>
                <a:gd name="T51" fmla="*/ 299 h 680"/>
                <a:gd name="T52" fmla="*/ 49 w 829"/>
                <a:gd name="T53" fmla="*/ 309 h 680"/>
                <a:gd name="T54" fmla="*/ 29 w 829"/>
                <a:gd name="T55" fmla="*/ 256 h 680"/>
                <a:gd name="T56" fmla="*/ 793 w 829"/>
                <a:gd name="T57" fmla="*/ 399 h 680"/>
                <a:gd name="T58" fmla="*/ 790 w 829"/>
                <a:gd name="T59" fmla="*/ 357 h 680"/>
                <a:gd name="T60" fmla="*/ 828 w 829"/>
                <a:gd name="T61" fmla="*/ 397 h 680"/>
                <a:gd name="T62" fmla="*/ 35 w 829"/>
                <a:gd name="T63" fmla="*/ 399 h 680"/>
                <a:gd name="T64" fmla="*/ 3 w 829"/>
                <a:gd name="T65" fmla="*/ 354 h 680"/>
                <a:gd name="T66" fmla="*/ 35 w 829"/>
                <a:gd name="T67" fmla="*/ 399 h 680"/>
                <a:gd name="T68" fmla="*/ 785 w 829"/>
                <a:gd name="T69" fmla="*/ 490 h 680"/>
                <a:gd name="T70" fmla="*/ 825 w 829"/>
                <a:gd name="T71" fmla="*/ 452 h 680"/>
                <a:gd name="T72" fmla="*/ 11 w 829"/>
                <a:gd name="T73" fmla="*/ 501 h 680"/>
                <a:gd name="T74" fmla="*/ 3 w 829"/>
                <a:gd name="T75" fmla="*/ 455 h 680"/>
                <a:gd name="T76" fmla="*/ 46 w 829"/>
                <a:gd name="T77" fmla="*/ 493 h 680"/>
                <a:gd name="T78" fmla="*/ 785 w 829"/>
                <a:gd name="T79" fmla="*/ 594 h 680"/>
                <a:gd name="T80" fmla="*/ 769 w 829"/>
                <a:gd name="T81" fmla="*/ 541 h 680"/>
                <a:gd name="T82" fmla="*/ 43 w 829"/>
                <a:gd name="T83" fmla="*/ 596 h 680"/>
                <a:gd name="T84" fmla="*/ 24 w 829"/>
                <a:gd name="T85" fmla="*/ 554 h 680"/>
                <a:gd name="T86" fmla="*/ 75 w 829"/>
                <a:gd name="T87" fmla="*/ 580 h 680"/>
                <a:gd name="T88" fmla="*/ 728 w 829"/>
                <a:gd name="T89" fmla="*/ 679 h 680"/>
                <a:gd name="T90" fmla="*/ 728 w 829"/>
                <a:gd name="T91" fmla="*/ 620 h 680"/>
                <a:gd name="T92" fmla="*/ 728 w 829"/>
                <a:gd name="T93" fmla="*/ 679 h 680"/>
                <a:gd name="T94" fmla="*/ 103 w 829"/>
                <a:gd name="T95" fmla="*/ 679 h 680"/>
                <a:gd name="T96" fmla="*/ 103 w 829"/>
                <a:gd name="T97" fmla="*/ 623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9" h="680">
                  <a:moveTo>
                    <a:pt x="391" y="37"/>
                  </a:moveTo>
                  <a:lnTo>
                    <a:pt x="391" y="37"/>
                  </a:lnTo>
                  <a:lnTo>
                    <a:pt x="391" y="37"/>
                  </a:lnTo>
                  <a:lnTo>
                    <a:pt x="391" y="3"/>
                  </a:lnTo>
                  <a:lnTo>
                    <a:pt x="391" y="3"/>
                  </a:lnTo>
                  <a:cubicBezTo>
                    <a:pt x="404" y="3"/>
                    <a:pt x="420" y="0"/>
                    <a:pt x="436" y="3"/>
                  </a:cubicBezTo>
                  <a:lnTo>
                    <a:pt x="436" y="3"/>
                  </a:lnTo>
                  <a:lnTo>
                    <a:pt x="433" y="37"/>
                  </a:lnTo>
                  <a:lnTo>
                    <a:pt x="433" y="37"/>
                  </a:lnTo>
                  <a:cubicBezTo>
                    <a:pt x="420" y="37"/>
                    <a:pt x="407" y="37"/>
                    <a:pt x="391" y="37"/>
                  </a:cubicBezTo>
                  <a:close/>
                  <a:moveTo>
                    <a:pt x="525" y="53"/>
                  </a:moveTo>
                  <a:lnTo>
                    <a:pt x="525" y="53"/>
                  </a:lnTo>
                  <a:lnTo>
                    <a:pt x="525" y="53"/>
                  </a:lnTo>
                  <a:lnTo>
                    <a:pt x="525" y="53"/>
                  </a:lnTo>
                  <a:cubicBezTo>
                    <a:pt x="512" y="51"/>
                    <a:pt x="498" y="45"/>
                    <a:pt x="485" y="43"/>
                  </a:cubicBezTo>
                  <a:lnTo>
                    <a:pt x="485" y="43"/>
                  </a:lnTo>
                  <a:lnTo>
                    <a:pt x="493" y="8"/>
                  </a:lnTo>
                  <a:lnTo>
                    <a:pt x="493" y="8"/>
                  </a:lnTo>
                  <a:cubicBezTo>
                    <a:pt x="507" y="11"/>
                    <a:pt x="523" y="16"/>
                    <a:pt x="536" y="19"/>
                  </a:cubicBezTo>
                  <a:lnTo>
                    <a:pt x="536" y="19"/>
                  </a:lnTo>
                  <a:lnTo>
                    <a:pt x="525" y="53"/>
                  </a:lnTo>
                  <a:close/>
                  <a:moveTo>
                    <a:pt x="300" y="53"/>
                  </a:moveTo>
                  <a:lnTo>
                    <a:pt x="300" y="53"/>
                  </a:lnTo>
                  <a:lnTo>
                    <a:pt x="300" y="53"/>
                  </a:lnTo>
                  <a:lnTo>
                    <a:pt x="288" y="22"/>
                  </a:lnTo>
                  <a:lnTo>
                    <a:pt x="288" y="22"/>
                  </a:lnTo>
                  <a:cubicBezTo>
                    <a:pt x="305" y="16"/>
                    <a:pt x="321" y="14"/>
                    <a:pt x="334" y="8"/>
                  </a:cubicBezTo>
                  <a:lnTo>
                    <a:pt x="334" y="8"/>
                  </a:lnTo>
                  <a:lnTo>
                    <a:pt x="342" y="45"/>
                  </a:lnTo>
                  <a:lnTo>
                    <a:pt x="342" y="45"/>
                  </a:lnTo>
                  <a:cubicBezTo>
                    <a:pt x="329" y="48"/>
                    <a:pt x="313" y="51"/>
                    <a:pt x="300" y="53"/>
                  </a:cubicBezTo>
                  <a:close/>
                  <a:moveTo>
                    <a:pt x="612" y="93"/>
                  </a:moveTo>
                  <a:lnTo>
                    <a:pt x="612" y="93"/>
                  </a:lnTo>
                  <a:lnTo>
                    <a:pt x="612" y="93"/>
                  </a:lnTo>
                  <a:lnTo>
                    <a:pt x="612" y="93"/>
                  </a:lnTo>
                  <a:cubicBezTo>
                    <a:pt x="598" y="85"/>
                    <a:pt x="587" y="77"/>
                    <a:pt x="574" y="72"/>
                  </a:cubicBezTo>
                  <a:lnTo>
                    <a:pt x="574" y="72"/>
                  </a:lnTo>
                  <a:lnTo>
                    <a:pt x="590" y="40"/>
                  </a:lnTo>
                  <a:lnTo>
                    <a:pt x="590" y="40"/>
                  </a:lnTo>
                  <a:cubicBezTo>
                    <a:pt x="603" y="45"/>
                    <a:pt x="618" y="53"/>
                    <a:pt x="631" y="61"/>
                  </a:cubicBezTo>
                  <a:lnTo>
                    <a:pt x="631" y="61"/>
                  </a:lnTo>
                  <a:lnTo>
                    <a:pt x="612" y="93"/>
                  </a:lnTo>
                  <a:close/>
                  <a:moveTo>
                    <a:pt x="216" y="93"/>
                  </a:moveTo>
                  <a:lnTo>
                    <a:pt x="216" y="93"/>
                  </a:lnTo>
                  <a:lnTo>
                    <a:pt x="216" y="93"/>
                  </a:lnTo>
                  <a:lnTo>
                    <a:pt x="197" y="61"/>
                  </a:lnTo>
                  <a:lnTo>
                    <a:pt x="197" y="61"/>
                  </a:lnTo>
                  <a:cubicBezTo>
                    <a:pt x="211" y="53"/>
                    <a:pt x="224" y="48"/>
                    <a:pt x="237" y="40"/>
                  </a:cubicBezTo>
                  <a:lnTo>
                    <a:pt x="237" y="40"/>
                  </a:lnTo>
                  <a:lnTo>
                    <a:pt x="254" y="72"/>
                  </a:lnTo>
                  <a:lnTo>
                    <a:pt x="254" y="72"/>
                  </a:lnTo>
                  <a:cubicBezTo>
                    <a:pt x="240" y="80"/>
                    <a:pt x="226" y="85"/>
                    <a:pt x="216" y="93"/>
                  </a:cubicBezTo>
                  <a:close/>
                  <a:moveTo>
                    <a:pt x="685" y="150"/>
                  </a:moveTo>
                  <a:lnTo>
                    <a:pt x="685" y="150"/>
                  </a:lnTo>
                  <a:lnTo>
                    <a:pt x="685" y="150"/>
                  </a:lnTo>
                  <a:lnTo>
                    <a:pt x="685" y="150"/>
                  </a:lnTo>
                  <a:cubicBezTo>
                    <a:pt x="674" y="139"/>
                    <a:pt x="664" y="131"/>
                    <a:pt x="652" y="123"/>
                  </a:cubicBezTo>
                  <a:lnTo>
                    <a:pt x="652" y="123"/>
                  </a:lnTo>
                  <a:lnTo>
                    <a:pt x="677" y="93"/>
                  </a:lnTo>
                  <a:lnTo>
                    <a:pt x="677" y="93"/>
                  </a:lnTo>
                  <a:cubicBezTo>
                    <a:pt x="687" y="104"/>
                    <a:pt x="701" y="114"/>
                    <a:pt x="711" y="126"/>
                  </a:cubicBezTo>
                  <a:lnTo>
                    <a:pt x="711" y="126"/>
                  </a:lnTo>
                  <a:lnTo>
                    <a:pt x="685" y="150"/>
                  </a:lnTo>
                  <a:close/>
                  <a:moveTo>
                    <a:pt x="143" y="152"/>
                  </a:moveTo>
                  <a:lnTo>
                    <a:pt x="143" y="152"/>
                  </a:lnTo>
                  <a:lnTo>
                    <a:pt x="143" y="152"/>
                  </a:lnTo>
                  <a:lnTo>
                    <a:pt x="116" y="126"/>
                  </a:lnTo>
                  <a:lnTo>
                    <a:pt x="116" y="126"/>
                  </a:lnTo>
                  <a:cubicBezTo>
                    <a:pt x="126" y="114"/>
                    <a:pt x="141" y="104"/>
                    <a:pt x="151" y="96"/>
                  </a:cubicBezTo>
                  <a:lnTo>
                    <a:pt x="151" y="96"/>
                  </a:lnTo>
                  <a:lnTo>
                    <a:pt x="172" y="123"/>
                  </a:lnTo>
                  <a:lnTo>
                    <a:pt x="172" y="123"/>
                  </a:lnTo>
                  <a:cubicBezTo>
                    <a:pt x="162" y="131"/>
                    <a:pt x="154" y="142"/>
                    <a:pt x="143" y="152"/>
                  </a:cubicBezTo>
                  <a:close/>
                  <a:moveTo>
                    <a:pt x="741" y="224"/>
                  </a:moveTo>
                  <a:lnTo>
                    <a:pt x="741" y="224"/>
                  </a:lnTo>
                  <a:lnTo>
                    <a:pt x="741" y="224"/>
                  </a:lnTo>
                  <a:lnTo>
                    <a:pt x="741" y="224"/>
                  </a:lnTo>
                  <a:cubicBezTo>
                    <a:pt x="733" y="211"/>
                    <a:pt x="725" y="200"/>
                    <a:pt x="718" y="189"/>
                  </a:cubicBezTo>
                  <a:lnTo>
                    <a:pt x="718" y="189"/>
                  </a:lnTo>
                  <a:lnTo>
                    <a:pt x="747" y="168"/>
                  </a:lnTo>
                  <a:lnTo>
                    <a:pt x="747" y="168"/>
                  </a:lnTo>
                  <a:cubicBezTo>
                    <a:pt x="755" y="179"/>
                    <a:pt x="766" y="192"/>
                    <a:pt x="774" y="205"/>
                  </a:cubicBezTo>
                  <a:lnTo>
                    <a:pt x="774" y="205"/>
                  </a:lnTo>
                  <a:lnTo>
                    <a:pt x="741" y="224"/>
                  </a:lnTo>
                  <a:close/>
                  <a:moveTo>
                    <a:pt x="87" y="224"/>
                  </a:moveTo>
                  <a:lnTo>
                    <a:pt x="87" y="224"/>
                  </a:lnTo>
                  <a:lnTo>
                    <a:pt x="87" y="224"/>
                  </a:lnTo>
                  <a:lnTo>
                    <a:pt x="54" y="208"/>
                  </a:lnTo>
                  <a:lnTo>
                    <a:pt x="54" y="208"/>
                  </a:lnTo>
                  <a:cubicBezTo>
                    <a:pt x="62" y="195"/>
                    <a:pt x="70" y="181"/>
                    <a:pt x="80" y="168"/>
                  </a:cubicBezTo>
                  <a:lnTo>
                    <a:pt x="80" y="168"/>
                  </a:lnTo>
                  <a:lnTo>
                    <a:pt x="111" y="189"/>
                  </a:lnTo>
                  <a:lnTo>
                    <a:pt x="111" y="189"/>
                  </a:lnTo>
                  <a:cubicBezTo>
                    <a:pt x="100" y="200"/>
                    <a:pt x="95" y="213"/>
                    <a:pt x="87" y="224"/>
                  </a:cubicBezTo>
                  <a:close/>
                  <a:moveTo>
                    <a:pt x="779" y="309"/>
                  </a:moveTo>
                  <a:lnTo>
                    <a:pt x="779" y="309"/>
                  </a:lnTo>
                  <a:lnTo>
                    <a:pt x="779" y="309"/>
                  </a:lnTo>
                  <a:lnTo>
                    <a:pt x="779" y="309"/>
                  </a:lnTo>
                  <a:cubicBezTo>
                    <a:pt x="774" y="296"/>
                    <a:pt x="769" y="282"/>
                    <a:pt x="763" y="269"/>
                  </a:cubicBezTo>
                  <a:lnTo>
                    <a:pt x="763" y="269"/>
                  </a:lnTo>
                  <a:lnTo>
                    <a:pt x="798" y="256"/>
                  </a:lnTo>
                  <a:lnTo>
                    <a:pt x="798" y="256"/>
                  </a:lnTo>
                  <a:cubicBezTo>
                    <a:pt x="803" y="269"/>
                    <a:pt x="809" y="282"/>
                    <a:pt x="811" y="299"/>
                  </a:cubicBezTo>
                  <a:lnTo>
                    <a:pt x="811" y="299"/>
                  </a:lnTo>
                  <a:lnTo>
                    <a:pt x="779" y="309"/>
                  </a:lnTo>
                  <a:close/>
                  <a:moveTo>
                    <a:pt x="49" y="309"/>
                  </a:moveTo>
                  <a:lnTo>
                    <a:pt x="49" y="309"/>
                  </a:lnTo>
                  <a:lnTo>
                    <a:pt x="49" y="309"/>
                  </a:lnTo>
                  <a:lnTo>
                    <a:pt x="16" y="301"/>
                  </a:lnTo>
                  <a:lnTo>
                    <a:pt x="16" y="301"/>
                  </a:lnTo>
                  <a:cubicBezTo>
                    <a:pt x="18" y="285"/>
                    <a:pt x="24" y="269"/>
                    <a:pt x="29" y="256"/>
                  </a:cubicBezTo>
                  <a:lnTo>
                    <a:pt x="29" y="256"/>
                  </a:lnTo>
                  <a:lnTo>
                    <a:pt x="64" y="269"/>
                  </a:lnTo>
                  <a:lnTo>
                    <a:pt x="64" y="269"/>
                  </a:lnTo>
                  <a:cubicBezTo>
                    <a:pt x="59" y="282"/>
                    <a:pt x="54" y="296"/>
                    <a:pt x="49" y="309"/>
                  </a:cubicBezTo>
                  <a:close/>
                  <a:moveTo>
                    <a:pt x="793" y="399"/>
                  </a:moveTo>
                  <a:lnTo>
                    <a:pt x="793" y="399"/>
                  </a:lnTo>
                  <a:lnTo>
                    <a:pt x="793" y="399"/>
                  </a:lnTo>
                  <a:lnTo>
                    <a:pt x="793" y="399"/>
                  </a:lnTo>
                  <a:cubicBezTo>
                    <a:pt x="793" y="386"/>
                    <a:pt x="790" y="370"/>
                    <a:pt x="790" y="357"/>
                  </a:cubicBezTo>
                  <a:lnTo>
                    <a:pt x="790" y="357"/>
                  </a:lnTo>
                  <a:lnTo>
                    <a:pt x="825" y="352"/>
                  </a:lnTo>
                  <a:lnTo>
                    <a:pt x="825" y="352"/>
                  </a:lnTo>
                  <a:cubicBezTo>
                    <a:pt x="828" y="368"/>
                    <a:pt x="828" y="384"/>
                    <a:pt x="828" y="397"/>
                  </a:cubicBezTo>
                  <a:lnTo>
                    <a:pt x="828" y="397"/>
                  </a:lnTo>
                  <a:lnTo>
                    <a:pt x="793" y="399"/>
                  </a:lnTo>
                  <a:close/>
                  <a:moveTo>
                    <a:pt x="35" y="399"/>
                  </a:moveTo>
                  <a:lnTo>
                    <a:pt x="35" y="399"/>
                  </a:lnTo>
                  <a:lnTo>
                    <a:pt x="35" y="399"/>
                  </a:lnTo>
                  <a:lnTo>
                    <a:pt x="0" y="399"/>
                  </a:lnTo>
                  <a:lnTo>
                    <a:pt x="0" y="399"/>
                  </a:lnTo>
                  <a:cubicBezTo>
                    <a:pt x="0" y="384"/>
                    <a:pt x="3" y="368"/>
                    <a:pt x="3" y="354"/>
                  </a:cubicBezTo>
                  <a:lnTo>
                    <a:pt x="3" y="354"/>
                  </a:lnTo>
                  <a:lnTo>
                    <a:pt x="41" y="360"/>
                  </a:lnTo>
                  <a:lnTo>
                    <a:pt x="41" y="360"/>
                  </a:lnTo>
                  <a:cubicBezTo>
                    <a:pt x="38" y="373"/>
                    <a:pt x="35" y="386"/>
                    <a:pt x="35" y="399"/>
                  </a:cubicBezTo>
                  <a:close/>
                  <a:moveTo>
                    <a:pt x="820" y="498"/>
                  </a:moveTo>
                  <a:lnTo>
                    <a:pt x="820" y="498"/>
                  </a:lnTo>
                  <a:lnTo>
                    <a:pt x="820" y="498"/>
                  </a:lnTo>
                  <a:lnTo>
                    <a:pt x="785" y="490"/>
                  </a:lnTo>
                  <a:lnTo>
                    <a:pt x="785" y="490"/>
                  </a:lnTo>
                  <a:cubicBezTo>
                    <a:pt x="787" y="477"/>
                    <a:pt x="790" y="463"/>
                    <a:pt x="790" y="450"/>
                  </a:cubicBezTo>
                  <a:lnTo>
                    <a:pt x="790" y="450"/>
                  </a:lnTo>
                  <a:lnTo>
                    <a:pt x="825" y="452"/>
                  </a:lnTo>
                  <a:lnTo>
                    <a:pt x="825" y="452"/>
                  </a:lnTo>
                  <a:cubicBezTo>
                    <a:pt x="825" y="469"/>
                    <a:pt x="823" y="485"/>
                    <a:pt x="820" y="498"/>
                  </a:cubicBezTo>
                  <a:close/>
                  <a:moveTo>
                    <a:pt x="11" y="501"/>
                  </a:moveTo>
                  <a:lnTo>
                    <a:pt x="11" y="501"/>
                  </a:lnTo>
                  <a:lnTo>
                    <a:pt x="11" y="501"/>
                  </a:lnTo>
                  <a:lnTo>
                    <a:pt x="11" y="501"/>
                  </a:lnTo>
                  <a:cubicBezTo>
                    <a:pt x="5" y="485"/>
                    <a:pt x="3" y="472"/>
                    <a:pt x="3" y="455"/>
                  </a:cubicBezTo>
                  <a:lnTo>
                    <a:pt x="3" y="455"/>
                  </a:lnTo>
                  <a:lnTo>
                    <a:pt x="38" y="450"/>
                  </a:lnTo>
                  <a:lnTo>
                    <a:pt x="38" y="450"/>
                  </a:lnTo>
                  <a:cubicBezTo>
                    <a:pt x="41" y="466"/>
                    <a:pt x="41" y="480"/>
                    <a:pt x="46" y="493"/>
                  </a:cubicBezTo>
                  <a:lnTo>
                    <a:pt x="46" y="493"/>
                  </a:lnTo>
                  <a:lnTo>
                    <a:pt x="11" y="501"/>
                  </a:lnTo>
                  <a:close/>
                  <a:moveTo>
                    <a:pt x="785" y="594"/>
                  </a:moveTo>
                  <a:lnTo>
                    <a:pt x="785" y="594"/>
                  </a:lnTo>
                  <a:lnTo>
                    <a:pt x="785" y="594"/>
                  </a:lnTo>
                  <a:lnTo>
                    <a:pt x="752" y="578"/>
                  </a:lnTo>
                  <a:lnTo>
                    <a:pt x="752" y="578"/>
                  </a:lnTo>
                  <a:cubicBezTo>
                    <a:pt x="760" y="564"/>
                    <a:pt x="766" y="554"/>
                    <a:pt x="769" y="541"/>
                  </a:cubicBezTo>
                  <a:lnTo>
                    <a:pt x="769" y="541"/>
                  </a:lnTo>
                  <a:lnTo>
                    <a:pt x="803" y="551"/>
                  </a:lnTo>
                  <a:lnTo>
                    <a:pt x="803" y="551"/>
                  </a:lnTo>
                  <a:cubicBezTo>
                    <a:pt x="798" y="567"/>
                    <a:pt x="793" y="580"/>
                    <a:pt x="785" y="594"/>
                  </a:cubicBezTo>
                  <a:close/>
                  <a:moveTo>
                    <a:pt x="43" y="596"/>
                  </a:moveTo>
                  <a:lnTo>
                    <a:pt x="43" y="596"/>
                  </a:lnTo>
                  <a:lnTo>
                    <a:pt x="43" y="596"/>
                  </a:lnTo>
                  <a:lnTo>
                    <a:pt x="43" y="596"/>
                  </a:lnTo>
                  <a:cubicBezTo>
                    <a:pt x="38" y="580"/>
                    <a:pt x="29" y="567"/>
                    <a:pt x="24" y="554"/>
                  </a:cubicBezTo>
                  <a:lnTo>
                    <a:pt x="24" y="554"/>
                  </a:lnTo>
                  <a:lnTo>
                    <a:pt x="59" y="541"/>
                  </a:lnTo>
                  <a:lnTo>
                    <a:pt x="59" y="541"/>
                  </a:lnTo>
                  <a:cubicBezTo>
                    <a:pt x="64" y="554"/>
                    <a:pt x="70" y="567"/>
                    <a:pt x="75" y="580"/>
                  </a:cubicBezTo>
                  <a:lnTo>
                    <a:pt x="75" y="580"/>
                  </a:lnTo>
                  <a:lnTo>
                    <a:pt x="43" y="596"/>
                  </a:lnTo>
                  <a:close/>
                  <a:moveTo>
                    <a:pt x="728" y="679"/>
                  </a:moveTo>
                  <a:lnTo>
                    <a:pt x="728" y="679"/>
                  </a:lnTo>
                  <a:lnTo>
                    <a:pt x="728" y="679"/>
                  </a:lnTo>
                  <a:lnTo>
                    <a:pt x="701" y="655"/>
                  </a:lnTo>
                  <a:lnTo>
                    <a:pt x="701" y="655"/>
                  </a:lnTo>
                  <a:cubicBezTo>
                    <a:pt x="709" y="644"/>
                    <a:pt x="720" y="633"/>
                    <a:pt x="728" y="620"/>
                  </a:cubicBezTo>
                  <a:lnTo>
                    <a:pt x="728" y="620"/>
                  </a:lnTo>
                  <a:lnTo>
                    <a:pt x="757" y="641"/>
                  </a:lnTo>
                  <a:lnTo>
                    <a:pt x="757" y="641"/>
                  </a:lnTo>
                  <a:cubicBezTo>
                    <a:pt x="747" y="655"/>
                    <a:pt x="739" y="666"/>
                    <a:pt x="728" y="679"/>
                  </a:cubicBezTo>
                  <a:close/>
                  <a:moveTo>
                    <a:pt x="103" y="679"/>
                  </a:moveTo>
                  <a:lnTo>
                    <a:pt x="103" y="679"/>
                  </a:lnTo>
                  <a:lnTo>
                    <a:pt x="103" y="679"/>
                  </a:lnTo>
                  <a:lnTo>
                    <a:pt x="103" y="679"/>
                  </a:lnTo>
                  <a:cubicBezTo>
                    <a:pt x="92" y="669"/>
                    <a:pt x="80" y="655"/>
                    <a:pt x="72" y="641"/>
                  </a:cubicBezTo>
                  <a:lnTo>
                    <a:pt x="72" y="641"/>
                  </a:lnTo>
                  <a:lnTo>
                    <a:pt x="103" y="623"/>
                  </a:lnTo>
                  <a:lnTo>
                    <a:pt x="103" y="623"/>
                  </a:lnTo>
                  <a:cubicBezTo>
                    <a:pt x="111" y="633"/>
                    <a:pt x="118" y="644"/>
                    <a:pt x="129" y="655"/>
                  </a:cubicBezTo>
                  <a:lnTo>
                    <a:pt x="129" y="655"/>
                  </a:lnTo>
                  <a:lnTo>
                    <a:pt x="103" y="679"/>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71" name="Freeform 108">
              <a:extLst>
                <a:ext uri="{FF2B5EF4-FFF2-40B4-BE49-F238E27FC236}">
                  <a16:creationId xmlns:a16="http://schemas.microsoft.com/office/drawing/2014/main" id="{444741CD-7B70-403D-9ECA-B408784576EE}"/>
                </a:ext>
              </a:extLst>
            </p:cNvPr>
            <p:cNvSpPr>
              <a:spLocks noChangeArrowheads="1"/>
            </p:cNvSpPr>
            <p:nvPr/>
          </p:nvSpPr>
          <p:spPr bwMode="auto">
            <a:xfrm>
              <a:off x="4660900" y="6373813"/>
              <a:ext cx="14288" cy="14287"/>
            </a:xfrm>
            <a:custGeom>
              <a:avLst/>
              <a:gdLst>
                <a:gd name="T0" fmla="*/ 22 w 41"/>
                <a:gd name="T1" fmla="*/ 39 h 40"/>
                <a:gd name="T2" fmla="*/ 22 w 41"/>
                <a:gd name="T3" fmla="*/ 39 h 40"/>
                <a:gd name="T4" fmla="*/ 22 w 41"/>
                <a:gd name="T5" fmla="*/ 39 h 40"/>
                <a:gd name="T6" fmla="*/ 0 w 41"/>
                <a:gd name="T7" fmla="*/ 13 h 40"/>
                <a:gd name="T8" fmla="*/ 0 w 41"/>
                <a:gd name="T9" fmla="*/ 13 h 40"/>
                <a:gd name="T10" fmla="*/ 17 w 41"/>
                <a:gd name="T11" fmla="*/ 0 h 40"/>
                <a:gd name="T12" fmla="*/ 17 w 41"/>
                <a:gd name="T13" fmla="*/ 0 h 40"/>
                <a:gd name="T14" fmla="*/ 40 w 41"/>
                <a:gd name="T15" fmla="*/ 26 h 40"/>
                <a:gd name="T16" fmla="*/ 40 w 41"/>
                <a:gd name="T17" fmla="*/ 26 h 40"/>
                <a:gd name="T18" fmla="*/ 22 w 41"/>
                <a:gd name="T19"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0">
                  <a:moveTo>
                    <a:pt x="22" y="39"/>
                  </a:moveTo>
                  <a:lnTo>
                    <a:pt x="22" y="39"/>
                  </a:lnTo>
                  <a:lnTo>
                    <a:pt x="22" y="39"/>
                  </a:lnTo>
                  <a:lnTo>
                    <a:pt x="0" y="13"/>
                  </a:lnTo>
                  <a:lnTo>
                    <a:pt x="0" y="13"/>
                  </a:lnTo>
                  <a:cubicBezTo>
                    <a:pt x="5" y="7"/>
                    <a:pt x="10" y="2"/>
                    <a:pt x="17" y="0"/>
                  </a:cubicBezTo>
                  <a:lnTo>
                    <a:pt x="17" y="0"/>
                  </a:lnTo>
                  <a:lnTo>
                    <a:pt x="40" y="26"/>
                  </a:lnTo>
                  <a:lnTo>
                    <a:pt x="40" y="26"/>
                  </a:lnTo>
                  <a:cubicBezTo>
                    <a:pt x="35" y="31"/>
                    <a:pt x="30" y="37"/>
                    <a:pt x="22" y="39"/>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72" name="Freeform 109">
              <a:extLst>
                <a:ext uri="{FF2B5EF4-FFF2-40B4-BE49-F238E27FC236}">
                  <a16:creationId xmlns:a16="http://schemas.microsoft.com/office/drawing/2014/main" id="{5E5CDBF5-2763-4F5D-B181-B867B842419D}"/>
                </a:ext>
              </a:extLst>
            </p:cNvPr>
            <p:cNvSpPr>
              <a:spLocks noChangeArrowheads="1"/>
            </p:cNvSpPr>
            <p:nvPr/>
          </p:nvSpPr>
          <p:spPr bwMode="auto">
            <a:xfrm>
              <a:off x="4692650" y="6432550"/>
              <a:ext cx="12700" cy="15875"/>
            </a:xfrm>
            <a:custGeom>
              <a:avLst/>
              <a:gdLst>
                <a:gd name="T0" fmla="*/ 16 w 37"/>
                <a:gd name="T1" fmla="*/ 42 h 43"/>
                <a:gd name="T2" fmla="*/ 16 w 37"/>
                <a:gd name="T3" fmla="*/ 42 h 43"/>
                <a:gd name="T4" fmla="*/ 16 w 37"/>
                <a:gd name="T5" fmla="*/ 42 h 43"/>
                <a:gd name="T6" fmla="*/ 0 w 37"/>
                <a:gd name="T7" fmla="*/ 11 h 43"/>
                <a:gd name="T8" fmla="*/ 0 w 37"/>
                <a:gd name="T9" fmla="*/ 11 h 43"/>
                <a:gd name="T10" fmla="*/ 21 w 37"/>
                <a:gd name="T11" fmla="*/ 0 h 43"/>
                <a:gd name="T12" fmla="*/ 21 w 37"/>
                <a:gd name="T13" fmla="*/ 0 h 43"/>
                <a:gd name="T14" fmla="*/ 36 w 37"/>
                <a:gd name="T15" fmla="*/ 32 h 43"/>
                <a:gd name="T16" fmla="*/ 36 w 37"/>
                <a:gd name="T17" fmla="*/ 32 h 43"/>
                <a:gd name="T18" fmla="*/ 16 w 37"/>
                <a:gd name="T19"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43">
                  <a:moveTo>
                    <a:pt x="16" y="42"/>
                  </a:moveTo>
                  <a:lnTo>
                    <a:pt x="16" y="42"/>
                  </a:lnTo>
                  <a:lnTo>
                    <a:pt x="16" y="42"/>
                  </a:lnTo>
                  <a:lnTo>
                    <a:pt x="0" y="11"/>
                  </a:lnTo>
                  <a:lnTo>
                    <a:pt x="0" y="11"/>
                  </a:lnTo>
                  <a:cubicBezTo>
                    <a:pt x="5" y="5"/>
                    <a:pt x="13" y="3"/>
                    <a:pt x="21" y="0"/>
                  </a:cubicBezTo>
                  <a:lnTo>
                    <a:pt x="21" y="0"/>
                  </a:lnTo>
                  <a:lnTo>
                    <a:pt x="36" y="32"/>
                  </a:lnTo>
                  <a:lnTo>
                    <a:pt x="36" y="32"/>
                  </a:lnTo>
                  <a:cubicBezTo>
                    <a:pt x="30" y="34"/>
                    <a:pt x="21" y="37"/>
                    <a:pt x="16" y="42"/>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73" name="Freeform 110">
              <a:extLst>
                <a:ext uri="{FF2B5EF4-FFF2-40B4-BE49-F238E27FC236}">
                  <a16:creationId xmlns:a16="http://schemas.microsoft.com/office/drawing/2014/main" id="{1D6424D4-979B-402F-9CD1-B6EA5CA19F76}"/>
                </a:ext>
              </a:extLst>
            </p:cNvPr>
            <p:cNvSpPr>
              <a:spLocks noChangeArrowheads="1"/>
            </p:cNvSpPr>
            <p:nvPr/>
          </p:nvSpPr>
          <p:spPr bwMode="auto">
            <a:xfrm>
              <a:off x="4621213" y="6419850"/>
              <a:ext cx="287337" cy="293688"/>
            </a:xfrm>
            <a:custGeom>
              <a:avLst/>
              <a:gdLst>
                <a:gd name="T0" fmla="*/ 419 w 800"/>
                <a:gd name="T1" fmla="*/ 38 h 818"/>
                <a:gd name="T2" fmla="*/ 375 w 800"/>
                <a:gd name="T3" fmla="*/ 0 h 818"/>
                <a:gd name="T4" fmla="*/ 424 w 800"/>
                <a:gd name="T5" fmla="*/ 3 h 818"/>
                <a:gd name="T6" fmla="*/ 284 w 800"/>
                <a:gd name="T7" fmla="*/ 51 h 818"/>
                <a:gd name="T8" fmla="*/ 319 w 800"/>
                <a:gd name="T9" fmla="*/ 6 h 818"/>
                <a:gd name="T10" fmla="*/ 511 w 800"/>
                <a:gd name="T11" fmla="*/ 59 h 818"/>
                <a:gd name="T12" fmla="*/ 470 w 800"/>
                <a:gd name="T13" fmla="*/ 46 h 818"/>
                <a:gd name="T14" fmla="*/ 524 w 800"/>
                <a:gd name="T15" fmla="*/ 24 h 818"/>
                <a:gd name="T16" fmla="*/ 597 w 800"/>
                <a:gd name="T17" fmla="*/ 98 h 818"/>
                <a:gd name="T18" fmla="*/ 559 w 800"/>
                <a:gd name="T19" fmla="*/ 77 h 818"/>
                <a:gd name="T20" fmla="*/ 616 w 800"/>
                <a:gd name="T21" fmla="*/ 69 h 818"/>
                <a:gd name="T22" fmla="*/ 667 w 800"/>
                <a:gd name="T23" fmla="*/ 159 h 818"/>
                <a:gd name="T24" fmla="*/ 662 w 800"/>
                <a:gd name="T25" fmla="*/ 104 h 818"/>
                <a:gd name="T26" fmla="*/ 667 w 800"/>
                <a:gd name="T27" fmla="*/ 159 h 818"/>
                <a:gd name="T28" fmla="*/ 721 w 800"/>
                <a:gd name="T29" fmla="*/ 237 h 818"/>
                <a:gd name="T30" fmla="*/ 729 w 800"/>
                <a:gd name="T31" fmla="*/ 181 h 818"/>
                <a:gd name="T32" fmla="*/ 753 w 800"/>
                <a:gd name="T33" fmla="*/ 322 h 818"/>
                <a:gd name="T34" fmla="*/ 743 w 800"/>
                <a:gd name="T35" fmla="*/ 282 h 818"/>
                <a:gd name="T36" fmla="*/ 789 w 800"/>
                <a:gd name="T37" fmla="*/ 314 h 818"/>
                <a:gd name="T38" fmla="*/ 799 w 800"/>
                <a:gd name="T39" fmla="*/ 415 h 818"/>
                <a:gd name="T40" fmla="*/ 765 w 800"/>
                <a:gd name="T41" fmla="*/ 410 h 818"/>
                <a:gd name="T42" fmla="*/ 799 w 800"/>
                <a:gd name="T43" fmla="*/ 370 h 818"/>
                <a:gd name="T44" fmla="*/ 786 w 800"/>
                <a:gd name="T45" fmla="*/ 516 h 818"/>
                <a:gd name="T46" fmla="*/ 750 w 800"/>
                <a:gd name="T47" fmla="*/ 508 h 818"/>
                <a:gd name="T48" fmla="*/ 796 w 800"/>
                <a:gd name="T49" fmla="*/ 471 h 818"/>
                <a:gd name="T50" fmla="*/ 22 w 800"/>
                <a:gd name="T51" fmla="*/ 607 h 818"/>
                <a:gd name="T52" fmla="*/ 35 w 800"/>
                <a:gd name="T53" fmla="*/ 551 h 818"/>
                <a:gd name="T54" fmla="*/ 22 w 800"/>
                <a:gd name="T55" fmla="*/ 607 h 818"/>
                <a:gd name="T56" fmla="*/ 716 w 800"/>
                <a:gd name="T57" fmla="*/ 594 h 818"/>
                <a:gd name="T58" fmla="*/ 767 w 800"/>
                <a:gd name="T59" fmla="*/ 570 h 818"/>
                <a:gd name="T60" fmla="*/ 82 w 800"/>
                <a:gd name="T61" fmla="*/ 689 h 818"/>
                <a:gd name="T62" fmla="*/ 51 w 800"/>
                <a:gd name="T63" fmla="*/ 652 h 818"/>
                <a:gd name="T64" fmla="*/ 108 w 800"/>
                <a:gd name="T65" fmla="*/ 665 h 818"/>
                <a:gd name="T66" fmla="*/ 686 w 800"/>
                <a:gd name="T67" fmla="*/ 692 h 818"/>
                <a:gd name="T68" fmla="*/ 686 w 800"/>
                <a:gd name="T69" fmla="*/ 636 h 818"/>
                <a:gd name="T70" fmla="*/ 159 w 800"/>
                <a:gd name="T71" fmla="*/ 753 h 818"/>
                <a:gd name="T72" fmla="*/ 121 w 800"/>
                <a:gd name="T73" fmla="*/ 727 h 818"/>
                <a:gd name="T74" fmla="*/ 179 w 800"/>
                <a:gd name="T75" fmla="*/ 724 h 818"/>
                <a:gd name="T76" fmla="*/ 605 w 800"/>
                <a:gd name="T77" fmla="*/ 756 h 818"/>
                <a:gd name="T78" fmla="*/ 621 w 800"/>
                <a:gd name="T79" fmla="*/ 702 h 818"/>
                <a:gd name="T80" fmla="*/ 605 w 800"/>
                <a:gd name="T81" fmla="*/ 756 h 818"/>
                <a:gd name="T82" fmla="*/ 254 w 800"/>
                <a:gd name="T83" fmla="*/ 798 h 818"/>
                <a:gd name="T84" fmla="*/ 224 w 800"/>
                <a:gd name="T85" fmla="*/ 748 h 818"/>
                <a:gd name="T86" fmla="*/ 513 w 800"/>
                <a:gd name="T87" fmla="*/ 801 h 818"/>
                <a:gd name="T88" fmla="*/ 503 w 800"/>
                <a:gd name="T89" fmla="*/ 767 h 818"/>
                <a:gd name="T90" fmla="*/ 557 w 800"/>
                <a:gd name="T91" fmla="*/ 783 h 818"/>
                <a:gd name="T92" fmla="*/ 354 w 800"/>
                <a:gd name="T93" fmla="*/ 817 h 818"/>
                <a:gd name="T94" fmla="*/ 313 w 800"/>
                <a:gd name="T95" fmla="*/ 777 h 818"/>
                <a:gd name="T96" fmla="*/ 354 w 800"/>
                <a:gd name="T97" fmla="*/ 817 h 818"/>
                <a:gd name="T98" fmla="*/ 408 w 800"/>
                <a:gd name="T99" fmla="*/ 783 h 818"/>
                <a:gd name="T100" fmla="*/ 457 w 800"/>
                <a:gd name="T101" fmla="*/ 812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0" h="818">
                  <a:moveTo>
                    <a:pt x="419" y="38"/>
                  </a:moveTo>
                  <a:lnTo>
                    <a:pt x="419" y="38"/>
                  </a:lnTo>
                  <a:lnTo>
                    <a:pt x="419" y="38"/>
                  </a:lnTo>
                  <a:lnTo>
                    <a:pt x="419" y="38"/>
                  </a:lnTo>
                  <a:cubicBezTo>
                    <a:pt x="408" y="38"/>
                    <a:pt x="397" y="38"/>
                    <a:pt x="386" y="38"/>
                  </a:cubicBezTo>
                  <a:lnTo>
                    <a:pt x="386" y="38"/>
                  </a:lnTo>
                  <a:lnTo>
                    <a:pt x="375" y="38"/>
                  </a:lnTo>
                  <a:lnTo>
                    <a:pt x="375" y="0"/>
                  </a:lnTo>
                  <a:lnTo>
                    <a:pt x="386" y="0"/>
                  </a:lnTo>
                  <a:lnTo>
                    <a:pt x="386" y="0"/>
                  </a:lnTo>
                  <a:cubicBezTo>
                    <a:pt x="397" y="0"/>
                    <a:pt x="411" y="3"/>
                    <a:pt x="424" y="3"/>
                  </a:cubicBezTo>
                  <a:lnTo>
                    <a:pt x="424" y="3"/>
                  </a:lnTo>
                  <a:lnTo>
                    <a:pt x="419" y="38"/>
                  </a:lnTo>
                  <a:close/>
                  <a:moveTo>
                    <a:pt x="284" y="51"/>
                  </a:moveTo>
                  <a:lnTo>
                    <a:pt x="284" y="51"/>
                  </a:lnTo>
                  <a:lnTo>
                    <a:pt x="284" y="51"/>
                  </a:lnTo>
                  <a:lnTo>
                    <a:pt x="273" y="16"/>
                  </a:lnTo>
                  <a:lnTo>
                    <a:pt x="273" y="16"/>
                  </a:lnTo>
                  <a:cubicBezTo>
                    <a:pt x="289" y="11"/>
                    <a:pt x="305" y="8"/>
                    <a:pt x="319" y="6"/>
                  </a:cubicBezTo>
                  <a:lnTo>
                    <a:pt x="319" y="6"/>
                  </a:lnTo>
                  <a:lnTo>
                    <a:pt x="324" y="40"/>
                  </a:lnTo>
                  <a:lnTo>
                    <a:pt x="324" y="40"/>
                  </a:lnTo>
                  <a:cubicBezTo>
                    <a:pt x="311" y="43"/>
                    <a:pt x="297" y="46"/>
                    <a:pt x="284" y="51"/>
                  </a:cubicBezTo>
                  <a:close/>
                  <a:moveTo>
                    <a:pt x="511" y="59"/>
                  </a:moveTo>
                  <a:lnTo>
                    <a:pt x="511" y="59"/>
                  </a:lnTo>
                  <a:lnTo>
                    <a:pt x="511" y="59"/>
                  </a:lnTo>
                  <a:lnTo>
                    <a:pt x="511" y="59"/>
                  </a:lnTo>
                  <a:cubicBezTo>
                    <a:pt x="497" y="53"/>
                    <a:pt x="483" y="48"/>
                    <a:pt x="470" y="46"/>
                  </a:cubicBezTo>
                  <a:lnTo>
                    <a:pt x="470" y="46"/>
                  </a:lnTo>
                  <a:lnTo>
                    <a:pt x="478" y="11"/>
                  </a:lnTo>
                  <a:lnTo>
                    <a:pt x="478" y="11"/>
                  </a:lnTo>
                  <a:cubicBezTo>
                    <a:pt x="495" y="16"/>
                    <a:pt x="508" y="19"/>
                    <a:pt x="524" y="24"/>
                  </a:cubicBezTo>
                  <a:lnTo>
                    <a:pt x="524" y="24"/>
                  </a:lnTo>
                  <a:lnTo>
                    <a:pt x="511" y="59"/>
                  </a:lnTo>
                  <a:close/>
                  <a:moveTo>
                    <a:pt x="597" y="98"/>
                  </a:moveTo>
                  <a:lnTo>
                    <a:pt x="597" y="98"/>
                  </a:lnTo>
                  <a:lnTo>
                    <a:pt x="597" y="98"/>
                  </a:lnTo>
                  <a:lnTo>
                    <a:pt x="597" y="98"/>
                  </a:lnTo>
                  <a:cubicBezTo>
                    <a:pt x="583" y="91"/>
                    <a:pt x="573" y="85"/>
                    <a:pt x="559" y="77"/>
                  </a:cubicBezTo>
                  <a:lnTo>
                    <a:pt x="559" y="77"/>
                  </a:lnTo>
                  <a:lnTo>
                    <a:pt x="575" y="46"/>
                  </a:lnTo>
                  <a:lnTo>
                    <a:pt x="575" y="46"/>
                  </a:lnTo>
                  <a:cubicBezTo>
                    <a:pt x="589" y="53"/>
                    <a:pt x="603" y="61"/>
                    <a:pt x="616" y="69"/>
                  </a:cubicBezTo>
                  <a:lnTo>
                    <a:pt x="616" y="69"/>
                  </a:lnTo>
                  <a:lnTo>
                    <a:pt x="597" y="98"/>
                  </a:lnTo>
                  <a:close/>
                  <a:moveTo>
                    <a:pt x="667" y="159"/>
                  </a:moveTo>
                  <a:lnTo>
                    <a:pt x="667" y="159"/>
                  </a:lnTo>
                  <a:lnTo>
                    <a:pt x="667" y="159"/>
                  </a:lnTo>
                  <a:lnTo>
                    <a:pt x="667" y="159"/>
                  </a:lnTo>
                  <a:cubicBezTo>
                    <a:pt x="659" y="149"/>
                    <a:pt x="648" y="141"/>
                    <a:pt x="637" y="130"/>
                  </a:cubicBezTo>
                  <a:lnTo>
                    <a:pt x="637" y="130"/>
                  </a:lnTo>
                  <a:lnTo>
                    <a:pt x="662" y="104"/>
                  </a:lnTo>
                  <a:lnTo>
                    <a:pt x="662" y="104"/>
                  </a:lnTo>
                  <a:cubicBezTo>
                    <a:pt x="673" y="114"/>
                    <a:pt x="683" y="125"/>
                    <a:pt x="694" y="136"/>
                  </a:cubicBezTo>
                  <a:lnTo>
                    <a:pt x="694" y="136"/>
                  </a:lnTo>
                  <a:lnTo>
                    <a:pt x="667" y="159"/>
                  </a:lnTo>
                  <a:close/>
                  <a:moveTo>
                    <a:pt x="721" y="237"/>
                  </a:moveTo>
                  <a:lnTo>
                    <a:pt x="721" y="237"/>
                  </a:lnTo>
                  <a:lnTo>
                    <a:pt x="721" y="237"/>
                  </a:lnTo>
                  <a:lnTo>
                    <a:pt x="721" y="237"/>
                  </a:lnTo>
                  <a:cubicBezTo>
                    <a:pt x="713" y="224"/>
                    <a:pt x="708" y="213"/>
                    <a:pt x="699" y="200"/>
                  </a:cubicBezTo>
                  <a:lnTo>
                    <a:pt x="699" y="200"/>
                  </a:lnTo>
                  <a:lnTo>
                    <a:pt x="729" y="181"/>
                  </a:lnTo>
                  <a:lnTo>
                    <a:pt x="729" y="181"/>
                  </a:lnTo>
                  <a:cubicBezTo>
                    <a:pt x="737" y="192"/>
                    <a:pt x="745" y="205"/>
                    <a:pt x="753" y="221"/>
                  </a:cubicBezTo>
                  <a:lnTo>
                    <a:pt x="753" y="221"/>
                  </a:lnTo>
                  <a:lnTo>
                    <a:pt x="721" y="237"/>
                  </a:lnTo>
                  <a:close/>
                  <a:moveTo>
                    <a:pt x="753" y="322"/>
                  </a:moveTo>
                  <a:lnTo>
                    <a:pt x="753" y="322"/>
                  </a:lnTo>
                  <a:lnTo>
                    <a:pt x="753" y="322"/>
                  </a:lnTo>
                  <a:lnTo>
                    <a:pt x="753" y="322"/>
                  </a:lnTo>
                  <a:cubicBezTo>
                    <a:pt x="750" y="309"/>
                    <a:pt x="745" y="295"/>
                    <a:pt x="743" y="282"/>
                  </a:cubicBezTo>
                  <a:lnTo>
                    <a:pt x="743" y="282"/>
                  </a:lnTo>
                  <a:lnTo>
                    <a:pt x="775" y="271"/>
                  </a:lnTo>
                  <a:lnTo>
                    <a:pt x="775" y="271"/>
                  </a:lnTo>
                  <a:cubicBezTo>
                    <a:pt x="781" y="285"/>
                    <a:pt x="786" y="301"/>
                    <a:pt x="789" y="314"/>
                  </a:cubicBezTo>
                  <a:lnTo>
                    <a:pt x="789" y="314"/>
                  </a:lnTo>
                  <a:lnTo>
                    <a:pt x="753" y="322"/>
                  </a:lnTo>
                  <a:close/>
                  <a:moveTo>
                    <a:pt x="799" y="415"/>
                  </a:moveTo>
                  <a:lnTo>
                    <a:pt x="799" y="415"/>
                  </a:lnTo>
                  <a:lnTo>
                    <a:pt x="799" y="415"/>
                  </a:lnTo>
                  <a:lnTo>
                    <a:pt x="765" y="415"/>
                  </a:lnTo>
                  <a:lnTo>
                    <a:pt x="765" y="410"/>
                  </a:lnTo>
                  <a:lnTo>
                    <a:pt x="765" y="410"/>
                  </a:lnTo>
                  <a:cubicBezTo>
                    <a:pt x="765" y="397"/>
                    <a:pt x="765" y="386"/>
                    <a:pt x="762" y="373"/>
                  </a:cubicBezTo>
                  <a:lnTo>
                    <a:pt x="762" y="373"/>
                  </a:lnTo>
                  <a:lnTo>
                    <a:pt x="799" y="370"/>
                  </a:lnTo>
                  <a:lnTo>
                    <a:pt x="799" y="370"/>
                  </a:lnTo>
                  <a:cubicBezTo>
                    <a:pt x="799" y="384"/>
                    <a:pt x="799" y="397"/>
                    <a:pt x="799" y="410"/>
                  </a:cubicBezTo>
                  <a:lnTo>
                    <a:pt x="799" y="410"/>
                  </a:lnTo>
                  <a:lnTo>
                    <a:pt x="799" y="415"/>
                  </a:lnTo>
                  <a:close/>
                  <a:moveTo>
                    <a:pt x="786" y="516"/>
                  </a:moveTo>
                  <a:lnTo>
                    <a:pt x="786" y="516"/>
                  </a:lnTo>
                  <a:lnTo>
                    <a:pt x="786" y="516"/>
                  </a:lnTo>
                  <a:lnTo>
                    <a:pt x="750" y="508"/>
                  </a:lnTo>
                  <a:lnTo>
                    <a:pt x="750" y="508"/>
                  </a:lnTo>
                  <a:cubicBezTo>
                    <a:pt x="753" y="495"/>
                    <a:pt x="759" y="479"/>
                    <a:pt x="759" y="466"/>
                  </a:cubicBezTo>
                  <a:lnTo>
                    <a:pt x="759" y="466"/>
                  </a:lnTo>
                  <a:lnTo>
                    <a:pt x="796" y="471"/>
                  </a:lnTo>
                  <a:lnTo>
                    <a:pt x="796" y="471"/>
                  </a:lnTo>
                  <a:cubicBezTo>
                    <a:pt x="794" y="487"/>
                    <a:pt x="789" y="503"/>
                    <a:pt x="786" y="516"/>
                  </a:cubicBezTo>
                  <a:close/>
                  <a:moveTo>
                    <a:pt x="22" y="607"/>
                  </a:moveTo>
                  <a:lnTo>
                    <a:pt x="22" y="607"/>
                  </a:lnTo>
                  <a:lnTo>
                    <a:pt x="22" y="607"/>
                  </a:lnTo>
                  <a:lnTo>
                    <a:pt x="22" y="607"/>
                  </a:lnTo>
                  <a:cubicBezTo>
                    <a:pt x="13" y="594"/>
                    <a:pt x="5" y="578"/>
                    <a:pt x="0" y="565"/>
                  </a:cubicBezTo>
                  <a:lnTo>
                    <a:pt x="0" y="565"/>
                  </a:lnTo>
                  <a:lnTo>
                    <a:pt x="35" y="551"/>
                  </a:lnTo>
                  <a:lnTo>
                    <a:pt x="35" y="551"/>
                  </a:lnTo>
                  <a:cubicBezTo>
                    <a:pt x="41" y="565"/>
                    <a:pt x="46" y="578"/>
                    <a:pt x="51" y="588"/>
                  </a:cubicBezTo>
                  <a:lnTo>
                    <a:pt x="51" y="588"/>
                  </a:lnTo>
                  <a:lnTo>
                    <a:pt x="22" y="607"/>
                  </a:lnTo>
                  <a:close/>
                  <a:moveTo>
                    <a:pt x="748" y="612"/>
                  </a:moveTo>
                  <a:lnTo>
                    <a:pt x="748" y="612"/>
                  </a:lnTo>
                  <a:lnTo>
                    <a:pt x="748" y="612"/>
                  </a:lnTo>
                  <a:lnTo>
                    <a:pt x="716" y="594"/>
                  </a:lnTo>
                  <a:lnTo>
                    <a:pt x="716" y="594"/>
                  </a:lnTo>
                  <a:cubicBezTo>
                    <a:pt x="724" y="580"/>
                    <a:pt x="729" y="570"/>
                    <a:pt x="735" y="557"/>
                  </a:cubicBezTo>
                  <a:lnTo>
                    <a:pt x="735" y="557"/>
                  </a:lnTo>
                  <a:lnTo>
                    <a:pt x="767" y="570"/>
                  </a:lnTo>
                  <a:lnTo>
                    <a:pt x="767" y="570"/>
                  </a:lnTo>
                  <a:cubicBezTo>
                    <a:pt x="762" y="583"/>
                    <a:pt x="753" y="599"/>
                    <a:pt x="748" y="612"/>
                  </a:cubicBezTo>
                  <a:close/>
                  <a:moveTo>
                    <a:pt x="82" y="689"/>
                  </a:moveTo>
                  <a:lnTo>
                    <a:pt x="82" y="689"/>
                  </a:lnTo>
                  <a:lnTo>
                    <a:pt x="82" y="689"/>
                  </a:lnTo>
                  <a:lnTo>
                    <a:pt x="82" y="689"/>
                  </a:lnTo>
                  <a:cubicBezTo>
                    <a:pt x="70" y="676"/>
                    <a:pt x="59" y="665"/>
                    <a:pt x="51" y="652"/>
                  </a:cubicBezTo>
                  <a:lnTo>
                    <a:pt x="51" y="652"/>
                  </a:lnTo>
                  <a:lnTo>
                    <a:pt x="82" y="631"/>
                  </a:lnTo>
                  <a:lnTo>
                    <a:pt x="82" y="631"/>
                  </a:lnTo>
                  <a:cubicBezTo>
                    <a:pt x="89" y="644"/>
                    <a:pt x="97" y="655"/>
                    <a:pt x="108" y="665"/>
                  </a:cubicBezTo>
                  <a:lnTo>
                    <a:pt x="108" y="665"/>
                  </a:lnTo>
                  <a:lnTo>
                    <a:pt x="82" y="689"/>
                  </a:lnTo>
                  <a:close/>
                  <a:moveTo>
                    <a:pt x="686" y="692"/>
                  </a:moveTo>
                  <a:lnTo>
                    <a:pt x="686" y="692"/>
                  </a:lnTo>
                  <a:lnTo>
                    <a:pt x="686" y="692"/>
                  </a:lnTo>
                  <a:lnTo>
                    <a:pt x="659" y="668"/>
                  </a:lnTo>
                  <a:lnTo>
                    <a:pt x="659" y="668"/>
                  </a:lnTo>
                  <a:cubicBezTo>
                    <a:pt x="670" y="657"/>
                    <a:pt x="678" y="647"/>
                    <a:pt x="686" y="636"/>
                  </a:cubicBezTo>
                  <a:lnTo>
                    <a:pt x="686" y="636"/>
                  </a:lnTo>
                  <a:lnTo>
                    <a:pt x="716" y="657"/>
                  </a:lnTo>
                  <a:lnTo>
                    <a:pt x="716" y="657"/>
                  </a:lnTo>
                  <a:cubicBezTo>
                    <a:pt x="708" y="670"/>
                    <a:pt x="696" y="681"/>
                    <a:pt x="686" y="692"/>
                  </a:cubicBezTo>
                  <a:close/>
                  <a:moveTo>
                    <a:pt x="159" y="753"/>
                  </a:moveTo>
                  <a:lnTo>
                    <a:pt x="159" y="753"/>
                  </a:lnTo>
                  <a:lnTo>
                    <a:pt x="159" y="753"/>
                  </a:lnTo>
                  <a:lnTo>
                    <a:pt x="159" y="753"/>
                  </a:lnTo>
                  <a:cubicBezTo>
                    <a:pt x="146" y="746"/>
                    <a:pt x="135" y="738"/>
                    <a:pt x="121" y="727"/>
                  </a:cubicBezTo>
                  <a:lnTo>
                    <a:pt x="121" y="727"/>
                  </a:lnTo>
                  <a:lnTo>
                    <a:pt x="146" y="700"/>
                  </a:lnTo>
                  <a:lnTo>
                    <a:pt x="146" y="700"/>
                  </a:lnTo>
                  <a:cubicBezTo>
                    <a:pt x="157" y="708"/>
                    <a:pt x="167" y="716"/>
                    <a:pt x="179" y="724"/>
                  </a:cubicBezTo>
                  <a:lnTo>
                    <a:pt x="179" y="724"/>
                  </a:lnTo>
                  <a:lnTo>
                    <a:pt x="159" y="753"/>
                  </a:lnTo>
                  <a:close/>
                  <a:moveTo>
                    <a:pt x="605" y="756"/>
                  </a:moveTo>
                  <a:lnTo>
                    <a:pt x="605" y="756"/>
                  </a:lnTo>
                  <a:lnTo>
                    <a:pt x="605" y="756"/>
                  </a:lnTo>
                  <a:lnTo>
                    <a:pt x="586" y="727"/>
                  </a:lnTo>
                  <a:lnTo>
                    <a:pt x="586" y="727"/>
                  </a:lnTo>
                  <a:cubicBezTo>
                    <a:pt x="600" y="719"/>
                    <a:pt x="611" y="711"/>
                    <a:pt x="621" y="702"/>
                  </a:cubicBezTo>
                  <a:lnTo>
                    <a:pt x="621" y="702"/>
                  </a:lnTo>
                  <a:lnTo>
                    <a:pt x="642" y="730"/>
                  </a:lnTo>
                  <a:lnTo>
                    <a:pt x="642" y="730"/>
                  </a:lnTo>
                  <a:cubicBezTo>
                    <a:pt x="632" y="740"/>
                    <a:pt x="619" y="748"/>
                    <a:pt x="605" y="756"/>
                  </a:cubicBezTo>
                  <a:close/>
                  <a:moveTo>
                    <a:pt x="254" y="798"/>
                  </a:moveTo>
                  <a:lnTo>
                    <a:pt x="254" y="798"/>
                  </a:lnTo>
                  <a:lnTo>
                    <a:pt x="254" y="798"/>
                  </a:lnTo>
                  <a:lnTo>
                    <a:pt x="254" y="798"/>
                  </a:lnTo>
                  <a:cubicBezTo>
                    <a:pt x="238" y="793"/>
                    <a:pt x="224" y="788"/>
                    <a:pt x="211" y="780"/>
                  </a:cubicBezTo>
                  <a:lnTo>
                    <a:pt x="211" y="780"/>
                  </a:lnTo>
                  <a:lnTo>
                    <a:pt x="224" y="748"/>
                  </a:lnTo>
                  <a:lnTo>
                    <a:pt x="224" y="748"/>
                  </a:lnTo>
                  <a:cubicBezTo>
                    <a:pt x="238" y="753"/>
                    <a:pt x="251" y="759"/>
                    <a:pt x="265" y="764"/>
                  </a:cubicBezTo>
                  <a:lnTo>
                    <a:pt x="265" y="764"/>
                  </a:lnTo>
                  <a:lnTo>
                    <a:pt x="254" y="798"/>
                  </a:lnTo>
                  <a:close/>
                  <a:moveTo>
                    <a:pt x="513" y="801"/>
                  </a:moveTo>
                  <a:lnTo>
                    <a:pt x="513" y="801"/>
                  </a:lnTo>
                  <a:lnTo>
                    <a:pt x="513" y="801"/>
                  </a:lnTo>
                  <a:lnTo>
                    <a:pt x="503" y="767"/>
                  </a:lnTo>
                  <a:lnTo>
                    <a:pt x="503" y="767"/>
                  </a:lnTo>
                  <a:cubicBezTo>
                    <a:pt x="513" y="761"/>
                    <a:pt x="527" y="756"/>
                    <a:pt x="540" y="751"/>
                  </a:cubicBezTo>
                  <a:lnTo>
                    <a:pt x="540" y="751"/>
                  </a:lnTo>
                  <a:lnTo>
                    <a:pt x="557" y="783"/>
                  </a:lnTo>
                  <a:lnTo>
                    <a:pt x="557" y="783"/>
                  </a:lnTo>
                  <a:cubicBezTo>
                    <a:pt x="540" y="791"/>
                    <a:pt x="527" y="796"/>
                    <a:pt x="513" y="801"/>
                  </a:cubicBezTo>
                  <a:close/>
                  <a:moveTo>
                    <a:pt x="354" y="817"/>
                  </a:moveTo>
                  <a:lnTo>
                    <a:pt x="354" y="817"/>
                  </a:lnTo>
                  <a:lnTo>
                    <a:pt x="354" y="817"/>
                  </a:lnTo>
                  <a:lnTo>
                    <a:pt x="354" y="817"/>
                  </a:lnTo>
                  <a:cubicBezTo>
                    <a:pt x="338" y="817"/>
                    <a:pt x="324" y="814"/>
                    <a:pt x="308" y="812"/>
                  </a:cubicBezTo>
                  <a:lnTo>
                    <a:pt x="308" y="812"/>
                  </a:lnTo>
                  <a:lnTo>
                    <a:pt x="313" y="777"/>
                  </a:lnTo>
                  <a:lnTo>
                    <a:pt x="313" y="777"/>
                  </a:lnTo>
                  <a:cubicBezTo>
                    <a:pt x="329" y="780"/>
                    <a:pt x="343" y="783"/>
                    <a:pt x="357" y="783"/>
                  </a:cubicBezTo>
                  <a:lnTo>
                    <a:pt x="357" y="783"/>
                  </a:lnTo>
                  <a:lnTo>
                    <a:pt x="354" y="817"/>
                  </a:lnTo>
                  <a:close/>
                  <a:moveTo>
                    <a:pt x="411" y="817"/>
                  </a:moveTo>
                  <a:lnTo>
                    <a:pt x="411" y="817"/>
                  </a:lnTo>
                  <a:lnTo>
                    <a:pt x="411" y="817"/>
                  </a:lnTo>
                  <a:lnTo>
                    <a:pt x="408" y="783"/>
                  </a:lnTo>
                  <a:lnTo>
                    <a:pt x="408" y="783"/>
                  </a:lnTo>
                  <a:cubicBezTo>
                    <a:pt x="421" y="783"/>
                    <a:pt x="437" y="780"/>
                    <a:pt x="451" y="777"/>
                  </a:cubicBezTo>
                  <a:lnTo>
                    <a:pt x="451" y="777"/>
                  </a:lnTo>
                  <a:lnTo>
                    <a:pt x="457" y="812"/>
                  </a:lnTo>
                  <a:lnTo>
                    <a:pt x="457" y="812"/>
                  </a:lnTo>
                  <a:cubicBezTo>
                    <a:pt x="441" y="814"/>
                    <a:pt x="427" y="817"/>
                    <a:pt x="411" y="817"/>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74" name="Freeform 111">
              <a:extLst>
                <a:ext uri="{FF2B5EF4-FFF2-40B4-BE49-F238E27FC236}">
                  <a16:creationId xmlns:a16="http://schemas.microsoft.com/office/drawing/2014/main" id="{A766A754-DA4F-4C48-9F33-5B926F38381C}"/>
                </a:ext>
              </a:extLst>
            </p:cNvPr>
            <p:cNvSpPr>
              <a:spLocks noChangeArrowheads="1"/>
            </p:cNvSpPr>
            <p:nvPr/>
          </p:nvSpPr>
          <p:spPr bwMode="auto">
            <a:xfrm>
              <a:off x="4613275" y="6592888"/>
              <a:ext cx="14288" cy="9525"/>
            </a:xfrm>
            <a:custGeom>
              <a:avLst/>
              <a:gdLst>
                <a:gd name="T0" fmla="*/ 3 w 38"/>
                <a:gd name="T1" fmla="*/ 26 h 27"/>
                <a:gd name="T2" fmla="*/ 3 w 38"/>
                <a:gd name="T3" fmla="*/ 26 h 27"/>
                <a:gd name="T4" fmla="*/ 3 w 38"/>
                <a:gd name="T5" fmla="*/ 26 h 27"/>
                <a:gd name="T6" fmla="*/ 3 w 38"/>
                <a:gd name="T7" fmla="*/ 26 h 27"/>
                <a:gd name="T8" fmla="*/ 0 w 38"/>
                <a:gd name="T9" fmla="*/ 5 h 27"/>
                <a:gd name="T10" fmla="*/ 0 w 38"/>
                <a:gd name="T11" fmla="*/ 5 h 27"/>
                <a:gd name="T12" fmla="*/ 34 w 38"/>
                <a:gd name="T13" fmla="*/ 0 h 27"/>
                <a:gd name="T14" fmla="*/ 34 w 38"/>
                <a:gd name="T15" fmla="*/ 0 h 27"/>
                <a:gd name="T16" fmla="*/ 37 w 38"/>
                <a:gd name="T17" fmla="*/ 18 h 27"/>
                <a:gd name="T18" fmla="*/ 37 w 38"/>
                <a:gd name="T19" fmla="*/ 18 h 27"/>
                <a:gd name="T20" fmla="*/ 3 w 38"/>
                <a:gd name="T21"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27">
                  <a:moveTo>
                    <a:pt x="3" y="26"/>
                  </a:moveTo>
                  <a:lnTo>
                    <a:pt x="3" y="26"/>
                  </a:lnTo>
                  <a:lnTo>
                    <a:pt x="3" y="26"/>
                  </a:lnTo>
                  <a:lnTo>
                    <a:pt x="3" y="26"/>
                  </a:lnTo>
                  <a:cubicBezTo>
                    <a:pt x="3" y="21"/>
                    <a:pt x="0" y="13"/>
                    <a:pt x="0" y="5"/>
                  </a:cubicBezTo>
                  <a:lnTo>
                    <a:pt x="0" y="5"/>
                  </a:lnTo>
                  <a:lnTo>
                    <a:pt x="34" y="0"/>
                  </a:lnTo>
                  <a:lnTo>
                    <a:pt x="34" y="0"/>
                  </a:lnTo>
                  <a:cubicBezTo>
                    <a:pt x="34" y="5"/>
                    <a:pt x="37" y="13"/>
                    <a:pt x="37" y="18"/>
                  </a:cubicBezTo>
                  <a:lnTo>
                    <a:pt x="37" y="18"/>
                  </a:lnTo>
                  <a:lnTo>
                    <a:pt x="3" y="26"/>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75" name="Freeform 112">
              <a:extLst>
                <a:ext uri="{FF2B5EF4-FFF2-40B4-BE49-F238E27FC236}">
                  <a16:creationId xmlns:a16="http://schemas.microsoft.com/office/drawing/2014/main" id="{33E0F314-4074-4B44-800B-31D77286F883}"/>
                </a:ext>
              </a:extLst>
            </p:cNvPr>
            <p:cNvSpPr>
              <a:spLocks noChangeArrowheads="1"/>
            </p:cNvSpPr>
            <p:nvPr/>
          </p:nvSpPr>
          <p:spPr bwMode="auto">
            <a:xfrm>
              <a:off x="4449763" y="6432550"/>
              <a:ext cx="12700" cy="15875"/>
            </a:xfrm>
            <a:custGeom>
              <a:avLst/>
              <a:gdLst>
                <a:gd name="T0" fmla="*/ 19 w 37"/>
                <a:gd name="T1" fmla="*/ 42 h 43"/>
                <a:gd name="T2" fmla="*/ 19 w 37"/>
                <a:gd name="T3" fmla="*/ 42 h 43"/>
                <a:gd name="T4" fmla="*/ 19 w 37"/>
                <a:gd name="T5" fmla="*/ 42 h 43"/>
                <a:gd name="T6" fmla="*/ 19 w 37"/>
                <a:gd name="T7" fmla="*/ 42 h 43"/>
                <a:gd name="T8" fmla="*/ 0 w 37"/>
                <a:gd name="T9" fmla="*/ 32 h 43"/>
                <a:gd name="T10" fmla="*/ 0 w 37"/>
                <a:gd name="T11" fmla="*/ 32 h 43"/>
                <a:gd name="T12" fmla="*/ 13 w 37"/>
                <a:gd name="T13" fmla="*/ 0 h 43"/>
                <a:gd name="T14" fmla="*/ 13 w 37"/>
                <a:gd name="T15" fmla="*/ 0 h 43"/>
                <a:gd name="T16" fmla="*/ 36 w 37"/>
                <a:gd name="T17" fmla="*/ 11 h 43"/>
                <a:gd name="T18" fmla="*/ 36 w 37"/>
                <a:gd name="T19" fmla="*/ 11 h 43"/>
                <a:gd name="T20" fmla="*/ 19 w 37"/>
                <a:gd name="T21"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3">
                  <a:moveTo>
                    <a:pt x="19" y="42"/>
                  </a:moveTo>
                  <a:lnTo>
                    <a:pt x="19" y="42"/>
                  </a:lnTo>
                  <a:lnTo>
                    <a:pt x="19" y="42"/>
                  </a:lnTo>
                  <a:lnTo>
                    <a:pt x="19" y="42"/>
                  </a:lnTo>
                  <a:cubicBezTo>
                    <a:pt x="13" y="37"/>
                    <a:pt x="5" y="34"/>
                    <a:pt x="0" y="32"/>
                  </a:cubicBezTo>
                  <a:lnTo>
                    <a:pt x="0" y="32"/>
                  </a:lnTo>
                  <a:lnTo>
                    <a:pt x="13" y="0"/>
                  </a:lnTo>
                  <a:lnTo>
                    <a:pt x="13" y="0"/>
                  </a:lnTo>
                  <a:cubicBezTo>
                    <a:pt x="21" y="3"/>
                    <a:pt x="30" y="5"/>
                    <a:pt x="36" y="11"/>
                  </a:cubicBezTo>
                  <a:lnTo>
                    <a:pt x="36" y="11"/>
                  </a:lnTo>
                  <a:lnTo>
                    <a:pt x="19" y="4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76" name="Freeform 113">
              <a:extLst>
                <a:ext uri="{FF2B5EF4-FFF2-40B4-BE49-F238E27FC236}">
                  <a16:creationId xmlns:a16="http://schemas.microsoft.com/office/drawing/2014/main" id="{BA4A3DA6-4F21-4CB6-8363-5E08EA5012DC}"/>
                </a:ext>
              </a:extLst>
            </p:cNvPr>
            <p:cNvSpPr>
              <a:spLocks noChangeArrowheads="1"/>
            </p:cNvSpPr>
            <p:nvPr/>
          </p:nvSpPr>
          <p:spPr bwMode="auto">
            <a:xfrm>
              <a:off x="4246563" y="6419850"/>
              <a:ext cx="288925" cy="293688"/>
            </a:xfrm>
            <a:custGeom>
              <a:avLst/>
              <a:gdLst>
                <a:gd name="T0" fmla="*/ 375 w 801"/>
                <a:gd name="T1" fmla="*/ 3 h 818"/>
                <a:gd name="T2" fmla="*/ 423 w 801"/>
                <a:gd name="T3" fmla="*/ 0 h 818"/>
                <a:gd name="T4" fmla="*/ 381 w 801"/>
                <a:gd name="T5" fmla="*/ 38 h 818"/>
                <a:gd name="T6" fmla="*/ 516 w 801"/>
                <a:gd name="T7" fmla="*/ 51 h 818"/>
                <a:gd name="T8" fmla="*/ 480 w 801"/>
                <a:gd name="T9" fmla="*/ 6 h 818"/>
                <a:gd name="T10" fmla="*/ 289 w 801"/>
                <a:gd name="T11" fmla="*/ 59 h 818"/>
                <a:gd name="T12" fmla="*/ 276 w 801"/>
                <a:gd name="T13" fmla="*/ 24 h 818"/>
                <a:gd name="T14" fmla="*/ 330 w 801"/>
                <a:gd name="T15" fmla="*/ 46 h 818"/>
                <a:gd name="T16" fmla="*/ 202 w 801"/>
                <a:gd name="T17" fmla="*/ 98 h 818"/>
                <a:gd name="T18" fmla="*/ 224 w 801"/>
                <a:gd name="T19" fmla="*/ 46 h 818"/>
                <a:gd name="T20" fmla="*/ 132 w 801"/>
                <a:gd name="T21" fmla="*/ 159 h 818"/>
                <a:gd name="T22" fmla="*/ 105 w 801"/>
                <a:gd name="T23" fmla="*/ 136 h 818"/>
                <a:gd name="T24" fmla="*/ 161 w 801"/>
                <a:gd name="T25" fmla="*/ 130 h 818"/>
                <a:gd name="T26" fmla="*/ 78 w 801"/>
                <a:gd name="T27" fmla="*/ 237 h 818"/>
                <a:gd name="T28" fmla="*/ 70 w 801"/>
                <a:gd name="T29" fmla="*/ 181 h 818"/>
                <a:gd name="T30" fmla="*/ 46 w 801"/>
                <a:gd name="T31" fmla="*/ 322 h 818"/>
                <a:gd name="T32" fmla="*/ 10 w 801"/>
                <a:gd name="T33" fmla="*/ 314 h 818"/>
                <a:gd name="T34" fmla="*/ 56 w 801"/>
                <a:gd name="T35" fmla="*/ 282 h 818"/>
                <a:gd name="T36" fmla="*/ 0 w 801"/>
                <a:gd name="T37" fmla="*/ 415 h 818"/>
                <a:gd name="T38" fmla="*/ 0 w 801"/>
                <a:gd name="T39" fmla="*/ 370 h 818"/>
                <a:gd name="T40" fmla="*/ 35 w 801"/>
                <a:gd name="T41" fmla="*/ 410 h 818"/>
                <a:gd name="T42" fmla="*/ 14 w 801"/>
                <a:gd name="T43" fmla="*/ 516 h 818"/>
                <a:gd name="T44" fmla="*/ 2 w 801"/>
                <a:gd name="T45" fmla="*/ 471 h 818"/>
                <a:gd name="T46" fmla="*/ 48 w 801"/>
                <a:gd name="T47" fmla="*/ 508 h 818"/>
                <a:gd name="T48" fmla="*/ 777 w 801"/>
                <a:gd name="T49" fmla="*/ 607 h 818"/>
                <a:gd name="T50" fmla="*/ 764 w 801"/>
                <a:gd name="T51" fmla="*/ 551 h 818"/>
                <a:gd name="T52" fmla="*/ 51 w 801"/>
                <a:gd name="T53" fmla="*/ 612 h 818"/>
                <a:gd name="T54" fmla="*/ 32 w 801"/>
                <a:gd name="T55" fmla="*/ 570 h 818"/>
                <a:gd name="T56" fmla="*/ 84 w 801"/>
                <a:gd name="T57" fmla="*/ 594 h 818"/>
                <a:gd name="T58" fmla="*/ 718 w 801"/>
                <a:gd name="T59" fmla="*/ 689 h 818"/>
                <a:gd name="T60" fmla="*/ 718 w 801"/>
                <a:gd name="T61" fmla="*/ 631 h 818"/>
                <a:gd name="T62" fmla="*/ 718 w 801"/>
                <a:gd name="T63" fmla="*/ 689 h 818"/>
                <a:gd name="T64" fmla="*/ 113 w 801"/>
                <a:gd name="T65" fmla="*/ 692 h 818"/>
                <a:gd name="T66" fmla="*/ 113 w 801"/>
                <a:gd name="T67" fmla="*/ 636 h 818"/>
                <a:gd name="T68" fmla="*/ 639 w 801"/>
                <a:gd name="T69" fmla="*/ 753 h 818"/>
                <a:gd name="T70" fmla="*/ 618 w 801"/>
                <a:gd name="T71" fmla="*/ 724 h 818"/>
                <a:gd name="T72" fmla="*/ 677 w 801"/>
                <a:gd name="T73" fmla="*/ 727 h 818"/>
                <a:gd name="T74" fmla="*/ 194 w 801"/>
                <a:gd name="T75" fmla="*/ 756 h 818"/>
                <a:gd name="T76" fmla="*/ 178 w 801"/>
                <a:gd name="T77" fmla="*/ 702 h 818"/>
                <a:gd name="T78" fmla="*/ 194 w 801"/>
                <a:gd name="T79" fmla="*/ 756 h 818"/>
                <a:gd name="T80" fmla="*/ 534 w 801"/>
                <a:gd name="T81" fmla="*/ 764 h 818"/>
                <a:gd name="T82" fmla="*/ 588 w 801"/>
                <a:gd name="T83" fmla="*/ 780 h 818"/>
                <a:gd name="T84" fmla="*/ 286 w 801"/>
                <a:gd name="T85" fmla="*/ 801 h 818"/>
                <a:gd name="T86" fmla="*/ 243 w 801"/>
                <a:gd name="T87" fmla="*/ 783 h 818"/>
                <a:gd name="T88" fmla="*/ 297 w 801"/>
                <a:gd name="T89" fmla="*/ 767 h 818"/>
                <a:gd name="T90" fmla="*/ 446 w 801"/>
                <a:gd name="T91" fmla="*/ 817 h 818"/>
                <a:gd name="T92" fmla="*/ 486 w 801"/>
                <a:gd name="T93" fmla="*/ 777 h 818"/>
                <a:gd name="T94" fmla="*/ 389 w 801"/>
                <a:gd name="T95" fmla="*/ 817 h 818"/>
                <a:gd name="T96" fmla="*/ 343 w 801"/>
                <a:gd name="T97" fmla="*/ 812 h 818"/>
                <a:gd name="T98" fmla="*/ 392 w 801"/>
                <a:gd name="T99" fmla="*/ 783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1" h="818">
                  <a:moveTo>
                    <a:pt x="381" y="38"/>
                  </a:moveTo>
                  <a:lnTo>
                    <a:pt x="381" y="38"/>
                  </a:lnTo>
                  <a:lnTo>
                    <a:pt x="381" y="38"/>
                  </a:lnTo>
                  <a:lnTo>
                    <a:pt x="375" y="3"/>
                  </a:lnTo>
                  <a:lnTo>
                    <a:pt x="375" y="3"/>
                  </a:lnTo>
                  <a:cubicBezTo>
                    <a:pt x="389" y="3"/>
                    <a:pt x="402" y="0"/>
                    <a:pt x="413" y="0"/>
                  </a:cubicBezTo>
                  <a:lnTo>
                    <a:pt x="413" y="0"/>
                  </a:lnTo>
                  <a:lnTo>
                    <a:pt x="423" y="0"/>
                  </a:lnTo>
                  <a:lnTo>
                    <a:pt x="421" y="38"/>
                  </a:lnTo>
                  <a:lnTo>
                    <a:pt x="413" y="38"/>
                  </a:lnTo>
                  <a:lnTo>
                    <a:pt x="413" y="38"/>
                  </a:lnTo>
                  <a:cubicBezTo>
                    <a:pt x="402" y="38"/>
                    <a:pt x="392" y="38"/>
                    <a:pt x="381" y="38"/>
                  </a:cubicBezTo>
                  <a:close/>
                  <a:moveTo>
                    <a:pt x="516" y="51"/>
                  </a:moveTo>
                  <a:lnTo>
                    <a:pt x="516" y="51"/>
                  </a:lnTo>
                  <a:lnTo>
                    <a:pt x="516" y="51"/>
                  </a:lnTo>
                  <a:lnTo>
                    <a:pt x="516" y="51"/>
                  </a:lnTo>
                  <a:cubicBezTo>
                    <a:pt x="502" y="46"/>
                    <a:pt x="489" y="43"/>
                    <a:pt x="472" y="40"/>
                  </a:cubicBezTo>
                  <a:lnTo>
                    <a:pt x="472" y="40"/>
                  </a:lnTo>
                  <a:lnTo>
                    <a:pt x="480" y="6"/>
                  </a:lnTo>
                  <a:lnTo>
                    <a:pt x="480" y="6"/>
                  </a:lnTo>
                  <a:cubicBezTo>
                    <a:pt x="494" y="8"/>
                    <a:pt x="510" y="11"/>
                    <a:pt x="526" y="16"/>
                  </a:cubicBezTo>
                  <a:lnTo>
                    <a:pt x="526" y="16"/>
                  </a:lnTo>
                  <a:lnTo>
                    <a:pt x="516" y="51"/>
                  </a:lnTo>
                  <a:close/>
                  <a:moveTo>
                    <a:pt x="289" y="59"/>
                  </a:moveTo>
                  <a:lnTo>
                    <a:pt x="289" y="59"/>
                  </a:lnTo>
                  <a:lnTo>
                    <a:pt x="289" y="59"/>
                  </a:lnTo>
                  <a:lnTo>
                    <a:pt x="276" y="24"/>
                  </a:lnTo>
                  <a:lnTo>
                    <a:pt x="276" y="24"/>
                  </a:lnTo>
                  <a:cubicBezTo>
                    <a:pt x="292" y="19"/>
                    <a:pt x="305" y="16"/>
                    <a:pt x="321" y="11"/>
                  </a:cubicBezTo>
                  <a:lnTo>
                    <a:pt x="321" y="11"/>
                  </a:lnTo>
                  <a:lnTo>
                    <a:pt x="330" y="46"/>
                  </a:lnTo>
                  <a:lnTo>
                    <a:pt x="330" y="46"/>
                  </a:lnTo>
                  <a:cubicBezTo>
                    <a:pt x="315" y="48"/>
                    <a:pt x="300" y="53"/>
                    <a:pt x="289" y="59"/>
                  </a:cubicBezTo>
                  <a:close/>
                  <a:moveTo>
                    <a:pt x="202" y="98"/>
                  </a:moveTo>
                  <a:lnTo>
                    <a:pt x="202" y="98"/>
                  </a:lnTo>
                  <a:lnTo>
                    <a:pt x="202" y="98"/>
                  </a:lnTo>
                  <a:lnTo>
                    <a:pt x="184" y="69"/>
                  </a:lnTo>
                  <a:lnTo>
                    <a:pt x="184" y="69"/>
                  </a:lnTo>
                  <a:cubicBezTo>
                    <a:pt x="197" y="61"/>
                    <a:pt x="210" y="53"/>
                    <a:pt x="224" y="46"/>
                  </a:cubicBezTo>
                  <a:lnTo>
                    <a:pt x="224" y="46"/>
                  </a:lnTo>
                  <a:lnTo>
                    <a:pt x="240" y="77"/>
                  </a:lnTo>
                  <a:lnTo>
                    <a:pt x="240" y="77"/>
                  </a:lnTo>
                  <a:cubicBezTo>
                    <a:pt x="227" y="85"/>
                    <a:pt x="215" y="91"/>
                    <a:pt x="202" y="98"/>
                  </a:cubicBezTo>
                  <a:close/>
                  <a:moveTo>
                    <a:pt x="132" y="159"/>
                  </a:moveTo>
                  <a:lnTo>
                    <a:pt x="132" y="159"/>
                  </a:lnTo>
                  <a:lnTo>
                    <a:pt x="132" y="159"/>
                  </a:lnTo>
                  <a:lnTo>
                    <a:pt x="105" y="136"/>
                  </a:lnTo>
                  <a:lnTo>
                    <a:pt x="105" y="136"/>
                  </a:lnTo>
                  <a:cubicBezTo>
                    <a:pt x="115" y="125"/>
                    <a:pt x="127" y="114"/>
                    <a:pt x="138" y="104"/>
                  </a:cubicBezTo>
                  <a:lnTo>
                    <a:pt x="138" y="104"/>
                  </a:lnTo>
                  <a:lnTo>
                    <a:pt x="161" y="130"/>
                  </a:lnTo>
                  <a:lnTo>
                    <a:pt x="161" y="130"/>
                  </a:lnTo>
                  <a:cubicBezTo>
                    <a:pt x="151" y="141"/>
                    <a:pt x="140" y="149"/>
                    <a:pt x="132" y="159"/>
                  </a:cubicBezTo>
                  <a:close/>
                  <a:moveTo>
                    <a:pt x="78" y="237"/>
                  </a:moveTo>
                  <a:lnTo>
                    <a:pt x="78" y="237"/>
                  </a:lnTo>
                  <a:lnTo>
                    <a:pt x="78" y="237"/>
                  </a:lnTo>
                  <a:lnTo>
                    <a:pt x="46" y="221"/>
                  </a:lnTo>
                  <a:lnTo>
                    <a:pt x="46" y="221"/>
                  </a:lnTo>
                  <a:cubicBezTo>
                    <a:pt x="54" y="205"/>
                    <a:pt x="61" y="192"/>
                    <a:pt x="70" y="181"/>
                  </a:cubicBezTo>
                  <a:lnTo>
                    <a:pt x="70" y="181"/>
                  </a:lnTo>
                  <a:lnTo>
                    <a:pt x="100" y="200"/>
                  </a:lnTo>
                  <a:lnTo>
                    <a:pt x="100" y="200"/>
                  </a:lnTo>
                  <a:cubicBezTo>
                    <a:pt x="92" y="213"/>
                    <a:pt x="84" y="224"/>
                    <a:pt x="78" y="237"/>
                  </a:cubicBezTo>
                  <a:close/>
                  <a:moveTo>
                    <a:pt x="46" y="322"/>
                  </a:moveTo>
                  <a:lnTo>
                    <a:pt x="46" y="322"/>
                  </a:lnTo>
                  <a:lnTo>
                    <a:pt x="46" y="322"/>
                  </a:lnTo>
                  <a:lnTo>
                    <a:pt x="10" y="314"/>
                  </a:lnTo>
                  <a:lnTo>
                    <a:pt x="10" y="314"/>
                  </a:lnTo>
                  <a:cubicBezTo>
                    <a:pt x="14" y="301"/>
                    <a:pt x="19" y="285"/>
                    <a:pt x="24" y="271"/>
                  </a:cubicBezTo>
                  <a:lnTo>
                    <a:pt x="24" y="271"/>
                  </a:lnTo>
                  <a:lnTo>
                    <a:pt x="56" y="282"/>
                  </a:lnTo>
                  <a:lnTo>
                    <a:pt x="56" y="282"/>
                  </a:lnTo>
                  <a:cubicBezTo>
                    <a:pt x="54" y="295"/>
                    <a:pt x="48" y="309"/>
                    <a:pt x="46" y="322"/>
                  </a:cubicBezTo>
                  <a:close/>
                  <a:moveTo>
                    <a:pt x="0" y="415"/>
                  </a:moveTo>
                  <a:lnTo>
                    <a:pt x="0" y="415"/>
                  </a:lnTo>
                  <a:lnTo>
                    <a:pt x="0" y="415"/>
                  </a:lnTo>
                  <a:lnTo>
                    <a:pt x="0" y="410"/>
                  </a:lnTo>
                  <a:lnTo>
                    <a:pt x="0" y="410"/>
                  </a:lnTo>
                  <a:cubicBezTo>
                    <a:pt x="0" y="397"/>
                    <a:pt x="0" y="384"/>
                    <a:pt x="0" y="370"/>
                  </a:cubicBezTo>
                  <a:lnTo>
                    <a:pt x="0" y="370"/>
                  </a:lnTo>
                  <a:lnTo>
                    <a:pt x="38" y="373"/>
                  </a:lnTo>
                  <a:lnTo>
                    <a:pt x="38" y="373"/>
                  </a:lnTo>
                  <a:cubicBezTo>
                    <a:pt x="35" y="386"/>
                    <a:pt x="35" y="397"/>
                    <a:pt x="35" y="410"/>
                  </a:cubicBezTo>
                  <a:lnTo>
                    <a:pt x="35" y="410"/>
                  </a:lnTo>
                  <a:lnTo>
                    <a:pt x="35" y="415"/>
                  </a:lnTo>
                  <a:lnTo>
                    <a:pt x="0" y="415"/>
                  </a:lnTo>
                  <a:close/>
                  <a:moveTo>
                    <a:pt x="14" y="516"/>
                  </a:moveTo>
                  <a:lnTo>
                    <a:pt x="14" y="516"/>
                  </a:lnTo>
                  <a:lnTo>
                    <a:pt x="14" y="516"/>
                  </a:lnTo>
                  <a:lnTo>
                    <a:pt x="14" y="516"/>
                  </a:lnTo>
                  <a:cubicBezTo>
                    <a:pt x="8" y="503"/>
                    <a:pt x="5" y="487"/>
                    <a:pt x="2" y="471"/>
                  </a:cubicBezTo>
                  <a:lnTo>
                    <a:pt x="2" y="471"/>
                  </a:lnTo>
                  <a:lnTo>
                    <a:pt x="40" y="466"/>
                  </a:lnTo>
                  <a:lnTo>
                    <a:pt x="40" y="466"/>
                  </a:lnTo>
                  <a:cubicBezTo>
                    <a:pt x="40" y="479"/>
                    <a:pt x="43" y="495"/>
                    <a:pt x="48" y="508"/>
                  </a:cubicBezTo>
                  <a:lnTo>
                    <a:pt x="48" y="508"/>
                  </a:lnTo>
                  <a:lnTo>
                    <a:pt x="14" y="516"/>
                  </a:lnTo>
                  <a:close/>
                  <a:moveTo>
                    <a:pt x="777" y="607"/>
                  </a:moveTo>
                  <a:lnTo>
                    <a:pt x="777" y="607"/>
                  </a:lnTo>
                  <a:lnTo>
                    <a:pt x="777" y="607"/>
                  </a:lnTo>
                  <a:lnTo>
                    <a:pt x="748" y="588"/>
                  </a:lnTo>
                  <a:lnTo>
                    <a:pt x="748" y="588"/>
                  </a:lnTo>
                  <a:cubicBezTo>
                    <a:pt x="754" y="578"/>
                    <a:pt x="759" y="565"/>
                    <a:pt x="764" y="551"/>
                  </a:cubicBezTo>
                  <a:lnTo>
                    <a:pt x="764" y="551"/>
                  </a:lnTo>
                  <a:lnTo>
                    <a:pt x="800" y="565"/>
                  </a:lnTo>
                  <a:lnTo>
                    <a:pt x="800" y="565"/>
                  </a:lnTo>
                  <a:cubicBezTo>
                    <a:pt x="793" y="578"/>
                    <a:pt x="785" y="594"/>
                    <a:pt x="777" y="607"/>
                  </a:cubicBezTo>
                  <a:close/>
                  <a:moveTo>
                    <a:pt x="51" y="612"/>
                  </a:moveTo>
                  <a:lnTo>
                    <a:pt x="51" y="612"/>
                  </a:lnTo>
                  <a:lnTo>
                    <a:pt x="51" y="612"/>
                  </a:lnTo>
                  <a:lnTo>
                    <a:pt x="51" y="612"/>
                  </a:lnTo>
                  <a:cubicBezTo>
                    <a:pt x="46" y="599"/>
                    <a:pt x="38" y="583"/>
                    <a:pt x="32" y="570"/>
                  </a:cubicBezTo>
                  <a:lnTo>
                    <a:pt x="32" y="570"/>
                  </a:lnTo>
                  <a:lnTo>
                    <a:pt x="64" y="557"/>
                  </a:lnTo>
                  <a:lnTo>
                    <a:pt x="64" y="557"/>
                  </a:lnTo>
                  <a:cubicBezTo>
                    <a:pt x="70" y="570"/>
                    <a:pt x="76" y="580"/>
                    <a:pt x="84" y="594"/>
                  </a:cubicBezTo>
                  <a:lnTo>
                    <a:pt x="84" y="594"/>
                  </a:lnTo>
                  <a:lnTo>
                    <a:pt x="51" y="612"/>
                  </a:lnTo>
                  <a:close/>
                  <a:moveTo>
                    <a:pt x="718" y="689"/>
                  </a:moveTo>
                  <a:lnTo>
                    <a:pt x="718" y="689"/>
                  </a:lnTo>
                  <a:lnTo>
                    <a:pt x="718" y="689"/>
                  </a:lnTo>
                  <a:lnTo>
                    <a:pt x="691" y="665"/>
                  </a:lnTo>
                  <a:lnTo>
                    <a:pt x="691" y="665"/>
                  </a:lnTo>
                  <a:cubicBezTo>
                    <a:pt x="702" y="655"/>
                    <a:pt x="710" y="644"/>
                    <a:pt x="718" y="631"/>
                  </a:cubicBezTo>
                  <a:lnTo>
                    <a:pt x="718" y="631"/>
                  </a:lnTo>
                  <a:lnTo>
                    <a:pt x="748" y="652"/>
                  </a:lnTo>
                  <a:lnTo>
                    <a:pt x="748" y="652"/>
                  </a:lnTo>
                  <a:cubicBezTo>
                    <a:pt x="739" y="665"/>
                    <a:pt x="729" y="676"/>
                    <a:pt x="718" y="689"/>
                  </a:cubicBezTo>
                  <a:close/>
                  <a:moveTo>
                    <a:pt x="113" y="692"/>
                  </a:moveTo>
                  <a:lnTo>
                    <a:pt x="113" y="692"/>
                  </a:lnTo>
                  <a:lnTo>
                    <a:pt x="113" y="692"/>
                  </a:lnTo>
                  <a:lnTo>
                    <a:pt x="113" y="692"/>
                  </a:lnTo>
                  <a:cubicBezTo>
                    <a:pt x="102" y="681"/>
                    <a:pt x="92" y="670"/>
                    <a:pt x="84" y="657"/>
                  </a:cubicBezTo>
                  <a:lnTo>
                    <a:pt x="84" y="657"/>
                  </a:lnTo>
                  <a:lnTo>
                    <a:pt x="113" y="636"/>
                  </a:lnTo>
                  <a:lnTo>
                    <a:pt x="113" y="636"/>
                  </a:lnTo>
                  <a:cubicBezTo>
                    <a:pt x="122" y="647"/>
                    <a:pt x="130" y="657"/>
                    <a:pt x="140" y="668"/>
                  </a:cubicBezTo>
                  <a:lnTo>
                    <a:pt x="140" y="668"/>
                  </a:lnTo>
                  <a:lnTo>
                    <a:pt x="113" y="692"/>
                  </a:lnTo>
                  <a:close/>
                  <a:moveTo>
                    <a:pt x="639" y="753"/>
                  </a:moveTo>
                  <a:lnTo>
                    <a:pt x="639" y="753"/>
                  </a:lnTo>
                  <a:lnTo>
                    <a:pt x="639" y="753"/>
                  </a:lnTo>
                  <a:lnTo>
                    <a:pt x="618" y="724"/>
                  </a:lnTo>
                  <a:lnTo>
                    <a:pt x="618" y="724"/>
                  </a:lnTo>
                  <a:cubicBezTo>
                    <a:pt x="631" y="716"/>
                    <a:pt x="643" y="708"/>
                    <a:pt x="654" y="700"/>
                  </a:cubicBezTo>
                  <a:lnTo>
                    <a:pt x="654" y="700"/>
                  </a:lnTo>
                  <a:lnTo>
                    <a:pt x="677" y="727"/>
                  </a:lnTo>
                  <a:lnTo>
                    <a:pt x="677" y="727"/>
                  </a:lnTo>
                  <a:cubicBezTo>
                    <a:pt x="664" y="738"/>
                    <a:pt x="654" y="746"/>
                    <a:pt x="639" y="753"/>
                  </a:cubicBezTo>
                  <a:close/>
                  <a:moveTo>
                    <a:pt x="194" y="756"/>
                  </a:moveTo>
                  <a:lnTo>
                    <a:pt x="194" y="756"/>
                  </a:lnTo>
                  <a:lnTo>
                    <a:pt x="194" y="756"/>
                  </a:lnTo>
                  <a:lnTo>
                    <a:pt x="194" y="756"/>
                  </a:lnTo>
                  <a:cubicBezTo>
                    <a:pt x="181" y="748"/>
                    <a:pt x="167" y="740"/>
                    <a:pt x="156" y="730"/>
                  </a:cubicBezTo>
                  <a:lnTo>
                    <a:pt x="156" y="730"/>
                  </a:lnTo>
                  <a:lnTo>
                    <a:pt x="178" y="702"/>
                  </a:lnTo>
                  <a:lnTo>
                    <a:pt x="178" y="702"/>
                  </a:lnTo>
                  <a:cubicBezTo>
                    <a:pt x="189" y="711"/>
                    <a:pt x="200" y="719"/>
                    <a:pt x="213" y="727"/>
                  </a:cubicBezTo>
                  <a:lnTo>
                    <a:pt x="213" y="727"/>
                  </a:lnTo>
                  <a:lnTo>
                    <a:pt x="194" y="756"/>
                  </a:lnTo>
                  <a:close/>
                  <a:moveTo>
                    <a:pt x="546" y="798"/>
                  </a:moveTo>
                  <a:lnTo>
                    <a:pt x="546" y="798"/>
                  </a:lnTo>
                  <a:lnTo>
                    <a:pt x="546" y="798"/>
                  </a:lnTo>
                  <a:lnTo>
                    <a:pt x="534" y="764"/>
                  </a:lnTo>
                  <a:lnTo>
                    <a:pt x="534" y="764"/>
                  </a:lnTo>
                  <a:cubicBezTo>
                    <a:pt x="548" y="759"/>
                    <a:pt x="562" y="753"/>
                    <a:pt x="575" y="748"/>
                  </a:cubicBezTo>
                  <a:lnTo>
                    <a:pt x="575" y="748"/>
                  </a:lnTo>
                  <a:lnTo>
                    <a:pt x="588" y="780"/>
                  </a:lnTo>
                  <a:lnTo>
                    <a:pt x="588" y="780"/>
                  </a:lnTo>
                  <a:cubicBezTo>
                    <a:pt x="575" y="788"/>
                    <a:pt x="562" y="793"/>
                    <a:pt x="546" y="798"/>
                  </a:cubicBezTo>
                  <a:close/>
                  <a:moveTo>
                    <a:pt x="286" y="801"/>
                  </a:moveTo>
                  <a:lnTo>
                    <a:pt x="286" y="801"/>
                  </a:lnTo>
                  <a:lnTo>
                    <a:pt x="286" y="801"/>
                  </a:lnTo>
                  <a:lnTo>
                    <a:pt x="286" y="801"/>
                  </a:lnTo>
                  <a:cubicBezTo>
                    <a:pt x="272" y="796"/>
                    <a:pt x="256" y="791"/>
                    <a:pt x="243" y="783"/>
                  </a:cubicBezTo>
                  <a:lnTo>
                    <a:pt x="243" y="783"/>
                  </a:lnTo>
                  <a:lnTo>
                    <a:pt x="259" y="751"/>
                  </a:lnTo>
                  <a:lnTo>
                    <a:pt x="259" y="751"/>
                  </a:lnTo>
                  <a:cubicBezTo>
                    <a:pt x="272" y="756"/>
                    <a:pt x="284" y="761"/>
                    <a:pt x="297" y="767"/>
                  </a:cubicBezTo>
                  <a:lnTo>
                    <a:pt x="297" y="767"/>
                  </a:lnTo>
                  <a:lnTo>
                    <a:pt x="286" y="801"/>
                  </a:lnTo>
                  <a:close/>
                  <a:moveTo>
                    <a:pt x="446" y="817"/>
                  </a:moveTo>
                  <a:lnTo>
                    <a:pt x="446" y="817"/>
                  </a:lnTo>
                  <a:lnTo>
                    <a:pt x="446" y="817"/>
                  </a:lnTo>
                  <a:lnTo>
                    <a:pt x="443" y="783"/>
                  </a:lnTo>
                  <a:lnTo>
                    <a:pt x="443" y="783"/>
                  </a:lnTo>
                  <a:cubicBezTo>
                    <a:pt x="456" y="783"/>
                    <a:pt x="469" y="780"/>
                    <a:pt x="486" y="777"/>
                  </a:cubicBezTo>
                  <a:lnTo>
                    <a:pt x="486" y="777"/>
                  </a:lnTo>
                  <a:lnTo>
                    <a:pt x="492" y="812"/>
                  </a:lnTo>
                  <a:lnTo>
                    <a:pt x="492" y="812"/>
                  </a:lnTo>
                  <a:cubicBezTo>
                    <a:pt x="475" y="814"/>
                    <a:pt x="462" y="817"/>
                    <a:pt x="446" y="817"/>
                  </a:cubicBezTo>
                  <a:close/>
                  <a:moveTo>
                    <a:pt x="389" y="817"/>
                  </a:moveTo>
                  <a:lnTo>
                    <a:pt x="389" y="817"/>
                  </a:lnTo>
                  <a:lnTo>
                    <a:pt x="389" y="817"/>
                  </a:lnTo>
                  <a:lnTo>
                    <a:pt x="389" y="817"/>
                  </a:lnTo>
                  <a:cubicBezTo>
                    <a:pt x="372" y="817"/>
                    <a:pt x="356" y="814"/>
                    <a:pt x="343" y="812"/>
                  </a:cubicBezTo>
                  <a:lnTo>
                    <a:pt x="343" y="812"/>
                  </a:lnTo>
                  <a:lnTo>
                    <a:pt x="348" y="777"/>
                  </a:lnTo>
                  <a:lnTo>
                    <a:pt x="348" y="777"/>
                  </a:lnTo>
                  <a:cubicBezTo>
                    <a:pt x="362" y="780"/>
                    <a:pt x="377" y="783"/>
                    <a:pt x="392" y="783"/>
                  </a:cubicBezTo>
                  <a:lnTo>
                    <a:pt x="392" y="783"/>
                  </a:lnTo>
                  <a:lnTo>
                    <a:pt x="389" y="817"/>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77" name="Freeform 114">
              <a:extLst>
                <a:ext uri="{FF2B5EF4-FFF2-40B4-BE49-F238E27FC236}">
                  <a16:creationId xmlns:a16="http://schemas.microsoft.com/office/drawing/2014/main" id="{0585BC95-4921-4D47-B793-D7C1969C9C8F}"/>
                </a:ext>
              </a:extLst>
            </p:cNvPr>
            <p:cNvSpPr>
              <a:spLocks noChangeArrowheads="1"/>
            </p:cNvSpPr>
            <p:nvPr/>
          </p:nvSpPr>
          <p:spPr bwMode="auto">
            <a:xfrm>
              <a:off x="4529138" y="6592888"/>
              <a:ext cx="14287" cy="9525"/>
            </a:xfrm>
            <a:custGeom>
              <a:avLst/>
              <a:gdLst>
                <a:gd name="T0" fmla="*/ 33 w 39"/>
                <a:gd name="T1" fmla="*/ 26 h 27"/>
                <a:gd name="T2" fmla="*/ 33 w 39"/>
                <a:gd name="T3" fmla="*/ 26 h 27"/>
                <a:gd name="T4" fmla="*/ 33 w 39"/>
                <a:gd name="T5" fmla="*/ 26 h 27"/>
                <a:gd name="T6" fmla="*/ 0 w 39"/>
                <a:gd name="T7" fmla="*/ 18 h 27"/>
                <a:gd name="T8" fmla="*/ 0 w 39"/>
                <a:gd name="T9" fmla="*/ 18 h 27"/>
                <a:gd name="T10" fmla="*/ 2 w 39"/>
                <a:gd name="T11" fmla="*/ 0 h 27"/>
                <a:gd name="T12" fmla="*/ 2 w 39"/>
                <a:gd name="T13" fmla="*/ 0 h 27"/>
                <a:gd name="T14" fmla="*/ 38 w 39"/>
                <a:gd name="T15" fmla="*/ 5 h 27"/>
                <a:gd name="T16" fmla="*/ 38 w 39"/>
                <a:gd name="T17" fmla="*/ 5 h 27"/>
                <a:gd name="T18" fmla="*/ 33 w 39"/>
                <a:gd name="T19"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7">
                  <a:moveTo>
                    <a:pt x="33" y="26"/>
                  </a:moveTo>
                  <a:lnTo>
                    <a:pt x="33" y="26"/>
                  </a:lnTo>
                  <a:lnTo>
                    <a:pt x="33" y="26"/>
                  </a:lnTo>
                  <a:lnTo>
                    <a:pt x="0" y="18"/>
                  </a:lnTo>
                  <a:lnTo>
                    <a:pt x="0" y="18"/>
                  </a:lnTo>
                  <a:cubicBezTo>
                    <a:pt x="0" y="13"/>
                    <a:pt x="2" y="5"/>
                    <a:pt x="2" y="0"/>
                  </a:cubicBezTo>
                  <a:lnTo>
                    <a:pt x="2" y="0"/>
                  </a:lnTo>
                  <a:lnTo>
                    <a:pt x="38" y="5"/>
                  </a:lnTo>
                  <a:lnTo>
                    <a:pt x="38" y="5"/>
                  </a:lnTo>
                  <a:cubicBezTo>
                    <a:pt x="38" y="13"/>
                    <a:pt x="35" y="21"/>
                    <a:pt x="33" y="2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78" name="Freeform 115">
              <a:extLst>
                <a:ext uri="{FF2B5EF4-FFF2-40B4-BE49-F238E27FC236}">
                  <a16:creationId xmlns:a16="http://schemas.microsoft.com/office/drawing/2014/main" id="{501C740C-331A-479B-8846-702CCB438051}"/>
                </a:ext>
              </a:extLst>
            </p:cNvPr>
            <p:cNvSpPr>
              <a:spLocks noChangeArrowheads="1"/>
            </p:cNvSpPr>
            <p:nvPr/>
          </p:nvSpPr>
          <p:spPr bwMode="auto">
            <a:xfrm>
              <a:off x="4527550" y="6164263"/>
              <a:ext cx="101600" cy="73025"/>
            </a:xfrm>
            <a:custGeom>
              <a:avLst/>
              <a:gdLst>
                <a:gd name="T0" fmla="*/ 105 w 284"/>
                <a:gd name="T1" fmla="*/ 36 h 202"/>
                <a:gd name="T2" fmla="*/ 105 w 284"/>
                <a:gd name="T3" fmla="*/ 36 h 202"/>
                <a:gd name="T4" fmla="*/ 105 w 284"/>
                <a:gd name="T5" fmla="*/ 36 h 202"/>
                <a:gd name="T6" fmla="*/ 105 w 284"/>
                <a:gd name="T7" fmla="*/ 36 h 202"/>
                <a:gd name="T8" fmla="*/ 57 w 284"/>
                <a:gd name="T9" fmla="*/ 57 h 202"/>
                <a:gd name="T10" fmla="*/ 38 w 284"/>
                <a:gd name="T11" fmla="*/ 97 h 202"/>
                <a:gd name="T12" fmla="*/ 54 w 284"/>
                <a:gd name="T13" fmla="*/ 89 h 202"/>
                <a:gd name="T14" fmla="*/ 54 w 284"/>
                <a:gd name="T15" fmla="*/ 89 h 202"/>
                <a:gd name="T16" fmla="*/ 59 w 284"/>
                <a:gd name="T17" fmla="*/ 86 h 202"/>
                <a:gd name="T18" fmla="*/ 67 w 284"/>
                <a:gd name="T19" fmla="*/ 86 h 202"/>
                <a:gd name="T20" fmla="*/ 67 w 284"/>
                <a:gd name="T21" fmla="*/ 86 h 202"/>
                <a:gd name="T22" fmla="*/ 215 w 284"/>
                <a:gd name="T23" fmla="*/ 86 h 202"/>
                <a:gd name="T24" fmla="*/ 215 w 284"/>
                <a:gd name="T25" fmla="*/ 86 h 202"/>
                <a:gd name="T26" fmla="*/ 223 w 284"/>
                <a:gd name="T27" fmla="*/ 86 h 202"/>
                <a:gd name="T28" fmla="*/ 229 w 284"/>
                <a:gd name="T29" fmla="*/ 89 h 202"/>
                <a:gd name="T30" fmla="*/ 229 w 284"/>
                <a:gd name="T31" fmla="*/ 89 h 202"/>
                <a:gd name="T32" fmla="*/ 245 w 284"/>
                <a:gd name="T33" fmla="*/ 97 h 202"/>
                <a:gd name="T34" fmla="*/ 226 w 284"/>
                <a:gd name="T35" fmla="*/ 57 h 202"/>
                <a:gd name="T36" fmla="*/ 178 w 284"/>
                <a:gd name="T37" fmla="*/ 36 h 202"/>
                <a:gd name="T38" fmla="*/ 178 w 284"/>
                <a:gd name="T39" fmla="*/ 36 h 202"/>
                <a:gd name="T40" fmla="*/ 105 w 284"/>
                <a:gd name="T41" fmla="*/ 36 h 202"/>
                <a:gd name="T42" fmla="*/ 22 w 284"/>
                <a:gd name="T43" fmla="*/ 180 h 202"/>
                <a:gd name="T44" fmla="*/ 22 w 284"/>
                <a:gd name="T45" fmla="*/ 180 h 202"/>
                <a:gd name="T46" fmla="*/ 261 w 284"/>
                <a:gd name="T47" fmla="*/ 180 h 202"/>
                <a:gd name="T48" fmla="*/ 261 w 284"/>
                <a:gd name="T49" fmla="*/ 180 h 202"/>
                <a:gd name="T50" fmla="*/ 30 w 284"/>
                <a:gd name="T51" fmla="*/ 201 h 202"/>
                <a:gd name="T52" fmla="*/ 30 w 284"/>
                <a:gd name="T53" fmla="*/ 201 h 202"/>
                <a:gd name="T54" fmla="*/ 30 w 284"/>
                <a:gd name="T55" fmla="*/ 201 h 202"/>
                <a:gd name="T56" fmla="*/ 30 w 284"/>
                <a:gd name="T57" fmla="*/ 201 h 202"/>
                <a:gd name="T58" fmla="*/ 20 w 284"/>
                <a:gd name="T59" fmla="*/ 198 h 202"/>
                <a:gd name="T60" fmla="*/ 5 w 284"/>
                <a:gd name="T61" fmla="*/ 180 h 202"/>
                <a:gd name="T62" fmla="*/ 5 w 284"/>
                <a:gd name="T63" fmla="*/ 180 h 202"/>
                <a:gd name="T64" fmla="*/ 0 w 284"/>
                <a:gd name="T65" fmla="*/ 112 h 202"/>
                <a:gd name="T66" fmla="*/ 0 w 284"/>
                <a:gd name="T67" fmla="*/ 112 h 202"/>
                <a:gd name="T68" fmla="*/ 30 w 284"/>
                <a:gd name="T69" fmla="*/ 33 h 202"/>
                <a:gd name="T70" fmla="*/ 105 w 284"/>
                <a:gd name="T71" fmla="*/ 0 h 202"/>
                <a:gd name="T72" fmla="*/ 105 w 284"/>
                <a:gd name="T73" fmla="*/ 0 h 202"/>
                <a:gd name="T74" fmla="*/ 178 w 284"/>
                <a:gd name="T75" fmla="*/ 0 h 202"/>
                <a:gd name="T76" fmla="*/ 178 w 284"/>
                <a:gd name="T77" fmla="*/ 0 h 202"/>
                <a:gd name="T78" fmla="*/ 253 w 284"/>
                <a:gd name="T79" fmla="*/ 33 h 202"/>
                <a:gd name="T80" fmla="*/ 281 w 284"/>
                <a:gd name="T81" fmla="*/ 112 h 202"/>
                <a:gd name="T82" fmla="*/ 281 w 284"/>
                <a:gd name="T83" fmla="*/ 112 h 202"/>
                <a:gd name="T84" fmla="*/ 277 w 284"/>
                <a:gd name="T85" fmla="*/ 180 h 202"/>
                <a:gd name="T86" fmla="*/ 277 w 284"/>
                <a:gd name="T87" fmla="*/ 180 h 202"/>
                <a:gd name="T88" fmla="*/ 253 w 284"/>
                <a:gd name="T89" fmla="*/ 201 h 202"/>
                <a:gd name="T90" fmla="*/ 235 w 284"/>
                <a:gd name="T91" fmla="*/ 195 h 202"/>
                <a:gd name="T92" fmla="*/ 226 w 284"/>
                <a:gd name="T93" fmla="*/ 176 h 202"/>
                <a:gd name="T94" fmla="*/ 226 w 284"/>
                <a:gd name="T95" fmla="*/ 176 h 202"/>
                <a:gd name="T96" fmla="*/ 226 w 284"/>
                <a:gd name="T97" fmla="*/ 149 h 202"/>
                <a:gd name="T98" fmla="*/ 226 w 284"/>
                <a:gd name="T99" fmla="*/ 149 h 202"/>
                <a:gd name="T100" fmla="*/ 218 w 284"/>
                <a:gd name="T101" fmla="*/ 123 h 202"/>
                <a:gd name="T102" fmla="*/ 62 w 284"/>
                <a:gd name="T103" fmla="*/ 123 h 202"/>
                <a:gd name="T104" fmla="*/ 54 w 284"/>
                <a:gd name="T105" fmla="*/ 149 h 202"/>
                <a:gd name="T106" fmla="*/ 57 w 284"/>
                <a:gd name="T107" fmla="*/ 173 h 202"/>
                <a:gd name="T108" fmla="*/ 46 w 284"/>
                <a:gd name="T109" fmla="*/ 195 h 202"/>
                <a:gd name="T110" fmla="*/ 30 w 284"/>
                <a:gd name="T111" fmla="*/ 20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4" h="202">
                  <a:moveTo>
                    <a:pt x="105" y="36"/>
                  </a:moveTo>
                  <a:lnTo>
                    <a:pt x="105" y="36"/>
                  </a:lnTo>
                  <a:lnTo>
                    <a:pt x="105" y="36"/>
                  </a:lnTo>
                  <a:lnTo>
                    <a:pt x="105" y="36"/>
                  </a:lnTo>
                  <a:cubicBezTo>
                    <a:pt x="87" y="36"/>
                    <a:pt x="70" y="44"/>
                    <a:pt x="57" y="57"/>
                  </a:cubicBezTo>
                  <a:cubicBezTo>
                    <a:pt x="46" y="67"/>
                    <a:pt x="41" y="83"/>
                    <a:pt x="38" y="97"/>
                  </a:cubicBezTo>
                  <a:cubicBezTo>
                    <a:pt x="41" y="94"/>
                    <a:pt x="46" y="91"/>
                    <a:pt x="54" y="89"/>
                  </a:cubicBezTo>
                  <a:lnTo>
                    <a:pt x="54" y="89"/>
                  </a:lnTo>
                  <a:lnTo>
                    <a:pt x="59" y="86"/>
                  </a:lnTo>
                  <a:lnTo>
                    <a:pt x="67" y="86"/>
                  </a:lnTo>
                  <a:lnTo>
                    <a:pt x="67" y="86"/>
                  </a:lnTo>
                  <a:cubicBezTo>
                    <a:pt x="100" y="97"/>
                    <a:pt x="183" y="97"/>
                    <a:pt x="215" y="86"/>
                  </a:cubicBezTo>
                  <a:lnTo>
                    <a:pt x="215" y="86"/>
                  </a:lnTo>
                  <a:lnTo>
                    <a:pt x="223" y="86"/>
                  </a:lnTo>
                  <a:lnTo>
                    <a:pt x="229" y="89"/>
                  </a:lnTo>
                  <a:lnTo>
                    <a:pt x="229" y="89"/>
                  </a:lnTo>
                  <a:cubicBezTo>
                    <a:pt x="237" y="91"/>
                    <a:pt x="240" y="94"/>
                    <a:pt x="245" y="97"/>
                  </a:cubicBezTo>
                  <a:cubicBezTo>
                    <a:pt x="243" y="83"/>
                    <a:pt x="237" y="67"/>
                    <a:pt x="226" y="57"/>
                  </a:cubicBezTo>
                  <a:cubicBezTo>
                    <a:pt x="212" y="44"/>
                    <a:pt x="196" y="36"/>
                    <a:pt x="178" y="36"/>
                  </a:cubicBezTo>
                  <a:lnTo>
                    <a:pt x="178" y="36"/>
                  </a:lnTo>
                  <a:lnTo>
                    <a:pt x="105" y="36"/>
                  </a:lnTo>
                  <a:close/>
                  <a:moveTo>
                    <a:pt x="22" y="180"/>
                  </a:moveTo>
                  <a:lnTo>
                    <a:pt x="22" y="180"/>
                  </a:lnTo>
                  <a:close/>
                  <a:moveTo>
                    <a:pt x="261" y="180"/>
                  </a:moveTo>
                  <a:lnTo>
                    <a:pt x="261" y="180"/>
                  </a:lnTo>
                  <a:close/>
                  <a:moveTo>
                    <a:pt x="30" y="201"/>
                  </a:moveTo>
                  <a:lnTo>
                    <a:pt x="30" y="201"/>
                  </a:lnTo>
                  <a:lnTo>
                    <a:pt x="30" y="201"/>
                  </a:lnTo>
                  <a:lnTo>
                    <a:pt x="30" y="201"/>
                  </a:lnTo>
                  <a:cubicBezTo>
                    <a:pt x="28" y="201"/>
                    <a:pt x="22" y="201"/>
                    <a:pt x="20" y="198"/>
                  </a:cubicBezTo>
                  <a:cubicBezTo>
                    <a:pt x="11" y="195"/>
                    <a:pt x="5" y="187"/>
                    <a:pt x="5" y="180"/>
                  </a:cubicBezTo>
                  <a:lnTo>
                    <a:pt x="5" y="180"/>
                  </a:lnTo>
                  <a:lnTo>
                    <a:pt x="0" y="112"/>
                  </a:lnTo>
                  <a:lnTo>
                    <a:pt x="0" y="112"/>
                  </a:lnTo>
                  <a:cubicBezTo>
                    <a:pt x="0" y="83"/>
                    <a:pt x="11" y="54"/>
                    <a:pt x="30" y="33"/>
                  </a:cubicBezTo>
                  <a:cubicBezTo>
                    <a:pt x="51" y="12"/>
                    <a:pt x="76" y="0"/>
                    <a:pt x="105" y="0"/>
                  </a:cubicBezTo>
                  <a:lnTo>
                    <a:pt x="105" y="0"/>
                  </a:lnTo>
                  <a:lnTo>
                    <a:pt x="178" y="0"/>
                  </a:lnTo>
                  <a:lnTo>
                    <a:pt x="178" y="0"/>
                  </a:lnTo>
                  <a:cubicBezTo>
                    <a:pt x="204" y="0"/>
                    <a:pt x="232" y="12"/>
                    <a:pt x="253" y="33"/>
                  </a:cubicBezTo>
                  <a:cubicBezTo>
                    <a:pt x="272" y="54"/>
                    <a:pt x="283" y="83"/>
                    <a:pt x="281" y="112"/>
                  </a:cubicBezTo>
                  <a:lnTo>
                    <a:pt x="281" y="112"/>
                  </a:lnTo>
                  <a:lnTo>
                    <a:pt x="277" y="180"/>
                  </a:lnTo>
                  <a:lnTo>
                    <a:pt x="277" y="180"/>
                  </a:lnTo>
                  <a:cubicBezTo>
                    <a:pt x="277" y="185"/>
                    <a:pt x="274" y="201"/>
                    <a:pt x="253" y="201"/>
                  </a:cubicBezTo>
                  <a:cubicBezTo>
                    <a:pt x="245" y="201"/>
                    <a:pt x="237" y="198"/>
                    <a:pt x="235" y="195"/>
                  </a:cubicBezTo>
                  <a:cubicBezTo>
                    <a:pt x="229" y="190"/>
                    <a:pt x="226" y="185"/>
                    <a:pt x="226" y="176"/>
                  </a:cubicBezTo>
                  <a:lnTo>
                    <a:pt x="226" y="176"/>
                  </a:lnTo>
                  <a:lnTo>
                    <a:pt x="226" y="149"/>
                  </a:lnTo>
                  <a:lnTo>
                    <a:pt x="226" y="149"/>
                  </a:lnTo>
                  <a:cubicBezTo>
                    <a:pt x="229" y="131"/>
                    <a:pt x="229" y="128"/>
                    <a:pt x="218" y="123"/>
                  </a:cubicBezTo>
                  <a:cubicBezTo>
                    <a:pt x="181" y="134"/>
                    <a:pt x="103" y="134"/>
                    <a:pt x="62" y="123"/>
                  </a:cubicBezTo>
                  <a:cubicBezTo>
                    <a:pt x="54" y="128"/>
                    <a:pt x="54" y="131"/>
                    <a:pt x="54" y="149"/>
                  </a:cubicBezTo>
                  <a:cubicBezTo>
                    <a:pt x="54" y="149"/>
                    <a:pt x="57" y="168"/>
                    <a:pt x="57" y="173"/>
                  </a:cubicBezTo>
                  <a:cubicBezTo>
                    <a:pt x="57" y="185"/>
                    <a:pt x="54" y="193"/>
                    <a:pt x="46" y="195"/>
                  </a:cubicBezTo>
                  <a:cubicBezTo>
                    <a:pt x="43" y="201"/>
                    <a:pt x="36" y="201"/>
                    <a:pt x="30" y="201"/>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79" name="Freeform 116">
              <a:extLst>
                <a:ext uri="{FF2B5EF4-FFF2-40B4-BE49-F238E27FC236}">
                  <a16:creationId xmlns:a16="http://schemas.microsoft.com/office/drawing/2014/main" id="{946B14BE-CEDD-49E4-A08C-513FD2822A88}"/>
                </a:ext>
              </a:extLst>
            </p:cNvPr>
            <p:cNvSpPr>
              <a:spLocks noChangeArrowheads="1"/>
            </p:cNvSpPr>
            <p:nvPr/>
          </p:nvSpPr>
          <p:spPr bwMode="auto">
            <a:xfrm>
              <a:off x="4529138" y="6196013"/>
              <a:ext cx="98425" cy="93662"/>
            </a:xfrm>
            <a:custGeom>
              <a:avLst/>
              <a:gdLst>
                <a:gd name="T0" fmla="*/ 256 w 273"/>
                <a:gd name="T1" fmla="*/ 94 h 259"/>
                <a:gd name="T2" fmla="*/ 38 w 273"/>
                <a:gd name="T3" fmla="*/ 112 h 259"/>
                <a:gd name="T4" fmla="*/ 38 w 273"/>
                <a:gd name="T5" fmla="*/ 112 h 259"/>
                <a:gd name="T6" fmla="*/ 46 w 273"/>
                <a:gd name="T7" fmla="*/ 128 h 259"/>
                <a:gd name="T8" fmla="*/ 54 w 273"/>
                <a:gd name="T9" fmla="*/ 133 h 259"/>
                <a:gd name="T10" fmla="*/ 57 w 273"/>
                <a:gd name="T11" fmla="*/ 144 h 259"/>
                <a:gd name="T12" fmla="*/ 215 w 273"/>
                <a:gd name="T13" fmla="*/ 144 h 259"/>
                <a:gd name="T14" fmla="*/ 218 w 273"/>
                <a:gd name="T15" fmla="*/ 131 h 259"/>
                <a:gd name="T16" fmla="*/ 227 w 273"/>
                <a:gd name="T17" fmla="*/ 128 h 259"/>
                <a:gd name="T18" fmla="*/ 235 w 273"/>
                <a:gd name="T19" fmla="*/ 112 h 259"/>
                <a:gd name="T20" fmla="*/ 230 w 273"/>
                <a:gd name="T21" fmla="*/ 109 h 259"/>
                <a:gd name="T22" fmla="*/ 221 w 273"/>
                <a:gd name="T23" fmla="*/ 90 h 259"/>
                <a:gd name="T24" fmla="*/ 221 w 273"/>
                <a:gd name="T25" fmla="*/ 63 h 259"/>
                <a:gd name="T26" fmla="*/ 213 w 273"/>
                <a:gd name="T27" fmla="*/ 37 h 259"/>
                <a:gd name="T28" fmla="*/ 49 w 273"/>
                <a:gd name="T29" fmla="*/ 63 h 259"/>
                <a:gd name="T30" fmla="*/ 52 w 273"/>
                <a:gd name="T31" fmla="*/ 101 h 259"/>
                <a:gd name="T32" fmla="*/ 44 w 273"/>
                <a:gd name="T33" fmla="*/ 109 h 259"/>
                <a:gd name="T34" fmla="*/ 135 w 273"/>
                <a:gd name="T35" fmla="*/ 258 h 259"/>
                <a:gd name="T36" fmla="*/ 135 w 273"/>
                <a:gd name="T37" fmla="*/ 258 h 259"/>
                <a:gd name="T38" fmla="*/ 23 w 273"/>
                <a:gd name="T39" fmla="*/ 157 h 259"/>
                <a:gd name="T40" fmla="*/ 6 w 273"/>
                <a:gd name="T41" fmla="*/ 90 h 259"/>
                <a:gd name="T42" fmla="*/ 11 w 273"/>
                <a:gd name="T43" fmla="*/ 74 h 259"/>
                <a:gd name="T44" fmla="*/ 15 w 273"/>
                <a:gd name="T45" fmla="*/ 63 h 259"/>
                <a:gd name="T46" fmla="*/ 49 w 273"/>
                <a:gd name="T47" fmla="*/ 3 h 259"/>
                <a:gd name="T48" fmla="*/ 54 w 273"/>
                <a:gd name="T49" fmla="*/ 0 h 259"/>
                <a:gd name="T50" fmla="*/ 62 w 273"/>
                <a:gd name="T51" fmla="*/ 0 h 259"/>
                <a:gd name="T52" fmla="*/ 210 w 273"/>
                <a:gd name="T53" fmla="*/ 0 h 259"/>
                <a:gd name="T54" fmla="*/ 224 w 273"/>
                <a:gd name="T55" fmla="*/ 3 h 259"/>
                <a:gd name="T56" fmla="*/ 259 w 273"/>
                <a:gd name="T57" fmla="*/ 63 h 259"/>
                <a:gd name="T58" fmla="*/ 259 w 273"/>
                <a:gd name="T59" fmla="*/ 77 h 259"/>
                <a:gd name="T60" fmla="*/ 267 w 273"/>
                <a:gd name="T61" fmla="*/ 90 h 259"/>
                <a:gd name="T62" fmla="*/ 267 w 273"/>
                <a:gd name="T63" fmla="*/ 125 h 259"/>
                <a:gd name="T64" fmla="*/ 135 w 273"/>
                <a:gd name="T65" fmla="*/ 25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3" h="259">
                  <a:moveTo>
                    <a:pt x="256" y="94"/>
                  </a:moveTo>
                  <a:lnTo>
                    <a:pt x="256" y="94"/>
                  </a:lnTo>
                  <a:close/>
                  <a:moveTo>
                    <a:pt x="38" y="112"/>
                  </a:moveTo>
                  <a:lnTo>
                    <a:pt x="38" y="112"/>
                  </a:lnTo>
                  <a:lnTo>
                    <a:pt x="38" y="112"/>
                  </a:lnTo>
                  <a:lnTo>
                    <a:pt x="38" y="112"/>
                  </a:lnTo>
                  <a:cubicBezTo>
                    <a:pt x="38" y="115"/>
                    <a:pt x="38" y="115"/>
                    <a:pt x="38" y="117"/>
                  </a:cubicBezTo>
                  <a:cubicBezTo>
                    <a:pt x="41" y="123"/>
                    <a:pt x="44" y="128"/>
                    <a:pt x="46" y="128"/>
                  </a:cubicBezTo>
                  <a:lnTo>
                    <a:pt x="46" y="128"/>
                  </a:lnTo>
                  <a:lnTo>
                    <a:pt x="54" y="133"/>
                  </a:lnTo>
                  <a:lnTo>
                    <a:pt x="57" y="144"/>
                  </a:lnTo>
                  <a:lnTo>
                    <a:pt x="57" y="144"/>
                  </a:lnTo>
                  <a:cubicBezTo>
                    <a:pt x="74" y="197"/>
                    <a:pt x="79" y="221"/>
                    <a:pt x="135" y="223"/>
                  </a:cubicBezTo>
                  <a:cubicBezTo>
                    <a:pt x="194" y="221"/>
                    <a:pt x="199" y="197"/>
                    <a:pt x="215" y="144"/>
                  </a:cubicBezTo>
                  <a:lnTo>
                    <a:pt x="215" y="144"/>
                  </a:lnTo>
                  <a:lnTo>
                    <a:pt x="218" y="131"/>
                  </a:lnTo>
                  <a:lnTo>
                    <a:pt x="227" y="128"/>
                  </a:lnTo>
                  <a:lnTo>
                    <a:pt x="227" y="128"/>
                  </a:lnTo>
                  <a:cubicBezTo>
                    <a:pt x="227" y="128"/>
                    <a:pt x="232" y="123"/>
                    <a:pt x="235" y="117"/>
                  </a:cubicBezTo>
                  <a:cubicBezTo>
                    <a:pt x="235" y="115"/>
                    <a:pt x="235" y="115"/>
                    <a:pt x="235" y="112"/>
                  </a:cubicBezTo>
                  <a:lnTo>
                    <a:pt x="235" y="112"/>
                  </a:lnTo>
                  <a:lnTo>
                    <a:pt x="230" y="109"/>
                  </a:lnTo>
                  <a:lnTo>
                    <a:pt x="230" y="109"/>
                  </a:lnTo>
                  <a:cubicBezTo>
                    <a:pt x="224" y="104"/>
                    <a:pt x="221" y="99"/>
                    <a:pt x="221" y="90"/>
                  </a:cubicBezTo>
                  <a:lnTo>
                    <a:pt x="221" y="90"/>
                  </a:lnTo>
                  <a:lnTo>
                    <a:pt x="221" y="63"/>
                  </a:lnTo>
                  <a:lnTo>
                    <a:pt x="221" y="63"/>
                  </a:lnTo>
                  <a:cubicBezTo>
                    <a:pt x="224" y="45"/>
                    <a:pt x="224" y="42"/>
                    <a:pt x="213" y="37"/>
                  </a:cubicBezTo>
                  <a:cubicBezTo>
                    <a:pt x="176" y="48"/>
                    <a:pt x="98" y="48"/>
                    <a:pt x="57" y="37"/>
                  </a:cubicBezTo>
                  <a:cubicBezTo>
                    <a:pt x="49" y="42"/>
                    <a:pt x="49" y="45"/>
                    <a:pt x="49" y="63"/>
                  </a:cubicBezTo>
                  <a:lnTo>
                    <a:pt x="49" y="63"/>
                  </a:lnTo>
                  <a:lnTo>
                    <a:pt x="52" y="101"/>
                  </a:lnTo>
                  <a:lnTo>
                    <a:pt x="44" y="109"/>
                  </a:lnTo>
                  <a:lnTo>
                    <a:pt x="44" y="109"/>
                  </a:lnTo>
                  <a:cubicBezTo>
                    <a:pt x="41" y="112"/>
                    <a:pt x="41" y="112"/>
                    <a:pt x="38" y="112"/>
                  </a:cubicBezTo>
                  <a:close/>
                  <a:moveTo>
                    <a:pt x="135" y="258"/>
                  </a:moveTo>
                  <a:lnTo>
                    <a:pt x="135" y="258"/>
                  </a:lnTo>
                  <a:lnTo>
                    <a:pt x="135" y="258"/>
                  </a:lnTo>
                  <a:lnTo>
                    <a:pt x="135" y="258"/>
                  </a:lnTo>
                  <a:cubicBezTo>
                    <a:pt x="52" y="258"/>
                    <a:pt x="38" y="207"/>
                    <a:pt x="23" y="157"/>
                  </a:cubicBezTo>
                  <a:cubicBezTo>
                    <a:pt x="15" y="149"/>
                    <a:pt x="8" y="139"/>
                    <a:pt x="3" y="125"/>
                  </a:cubicBezTo>
                  <a:cubicBezTo>
                    <a:pt x="0" y="112"/>
                    <a:pt x="0" y="99"/>
                    <a:pt x="6" y="90"/>
                  </a:cubicBezTo>
                  <a:lnTo>
                    <a:pt x="6" y="90"/>
                  </a:lnTo>
                  <a:lnTo>
                    <a:pt x="11" y="74"/>
                  </a:lnTo>
                  <a:lnTo>
                    <a:pt x="15" y="77"/>
                  </a:lnTo>
                  <a:lnTo>
                    <a:pt x="15" y="63"/>
                  </a:lnTo>
                  <a:lnTo>
                    <a:pt x="15" y="63"/>
                  </a:lnTo>
                  <a:cubicBezTo>
                    <a:pt x="15" y="34"/>
                    <a:pt x="17" y="18"/>
                    <a:pt x="49" y="3"/>
                  </a:cubicBezTo>
                  <a:lnTo>
                    <a:pt x="49" y="3"/>
                  </a:lnTo>
                  <a:lnTo>
                    <a:pt x="54" y="0"/>
                  </a:lnTo>
                  <a:lnTo>
                    <a:pt x="62" y="0"/>
                  </a:lnTo>
                  <a:lnTo>
                    <a:pt x="62" y="0"/>
                  </a:lnTo>
                  <a:cubicBezTo>
                    <a:pt x="95" y="11"/>
                    <a:pt x="178" y="11"/>
                    <a:pt x="210" y="0"/>
                  </a:cubicBezTo>
                  <a:lnTo>
                    <a:pt x="210" y="0"/>
                  </a:lnTo>
                  <a:lnTo>
                    <a:pt x="218" y="0"/>
                  </a:lnTo>
                  <a:lnTo>
                    <a:pt x="224" y="3"/>
                  </a:lnTo>
                  <a:lnTo>
                    <a:pt x="224" y="3"/>
                  </a:lnTo>
                  <a:cubicBezTo>
                    <a:pt x="256" y="18"/>
                    <a:pt x="259" y="34"/>
                    <a:pt x="259" y="63"/>
                  </a:cubicBezTo>
                  <a:lnTo>
                    <a:pt x="259" y="63"/>
                  </a:lnTo>
                  <a:lnTo>
                    <a:pt x="259" y="77"/>
                  </a:lnTo>
                  <a:lnTo>
                    <a:pt x="261" y="74"/>
                  </a:lnTo>
                  <a:lnTo>
                    <a:pt x="267" y="90"/>
                  </a:lnTo>
                  <a:lnTo>
                    <a:pt x="267" y="90"/>
                  </a:lnTo>
                  <a:cubicBezTo>
                    <a:pt x="272" y="99"/>
                    <a:pt x="272" y="112"/>
                    <a:pt x="267" y="125"/>
                  </a:cubicBezTo>
                  <a:cubicBezTo>
                    <a:pt x="264" y="139"/>
                    <a:pt x="259" y="149"/>
                    <a:pt x="248" y="157"/>
                  </a:cubicBezTo>
                  <a:cubicBezTo>
                    <a:pt x="235" y="207"/>
                    <a:pt x="218" y="258"/>
                    <a:pt x="135" y="258"/>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80" name="Freeform 117">
              <a:extLst>
                <a:ext uri="{FF2B5EF4-FFF2-40B4-BE49-F238E27FC236}">
                  <a16:creationId xmlns:a16="http://schemas.microsoft.com/office/drawing/2014/main" id="{AF6D4B32-0081-41E3-AADF-DF2CD8E55875}"/>
                </a:ext>
              </a:extLst>
            </p:cNvPr>
            <p:cNvSpPr>
              <a:spLocks noChangeArrowheads="1"/>
            </p:cNvSpPr>
            <p:nvPr/>
          </p:nvSpPr>
          <p:spPr bwMode="auto">
            <a:xfrm>
              <a:off x="4573588" y="6345238"/>
              <a:ext cx="12700" cy="28575"/>
            </a:xfrm>
            <a:custGeom>
              <a:avLst/>
              <a:gdLst>
                <a:gd name="T0" fmla="*/ 34 w 35"/>
                <a:gd name="T1" fmla="*/ 78 h 79"/>
                <a:gd name="T2" fmla="*/ 34 w 35"/>
                <a:gd name="T3" fmla="*/ 78 h 79"/>
                <a:gd name="T4" fmla="*/ 34 w 35"/>
                <a:gd name="T5" fmla="*/ 78 h 79"/>
                <a:gd name="T6" fmla="*/ 0 w 35"/>
                <a:gd name="T7" fmla="*/ 78 h 79"/>
                <a:gd name="T8" fmla="*/ 0 w 35"/>
                <a:gd name="T9" fmla="*/ 0 h 79"/>
                <a:gd name="T10" fmla="*/ 34 w 35"/>
                <a:gd name="T11" fmla="*/ 0 h 79"/>
                <a:gd name="T12" fmla="*/ 34 w 35"/>
                <a:gd name="T13" fmla="*/ 78 h 79"/>
              </a:gdLst>
              <a:ahLst/>
              <a:cxnLst>
                <a:cxn ang="0">
                  <a:pos x="T0" y="T1"/>
                </a:cxn>
                <a:cxn ang="0">
                  <a:pos x="T2" y="T3"/>
                </a:cxn>
                <a:cxn ang="0">
                  <a:pos x="T4" y="T5"/>
                </a:cxn>
                <a:cxn ang="0">
                  <a:pos x="T6" y="T7"/>
                </a:cxn>
                <a:cxn ang="0">
                  <a:pos x="T8" y="T9"/>
                </a:cxn>
                <a:cxn ang="0">
                  <a:pos x="T10" y="T11"/>
                </a:cxn>
                <a:cxn ang="0">
                  <a:pos x="T12" y="T13"/>
                </a:cxn>
              </a:cxnLst>
              <a:rect l="0" t="0" r="r" b="b"/>
              <a:pathLst>
                <a:path w="35" h="79">
                  <a:moveTo>
                    <a:pt x="34" y="78"/>
                  </a:moveTo>
                  <a:lnTo>
                    <a:pt x="34" y="78"/>
                  </a:lnTo>
                  <a:lnTo>
                    <a:pt x="34" y="78"/>
                  </a:lnTo>
                  <a:lnTo>
                    <a:pt x="0" y="78"/>
                  </a:lnTo>
                  <a:lnTo>
                    <a:pt x="0" y="0"/>
                  </a:lnTo>
                  <a:lnTo>
                    <a:pt x="34" y="0"/>
                  </a:lnTo>
                  <a:lnTo>
                    <a:pt x="34" y="78"/>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81" name="Freeform 118">
              <a:extLst>
                <a:ext uri="{FF2B5EF4-FFF2-40B4-BE49-F238E27FC236}">
                  <a16:creationId xmlns:a16="http://schemas.microsoft.com/office/drawing/2014/main" id="{88D3FEBA-86A0-41CE-9124-462BE68541B0}"/>
                </a:ext>
              </a:extLst>
            </p:cNvPr>
            <p:cNvSpPr>
              <a:spLocks noChangeArrowheads="1"/>
            </p:cNvSpPr>
            <p:nvPr/>
          </p:nvSpPr>
          <p:spPr bwMode="auto">
            <a:xfrm>
              <a:off x="4478338" y="6267450"/>
              <a:ext cx="196850" cy="114300"/>
            </a:xfrm>
            <a:custGeom>
              <a:avLst/>
              <a:gdLst>
                <a:gd name="T0" fmla="*/ 39 w 547"/>
                <a:gd name="T1" fmla="*/ 147 h 316"/>
                <a:gd name="T2" fmla="*/ 39 w 547"/>
                <a:gd name="T3" fmla="*/ 147 h 316"/>
                <a:gd name="T4" fmla="*/ 39 w 547"/>
                <a:gd name="T5" fmla="*/ 147 h 316"/>
                <a:gd name="T6" fmla="*/ 39 w 547"/>
                <a:gd name="T7" fmla="*/ 147 h 316"/>
                <a:gd name="T8" fmla="*/ 274 w 547"/>
                <a:gd name="T9" fmla="*/ 280 h 316"/>
                <a:gd name="T10" fmla="*/ 506 w 547"/>
                <a:gd name="T11" fmla="*/ 147 h 316"/>
                <a:gd name="T12" fmla="*/ 474 w 547"/>
                <a:gd name="T13" fmla="*/ 110 h 316"/>
                <a:gd name="T14" fmla="*/ 360 w 547"/>
                <a:gd name="T15" fmla="*/ 51 h 316"/>
                <a:gd name="T16" fmla="*/ 360 w 547"/>
                <a:gd name="T17" fmla="*/ 51 h 316"/>
                <a:gd name="T18" fmla="*/ 279 w 547"/>
                <a:gd name="T19" fmla="*/ 278 h 316"/>
                <a:gd name="T20" fmla="*/ 188 w 547"/>
                <a:gd name="T21" fmla="*/ 48 h 316"/>
                <a:gd name="T22" fmla="*/ 188 w 547"/>
                <a:gd name="T23" fmla="*/ 48 h 316"/>
                <a:gd name="T24" fmla="*/ 72 w 547"/>
                <a:gd name="T25" fmla="*/ 110 h 316"/>
                <a:gd name="T26" fmla="*/ 39 w 547"/>
                <a:gd name="T27" fmla="*/ 147 h 316"/>
                <a:gd name="T28" fmla="*/ 274 w 547"/>
                <a:gd name="T29" fmla="*/ 315 h 316"/>
                <a:gd name="T30" fmla="*/ 274 w 547"/>
                <a:gd name="T31" fmla="*/ 315 h 316"/>
                <a:gd name="T32" fmla="*/ 274 w 547"/>
                <a:gd name="T33" fmla="*/ 315 h 316"/>
                <a:gd name="T34" fmla="*/ 274 w 547"/>
                <a:gd name="T35" fmla="*/ 315 h 316"/>
                <a:gd name="T36" fmla="*/ 5 w 547"/>
                <a:gd name="T37" fmla="*/ 158 h 316"/>
                <a:gd name="T38" fmla="*/ 5 w 547"/>
                <a:gd name="T39" fmla="*/ 158 h 316"/>
                <a:gd name="T40" fmla="*/ 0 w 547"/>
                <a:gd name="T41" fmla="*/ 150 h 316"/>
                <a:gd name="T42" fmla="*/ 2 w 547"/>
                <a:gd name="T43" fmla="*/ 142 h 316"/>
                <a:gd name="T44" fmla="*/ 2 w 547"/>
                <a:gd name="T45" fmla="*/ 142 h 316"/>
                <a:gd name="T46" fmla="*/ 54 w 547"/>
                <a:gd name="T47" fmla="*/ 78 h 316"/>
                <a:gd name="T48" fmla="*/ 188 w 547"/>
                <a:gd name="T49" fmla="*/ 8 h 316"/>
                <a:gd name="T50" fmla="*/ 188 w 547"/>
                <a:gd name="T51" fmla="*/ 8 h 316"/>
                <a:gd name="T52" fmla="*/ 204 w 547"/>
                <a:gd name="T53" fmla="*/ 0 h 316"/>
                <a:gd name="T54" fmla="*/ 276 w 547"/>
                <a:gd name="T55" fmla="*/ 176 h 316"/>
                <a:gd name="T56" fmla="*/ 341 w 547"/>
                <a:gd name="T57" fmla="*/ 3 h 316"/>
                <a:gd name="T58" fmla="*/ 360 w 547"/>
                <a:gd name="T59" fmla="*/ 11 h 316"/>
                <a:gd name="T60" fmla="*/ 360 w 547"/>
                <a:gd name="T61" fmla="*/ 11 h 316"/>
                <a:gd name="T62" fmla="*/ 492 w 547"/>
                <a:gd name="T63" fmla="*/ 78 h 316"/>
                <a:gd name="T64" fmla="*/ 544 w 547"/>
                <a:gd name="T65" fmla="*/ 142 h 316"/>
                <a:gd name="T66" fmla="*/ 544 w 547"/>
                <a:gd name="T67" fmla="*/ 142 h 316"/>
                <a:gd name="T68" fmla="*/ 546 w 547"/>
                <a:gd name="T69" fmla="*/ 150 h 316"/>
                <a:gd name="T70" fmla="*/ 544 w 547"/>
                <a:gd name="T71" fmla="*/ 155 h 316"/>
                <a:gd name="T72" fmla="*/ 544 w 547"/>
                <a:gd name="T73" fmla="*/ 155 h 316"/>
                <a:gd name="T74" fmla="*/ 274 w 547"/>
                <a:gd name="T75" fmla="*/ 31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7" h="316">
                  <a:moveTo>
                    <a:pt x="39" y="147"/>
                  </a:moveTo>
                  <a:lnTo>
                    <a:pt x="39" y="147"/>
                  </a:lnTo>
                  <a:lnTo>
                    <a:pt x="39" y="147"/>
                  </a:lnTo>
                  <a:lnTo>
                    <a:pt x="39" y="147"/>
                  </a:lnTo>
                  <a:cubicBezTo>
                    <a:pt x="88" y="229"/>
                    <a:pt x="177" y="280"/>
                    <a:pt x="274" y="280"/>
                  </a:cubicBezTo>
                  <a:cubicBezTo>
                    <a:pt x="369" y="280"/>
                    <a:pt x="457" y="229"/>
                    <a:pt x="506" y="147"/>
                  </a:cubicBezTo>
                  <a:cubicBezTo>
                    <a:pt x="500" y="134"/>
                    <a:pt x="490" y="118"/>
                    <a:pt x="474" y="110"/>
                  </a:cubicBezTo>
                  <a:cubicBezTo>
                    <a:pt x="446" y="94"/>
                    <a:pt x="390" y="67"/>
                    <a:pt x="360" y="51"/>
                  </a:cubicBezTo>
                  <a:lnTo>
                    <a:pt x="360" y="51"/>
                  </a:lnTo>
                  <a:lnTo>
                    <a:pt x="279" y="278"/>
                  </a:lnTo>
                  <a:lnTo>
                    <a:pt x="188" y="48"/>
                  </a:lnTo>
                  <a:lnTo>
                    <a:pt x="188" y="48"/>
                  </a:lnTo>
                  <a:cubicBezTo>
                    <a:pt x="159" y="64"/>
                    <a:pt x="102" y="94"/>
                    <a:pt x="72" y="110"/>
                  </a:cubicBezTo>
                  <a:cubicBezTo>
                    <a:pt x="56" y="118"/>
                    <a:pt x="47" y="134"/>
                    <a:pt x="39" y="147"/>
                  </a:cubicBezTo>
                  <a:close/>
                  <a:moveTo>
                    <a:pt x="274" y="315"/>
                  </a:moveTo>
                  <a:lnTo>
                    <a:pt x="274" y="315"/>
                  </a:lnTo>
                  <a:lnTo>
                    <a:pt x="274" y="315"/>
                  </a:lnTo>
                  <a:lnTo>
                    <a:pt x="274" y="315"/>
                  </a:lnTo>
                  <a:cubicBezTo>
                    <a:pt x="162" y="315"/>
                    <a:pt x="59" y="254"/>
                    <a:pt x="5" y="158"/>
                  </a:cubicBezTo>
                  <a:lnTo>
                    <a:pt x="5" y="158"/>
                  </a:lnTo>
                  <a:lnTo>
                    <a:pt x="0" y="150"/>
                  </a:lnTo>
                  <a:lnTo>
                    <a:pt x="2" y="142"/>
                  </a:lnTo>
                  <a:lnTo>
                    <a:pt x="2" y="142"/>
                  </a:lnTo>
                  <a:cubicBezTo>
                    <a:pt x="16" y="113"/>
                    <a:pt x="31" y="89"/>
                    <a:pt x="54" y="78"/>
                  </a:cubicBezTo>
                  <a:cubicBezTo>
                    <a:pt x="93" y="56"/>
                    <a:pt x="185" y="11"/>
                    <a:pt x="188" y="8"/>
                  </a:cubicBezTo>
                  <a:lnTo>
                    <a:pt x="188" y="8"/>
                  </a:lnTo>
                  <a:lnTo>
                    <a:pt x="204" y="0"/>
                  </a:lnTo>
                  <a:lnTo>
                    <a:pt x="276" y="176"/>
                  </a:lnTo>
                  <a:lnTo>
                    <a:pt x="341" y="3"/>
                  </a:lnTo>
                  <a:lnTo>
                    <a:pt x="360" y="11"/>
                  </a:lnTo>
                  <a:lnTo>
                    <a:pt x="360" y="11"/>
                  </a:lnTo>
                  <a:cubicBezTo>
                    <a:pt x="360" y="11"/>
                    <a:pt x="449" y="56"/>
                    <a:pt x="492" y="78"/>
                  </a:cubicBezTo>
                  <a:cubicBezTo>
                    <a:pt x="523" y="94"/>
                    <a:pt x="536" y="123"/>
                    <a:pt x="544" y="142"/>
                  </a:cubicBezTo>
                  <a:lnTo>
                    <a:pt x="544" y="142"/>
                  </a:lnTo>
                  <a:lnTo>
                    <a:pt x="546" y="150"/>
                  </a:lnTo>
                  <a:lnTo>
                    <a:pt x="544" y="155"/>
                  </a:lnTo>
                  <a:lnTo>
                    <a:pt x="544" y="155"/>
                  </a:lnTo>
                  <a:cubicBezTo>
                    <a:pt x="490" y="254"/>
                    <a:pt x="384" y="315"/>
                    <a:pt x="274" y="315"/>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dirty="0"/>
            </a:p>
          </p:txBody>
        </p:sp>
        <p:sp>
          <p:nvSpPr>
            <p:cNvPr id="82" name="Freeform 119">
              <a:extLst>
                <a:ext uri="{FF2B5EF4-FFF2-40B4-BE49-F238E27FC236}">
                  <a16:creationId xmlns:a16="http://schemas.microsoft.com/office/drawing/2014/main" id="{B9C54A82-F418-40D4-857C-3CABA88618B6}"/>
                </a:ext>
              </a:extLst>
            </p:cNvPr>
            <p:cNvSpPr>
              <a:spLocks noChangeArrowheads="1"/>
            </p:cNvSpPr>
            <p:nvPr/>
          </p:nvSpPr>
          <p:spPr bwMode="auto">
            <a:xfrm>
              <a:off x="4344988" y="6459538"/>
              <a:ext cx="103187" cy="73025"/>
            </a:xfrm>
            <a:custGeom>
              <a:avLst/>
              <a:gdLst>
                <a:gd name="T0" fmla="*/ 105 w 285"/>
                <a:gd name="T1" fmla="*/ 35 h 201"/>
                <a:gd name="T2" fmla="*/ 105 w 285"/>
                <a:gd name="T3" fmla="*/ 35 h 201"/>
                <a:gd name="T4" fmla="*/ 105 w 285"/>
                <a:gd name="T5" fmla="*/ 35 h 201"/>
                <a:gd name="T6" fmla="*/ 105 w 285"/>
                <a:gd name="T7" fmla="*/ 35 h 201"/>
                <a:gd name="T8" fmla="*/ 58 w 285"/>
                <a:gd name="T9" fmla="*/ 56 h 201"/>
                <a:gd name="T10" fmla="*/ 38 w 285"/>
                <a:gd name="T11" fmla="*/ 97 h 201"/>
                <a:gd name="T12" fmla="*/ 54 w 285"/>
                <a:gd name="T13" fmla="*/ 89 h 201"/>
                <a:gd name="T14" fmla="*/ 54 w 285"/>
                <a:gd name="T15" fmla="*/ 89 h 201"/>
                <a:gd name="T16" fmla="*/ 60 w 285"/>
                <a:gd name="T17" fmla="*/ 86 h 201"/>
                <a:gd name="T18" fmla="*/ 68 w 285"/>
                <a:gd name="T19" fmla="*/ 86 h 201"/>
                <a:gd name="T20" fmla="*/ 68 w 285"/>
                <a:gd name="T21" fmla="*/ 86 h 201"/>
                <a:gd name="T22" fmla="*/ 220 w 285"/>
                <a:gd name="T23" fmla="*/ 86 h 201"/>
                <a:gd name="T24" fmla="*/ 220 w 285"/>
                <a:gd name="T25" fmla="*/ 86 h 201"/>
                <a:gd name="T26" fmla="*/ 225 w 285"/>
                <a:gd name="T27" fmla="*/ 86 h 201"/>
                <a:gd name="T28" fmla="*/ 233 w 285"/>
                <a:gd name="T29" fmla="*/ 89 h 201"/>
                <a:gd name="T30" fmla="*/ 233 w 285"/>
                <a:gd name="T31" fmla="*/ 89 h 201"/>
                <a:gd name="T32" fmla="*/ 246 w 285"/>
                <a:gd name="T33" fmla="*/ 97 h 201"/>
                <a:gd name="T34" fmla="*/ 228 w 285"/>
                <a:gd name="T35" fmla="*/ 56 h 201"/>
                <a:gd name="T36" fmla="*/ 179 w 285"/>
                <a:gd name="T37" fmla="*/ 35 h 201"/>
                <a:gd name="T38" fmla="*/ 179 w 285"/>
                <a:gd name="T39" fmla="*/ 35 h 201"/>
                <a:gd name="T40" fmla="*/ 105 w 285"/>
                <a:gd name="T41" fmla="*/ 35 h 201"/>
                <a:gd name="T42" fmla="*/ 22 w 285"/>
                <a:gd name="T43" fmla="*/ 179 h 201"/>
                <a:gd name="T44" fmla="*/ 22 w 285"/>
                <a:gd name="T45" fmla="*/ 179 h 201"/>
                <a:gd name="T46" fmla="*/ 266 w 285"/>
                <a:gd name="T47" fmla="*/ 179 h 201"/>
                <a:gd name="T48" fmla="*/ 266 w 285"/>
                <a:gd name="T49" fmla="*/ 179 h 201"/>
                <a:gd name="T50" fmla="*/ 33 w 285"/>
                <a:gd name="T51" fmla="*/ 200 h 201"/>
                <a:gd name="T52" fmla="*/ 33 w 285"/>
                <a:gd name="T53" fmla="*/ 200 h 201"/>
                <a:gd name="T54" fmla="*/ 33 w 285"/>
                <a:gd name="T55" fmla="*/ 200 h 201"/>
                <a:gd name="T56" fmla="*/ 33 w 285"/>
                <a:gd name="T57" fmla="*/ 200 h 201"/>
                <a:gd name="T58" fmla="*/ 20 w 285"/>
                <a:gd name="T59" fmla="*/ 197 h 201"/>
                <a:gd name="T60" fmla="*/ 6 w 285"/>
                <a:gd name="T61" fmla="*/ 179 h 201"/>
                <a:gd name="T62" fmla="*/ 6 w 285"/>
                <a:gd name="T63" fmla="*/ 179 h 201"/>
                <a:gd name="T64" fmla="*/ 4 w 285"/>
                <a:gd name="T65" fmla="*/ 112 h 201"/>
                <a:gd name="T66" fmla="*/ 4 w 285"/>
                <a:gd name="T67" fmla="*/ 112 h 201"/>
                <a:gd name="T68" fmla="*/ 33 w 285"/>
                <a:gd name="T69" fmla="*/ 32 h 201"/>
                <a:gd name="T70" fmla="*/ 105 w 285"/>
                <a:gd name="T71" fmla="*/ 0 h 201"/>
                <a:gd name="T72" fmla="*/ 105 w 285"/>
                <a:gd name="T73" fmla="*/ 0 h 201"/>
                <a:gd name="T74" fmla="*/ 179 w 285"/>
                <a:gd name="T75" fmla="*/ 0 h 201"/>
                <a:gd name="T76" fmla="*/ 179 w 285"/>
                <a:gd name="T77" fmla="*/ 0 h 201"/>
                <a:gd name="T78" fmla="*/ 254 w 285"/>
                <a:gd name="T79" fmla="*/ 32 h 201"/>
                <a:gd name="T80" fmla="*/ 284 w 285"/>
                <a:gd name="T81" fmla="*/ 112 h 201"/>
                <a:gd name="T82" fmla="*/ 284 w 285"/>
                <a:gd name="T83" fmla="*/ 112 h 201"/>
                <a:gd name="T84" fmla="*/ 279 w 285"/>
                <a:gd name="T85" fmla="*/ 179 h 201"/>
                <a:gd name="T86" fmla="*/ 279 w 285"/>
                <a:gd name="T87" fmla="*/ 179 h 201"/>
                <a:gd name="T88" fmla="*/ 254 w 285"/>
                <a:gd name="T89" fmla="*/ 200 h 201"/>
                <a:gd name="T90" fmla="*/ 236 w 285"/>
                <a:gd name="T91" fmla="*/ 195 h 201"/>
                <a:gd name="T92" fmla="*/ 228 w 285"/>
                <a:gd name="T93" fmla="*/ 176 h 201"/>
                <a:gd name="T94" fmla="*/ 228 w 285"/>
                <a:gd name="T95" fmla="*/ 176 h 201"/>
                <a:gd name="T96" fmla="*/ 230 w 285"/>
                <a:gd name="T97" fmla="*/ 150 h 201"/>
                <a:gd name="T98" fmla="*/ 230 w 285"/>
                <a:gd name="T99" fmla="*/ 150 h 201"/>
                <a:gd name="T100" fmla="*/ 222 w 285"/>
                <a:gd name="T101" fmla="*/ 123 h 201"/>
                <a:gd name="T102" fmla="*/ 66 w 285"/>
                <a:gd name="T103" fmla="*/ 123 h 201"/>
                <a:gd name="T104" fmla="*/ 58 w 285"/>
                <a:gd name="T105" fmla="*/ 150 h 201"/>
                <a:gd name="T106" fmla="*/ 58 w 285"/>
                <a:gd name="T107" fmla="*/ 173 h 201"/>
                <a:gd name="T108" fmla="*/ 49 w 285"/>
                <a:gd name="T109" fmla="*/ 195 h 201"/>
                <a:gd name="T110" fmla="*/ 33 w 285"/>
                <a:gd name="T111"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 h="201">
                  <a:moveTo>
                    <a:pt x="105" y="35"/>
                  </a:moveTo>
                  <a:lnTo>
                    <a:pt x="105" y="35"/>
                  </a:lnTo>
                  <a:lnTo>
                    <a:pt x="105" y="35"/>
                  </a:lnTo>
                  <a:lnTo>
                    <a:pt x="105" y="35"/>
                  </a:lnTo>
                  <a:cubicBezTo>
                    <a:pt x="87" y="35"/>
                    <a:pt x="71" y="43"/>
                    <a:pt x="58" y="56"/>
                  </a:cubicBezTo>
                  <a:cubicBezTo>
                    <a:pt x="46" y="67"/>
                    <a:pt x="41" y="83"/>
                    <a:pt x="38" y="97"/>
                  </a:cubicBezTo>
                  <a:cubicBezTo>
                    <a:pt x="43" y="94"/>
                    <a:pt x="49" y="91"/>
                    <a:pt x="54" y="89"/>
                  </a:cubicBezTo>
                  <a:lnTo>
                    <a:pt x="54" y="89"/>
                  </a:lnTo>
                  <a:lnTo>
                    <a:pt x="60" y="86"/>
                  </a:lnTo>
                  <a:lnTo>
                    <a:pt x="68" y="86"/>
                  </a:lnTo>
                  <a:lnTo>
                    <a:pt x="68" y="86"/>
                  </a:lnTo>
                  <a:cubicBezTo>
                    <a:pt x="100" y="97"/>
                    <a:pt x="187" y="97"/>
                    <a:pt x="220" y="86"/>
                  </a:cubicBezTo>
                  <a:lnTo>
                    <a:pt x="220" y="86"/>
                  </a:lnTo>
                  <a:lnTo>
                    <a:pt x="225" y="86"/>
                  </a:lnTo>
                  <a:lnTo>
                    <a:pt x="233" y="89"/>
                  </a:lnTo>
                  <a:lnTo>
                    <a:pt x="233" y="89"/>
                  </a:lnTo>
                  <a:cubicBezTo>
                    <a:pt x="238" y="91"/>
                    <a:pt x="244" y="94"/>
                    <a:pt x="246" y="97"/>
                  </a:cubicBezTo>
                  <a:cubicBezTo>
                    <a:pt x="244" y="83"/>
                    <a:pt x="238" y="67"/>
                    <a:pt x="228" y="56"/>
                  </a:cubicBezTo>
                  <a:cubicBezTo>
                    <a:pt x="214" y="43"/>
                    <a:pt x="197" y="35"/>
                    <a:pt x="179" y="35"/>
                  </a:cubicBezTo>
                  <a:lnTo>
                    <a:pt x="179" y="35"/>
                  </a:lnTo>
                  <a:lnTo>
                    <a:pt x="105" y="35"/>
                  </a:lnTo>
                  <a:close/>
                  <a:moveTo>
                    <a:pt x="22" y="179"/>
                  </a:moveTo>
                  <a:lnTo>
                    <a:pt x="22" y="179"/>
                  </a:lnTo>
                  <a:close/>
                  <a:moveTo>
                    <a:pt x="266" y="179"/>
                  </a:moveTo>
                  <a:lnTo>
                    <a:pt x="266" y="179"/>
                  </a:lnTo>
                  <a:close/>
                  <a:moveTo>
                    <a:pt x="33" y="200"/>
                  </a:moveTo>
                  <a:lnTo>
                    <a:pt x="33" y="200"/>
                  </a:lnTo>
                  <a:lnTo>
                    <a:pt x="33" y="200"/>
                  </a:lnTo>
                  <a:lnTo>
                    <a:pt x="33" y="200"/>
                  </a:lnTo>
                  <a:cubicBezTo>
                    <a:pt x="28" y="200"/>
                    <a:pt x="22" y="200"/>
                    <a:pt x="20" y="197"/>
                  </a:cubicBezTo>
                  <a:cubicBezTo>
                    <a:pt x="12" y="195"/>
                    <a:pt x="6" y="187"/>
                    <a:pt x="6" y="179"/>
                  </a:cubicBezTo>
                  <a:lnTo>
                    <a:pt x="6" y="179"/>
                  </a:lnTo>
                  <a:lnTo>
                    <a:pt x="4" y="112"/>
                  </a:lnTo>
                  <a:lnTo>
                    <a:pt x="4" y="112"/>
                  </a:lnTo>
                  <a:cubicBezTo>
                    <a:pt x="0" y="83"/>
                    <a:pt x="12" y="53"/>
                    <a:pt x="33" y="32"/>
                  </a:cubicBezTo>
                  <a:cubicBezTo>
                    <a:pt x="51" y="11"/>
                    <a:pt x="79" y="0"/>
                    <a:pt x="105" y="0"/>
                  </a:cubicBezTo>
                  <a:lnTo>
                    <a:pt x="105" y="0"/>
                  </a:lnTo>
                  <a:lnTo>
                    <a:pt x="179" y="0"/>
                  </a:lnTo>
                  <a:lnTo>
                    <a:pt x="179" y="0"/>
                  </a:lnTo>
                  <a:cubicBezTo>
                    <a:pt x="208" y="0"/>
                    <a:pt x="236" y="11"/>
                    <a:pt x="254" y="32"/>
                  </a:cubicBezTo>
                  <a:cubicBezTo>
                    <a:pt x="274" y="53"/>
                    <a:pt x="284" y="83"/>
                    <a:pt x="284" y="112"/>
                  </a:cubicBezTo>
                  <a:lnTo>
                    <a:pt x="284" y="112"/>
                  </a:lnTo>
                  <a:lnTo>
                    <a:pt x="279" y="179"/>
                  </a:lnTo>
                  <a:lnTo>
                    <a:pt x="279" y="179"/>
                  </a:lnTo>
                  <a:cubicBezTo>
                    <a:pt x="279" y="181"/>
                    <a:pt x="276" y="197"/>
                    <a:pt x="254" y="200"/>
                  </a:cubicBezTo>
                  <a:cubicBezTo>
                    <a:pt x="246" y="200"/>
                    <a:pt x="241" y="197"/>
                    <a:pt x="236" y="195"/>
                  </a:cubicBezTo>
                  <a:cubicBezTo>
                    <a:pt x="230" y="189"/>
                    <a:pt x="228" y="181"/>
                    <a:pt x="228" y="176"/>
                  </a:cubicBezTo>
                  <a:lnTo>
                    <a:pt x="228" y="176"/>
                  </a:lnTo>
                  <a:lnTo>
                    <a:pt x="230" y="150"/>
                  </a:lnTo>
                  <a:lnTo>
                    <a:pt x="230" y="150"/>
                  </a:lnTo>
                  <a:cubicBezTo>
                    <a:pt x="230" y="131"/>
                    <a:pt x="230" y="128"/>
                    <a:pt x="222" y="123"/>
                  </a:cubicBezTo>
                  <a:cubicBezTo>
                    <a:pt x="182" y="134"/>
                    <a:pt x="103" y="134"/>
                    <a:pt x="66" y="123"/>
                  </a:cubicBezTo>
                  <a:cubicBezTo>
                    <a:pt x="58" y="128"/>
                    <a:pt x="54" y="131"/>
                    <a:pt x="58" y="150"/>
                  </a:cubicBezTo>
                  <a:cubicBezTo>
                    <a:pt x="58" y="150"/>
                    <a:pt x="58" y="165"/>
                    <a:pt x="58" y="173"/>
                  </a:cubicBezTo>
                  <a:cubicBezTo>
                    <a:pt x="60" y="181"/>
                    <a:pt x="54" y="189"/>
                    <a:pt x="49" y="195"/>
                  </a:cubicBezTo>
                  <a:cubicBezTo>
                    <a:pt x="43" y="197"/>
                    <a:pt x="38" y="200"/>
                    <a:pt x="33" y="200"/>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83" name="Freeform 120">
              <a:extLst>
                <a:ext uri="{FF2B5EF4-FFF2-40B4-BE49-F238E27FC236}">
                  <a16:creationId xmlns:a16="http://schemas.microsoft.com/office/drawing/2014/main" id="{78B0D561-22BC-4372-A7A5-FE407BD785C8}"/>
                </a:ext>
              </a:extLst>
            </p:cNvPr>
            <p:cNvSpPr>
              <a:spLocks noChangeArrowheads="1"/>
            </p:cNvSpPr>
            <p:nvPr/>
          </p:nvSpPr>
          <p:spPr bwMode="auto">
            <a:xfrm>
              <a:off x="4346575" y="6491288"/>
              <a:ext cx="98425" cy="93662"/>
            </a:xfrm>
            <a:custGeom>
              <a:avLst/>
              <a:gdLst>
                <a:gd name="T0" fmla="*/ 260 w 274"/>
                <a:gd name="T1" fmla="*/ 93 h 259"/>
                <a:gd name="T2" fmla="*/ 37 w 274"/>
                <a:gd name="T3" fmla="*/ 111 h 259"/>
                <a:gd name="T4" fmla="*/ 37 w 274"/>
                <a:gd name="T5" fmla="*/ 111 h 259"/>
                <a:gd name="T6" fmla="*/ 45 w 274"/>
                <a:gd name="T7" fmla="*/ 127 h 259"/>
                <a:gd name="T8" fmla="*/ 54 w 274"/>
                <a:gd name="T9" fmla="*/ 130 h 259"/>
                <a:gd name="T10" fmla="*/ 57 w 274"/>
                <a:gd name="T11" fmla="*/ 143 h 259"/>
                <a:gd name="T12" fmla="*/ 216 w 274"/>
                <a:gd name="T13" fmla="*/ 143 h 259"/>
                <a:gd name="T14" fmla="*/ 219 w 274"/>
                <a:gd name="T15" fmla="*/ 130 h 259"/>
                <a:gd name="T16" fmla="*/ 227 w 274"/>
                <a:gd name="T17" fmla="*/ 127 h 259"/>
                <a:gd name="T18" fmla="*/ 235 w 274"/>
                <a:gd name="T19" fmla="*/ 111 h 259"/>
                <a:gd name="T20" fmla="*/ 230 w 274"/>
                <a:gd name="T21" fmla="*/ 109 h 259"/>
                <a:gd name="T22" fmla="*/ 222 w 274"/>
                <a:gd name="T23" fmla="*/ 90 h 259"/>
                <a:gd name="T24" fmla="*/ 224 w 274"/>
                <a:gd name="T25" fmla="*/ 64 h 259"/>
                <a:gd name="T26" fmla="*/ 216 w 274"/>
                <a:gd name="T27" fmla="*/ 37 h 259"/>
                <a:gd name="T28" fmla="*/ 52 w 274"/>
                <a:gd name="T29" fmla="*/ 64 h 259"/>
                <a:gd name="T30" fmla="*/ 52 w 274"/>
                <a:gd name="T31" fmla="*/ 101 h 259"/>
                <a:gd name="T32" fmla="*/ 43 w 274"/>
                <a:gd name="T33" fmla="*/ 109 h 259"/>
                <a:gd name="T34" fmla="*/ 137 w 274"/>
                <a:gd name="T35" fmla="*/ 258 h 259"/>
                <a:gd name="T36" fmla="*/ 137 w 274"/>
                <a:gd name="T37" fmla="*/ 258 h 259"/>
                <a:gd name="T38" fmla="*/ 24 w 274"/>
                <a:gd name="T39" fmla="*/ 155 h 259"/>
                <a:gd name="T40" fmla="*/ 6 w 274"/>
                <a:gd name="T41" fmla="*/ 87 h 259"/>
                <a:gd name="T42" fmla="*/ 11 w 274"/>
                <a:gd name="T43" fmla="*/ 74 h 259"/>
                <a:gd name="T44" fmla="*/ 14 w 274"/>
                <a:gd name="T45" fmla="*/ 64 h 259"/>
                <a:gd name="T46" fmla="*/ 48 w 274"/>
                <a:gd name="T47" fmla="*/ 3 h 259"/>
                <a:gd name="T48" fmla="*/ 54 w 274"/>
                <a:gd name="T49" fmla="*/ 0 h 259"/>
                <a:gd name="T50" fmla="*/ 62 w 274"/>
                <a:gd name="T51" fmla="*/ 0 h 259"/>
                <a:gd name="T52" fmla="*/ 214 w 274"/>
                <a:gd name="T53" fmla="*/ 0 h 259"/>
                <a:gd name="T54" fmla="*/ 227 w 274"/>
                <a:gd name="T55" fmla="*/ 3 h 259"/>
                <a:gd name="T56" fmla="*/ 260 w 274"/>
                <a:gd name="T57" fmla="*/ 64 h 259"/>
                <a:gd name="T58" fmla="*/ 260 w 274"/>
                <a:gd name="T59" fmla="*/ 77 h 259"/>
                <a:gd name="T60" fmla="*/ 268 w 274"/>
                <a:gd name="T61" fmla="*/ 87 h 259"/>
                <a:gd name="T62" fmla="*/ 270 w 274"/>
                <a:gd name="T63" fmla="*/ 124 h 259"/>
                <a:gd name="T64" fmla="*/ 137 w 274"/>
                <a:gd name="T65" fmla="*/ 25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4" h="259">
                  <a:moveTo>
                    <a:pt x="260" y="93"/>
                  </a:moveTo>
                  <a:lnTo>
                    <a:pt x="260" y="93"/>
                  </a:lnTo>
                  <a:close/>
                  <a:moveTo>
                    <a:pt x="37" y="111"/>
                  </a:moveTo>
                  <a:lnTo>
                    <a:pt x="37" y="111"/>
                  </a:lnTo>
                  <a:lnTo>
                    <a:pt x="37" y="111"/>
                  </a:lnTo>
                  <a:lnTo>
                    <a:pt x="37" y="111"/>
                  </a:lnTo>
                  <a:cubicBezTo>
                    <a:pt x="37" y="114"/>
                    <a:pt x="37" y="114"/>
                    <a:pt x="40" y="116"/>
                  </a:cubicBezTo>
                  <a:cubicBezTo>
                    <a:pt x="40" y="122"/>
                    <a:pt x="45" y="127"/>
                    <a:pt x="45" y="127"/>
                  </a:cubicBezTo>
                  <a:lnTo>
                    <a:pt x="45" y="127"/>
                  </a:lnTo>
                  <a:lnTo>
                    <a:pt x="54" y="130"/>
                  </a:lnTo>
                  <a:lnTo>
                    <a:pt x="57" y="143"/>
                  </a:lnTo>
                  <a:lnTo>
                    <a:pt x="57" y="143"/>
                  </a:lnTo>
                  <a:cubicBezTo>
                    <a:pt x="73" y="197"/>
                    <a:pt x="78" y="221"/>
                    <a:pt x="137" y="223"/>
                  </a:cubicBezTo>
                  <a:cubicBezTo>
                    <a:pt x="194" y="221"/>
                    <a:pt x="202" y="197"/>
                    <a:pt x="216" y="143"/>
                  </a:cubicBezTo>
                  <a:lnTo>
                    <a:pt x="216" y="143"/>
                  </a:lnTo>
                  <a:lnTo>
                    <a:pt x="219" y="130"/>
                  </a:lnTo>
                  <a:lnTo>
                    <a:pt x="227" y="127"/>
                  </a:lnTo>
                  <a:lnTo>
                    <a:pt x="227" y="127"/>
                  </a:lnTo>
                  <a:cubicBezTo>
                    <a:pt x="230" y="127"/>
                    <a:pt x="232" y="122"/>
                    <a:pt x="235" y="116"/>
                  </a:cubicBezTo>
                  <a:cubicBezTo>
                    <a:pt x="235" y="114"/>
                    <a:pt x="235" y="114"/>
                    <a:pt x="235" y="111"/>
                  </a:cubicBezTo>
                  <a:lnTo>
                    <a:pt x="235" y="111"/>
                  </a:lnTo>
                  <a:lnTo>
                    <a:pt x="230" y="109"/>
                  </a:lnTo>
                  <a:lnTo>
                    <a:pt x="230" y="109"/>
                  </a:lnTo>
                  <a:cubicBezTo>
                    <a:pt x="224" y="103"/>
                    <a:pt x="222" y="95"/>
                    <a:pt x="222" y="90"/>
                  </a:cubicBezTo>
                  <a:lnTo>
                    <a:pt x="222" y="90"/>
                  </a:lnTo>
                  <a:lnTo>
                    <a:pt x="224" y="64"/>
                  </a:lnTo>
                  <a:lnTo>
                    <a:pt x="224" y="64"/>
                  </a:lnTo>
                  <a:cubicBezTo>
                    <a:pt x="224" y="45"/>
                    <a:pt x="224" y="42"/>
                    <a:pt x="216" y="37"/>
                  </a:cubicBezTo>
                  <a:cubicBezTo>
                    <a:pt x="176" y="48"/>
                    <a:pt x="97" y="48"/>
                    <a:pt x="60" y="37"/>
                  </a:cubicBezTo>
                  <a:cubicBezTo>
                    <a:pt x="52" y="42"/>
                    <a:pt x="48" y="45"/>
                    <a:pt x="52" y="64"/>
                  </a:cubicBezTo>
                  <a:lnTo>
                    <a:pt x="52" y="64"/>
                  </a:lnTo>
                  <a:lnTo>
                    <a:pt x="52" y="101"/>
                  </a:lnTo>
                  <a:lnTo>
                    <a:pt x="43" y="109"/>
                  </a:lnTo>
                  <a:lnTo>
                    <a:pt x="43" y="109"/>
                  </a:lnTo>
                  <a:cubicBezTo>
                    <a:pt x="43" y="111"/>
                    <a:pt x="40" y="111"/>
                    <a:pt x="37" y="111"/>
                  </a:cubicBezTo>
                  <a:close/>
                  <a:moveTo>
                    <a:pt x="137" y="258"/>
                  </a:moveTo>
                  <a:lnTo>
                    <a:pt x="137" y="258"/>
                  </a:lnTo>
                  <a:lnTo>
                    <a:pt x="137" y="258"/>
                  </a:lnTo>
                  <a:lnTo>
                    <a:pt x="137" y="258"/>
                  </a:lnTo>
                  <a:cubicBezTo>
                    <a:pt x="54" y="258"/>
                    <a:pt x="37" y="207"/>
                    <a:pt x="24" y="155"/>
                  </a:cubicBezTo>
                  <a:cubicBezTo>
                    <a:pt x="16" y="148"/>
                    <a:pt x="8" y="138"/>
                    <a:pt x="6" y="124"/>
                  </a:cubicBezTo>
                  <a:cubicBezTo>
                    <a:pt x="0" y="111"/>
                    <a:pt x="0" y="98"/>
                    <a:pt x="6" y="87"/>
                  </a:cubicBezTo>
                  <a:lnTo>
                    <a:pt x="6" y="87"/>
                  </a:lnTo>
                  <a:lnTo>
                    <a:pt x="11" y="74"/>
                  </a:lnTo>
                  <a:lnTo>
                    <a:pt x="16" y="77"/>
                  </a:lnTo>
                  <a:lnTo>
                    <a:pt x="14" y="64"/>
                  </a:lnTo>
                  <a:lnTo>
                    <a:pt x="14" y="64"/>
                  </a:lnTo>
                  <a:cubicBezTo>
                    <a:pt x="14" y="34"/>
                    <a:pt x="19" y="19"/>
                    <a:pt x="48" y="3"/>
                  </a:cubicBezTo>
                  <a:lnTo>
                    <a:pt x="48" y="3"/>
                  </a:lnTo>
                  <a:lnTo>
                    <a:pt x="54" y="0"/>
                  </a:lnTo>
                  <a:lnTo>
                    <a:pt x="62" y="0"/>
                  </a:lnTo>
                  <a:lnTo>
                    <a:pt x="62" y="0"/>
                  </a:lnTo>
                  <a:cubicBezTo>
                    <a:pt x="94" y="11"/>
                    <a:pt x="181" y="11"/>
                    <a:pt x="214" y="0"/>
                  </a:cubicBezTo>
                  <a:lnTo>
                    <a:pt x="214" y="0"/>
                  </a:lnTo>
                  <a:lnTo>
                    <a:pt x="219" y="0"/>
                  </a:lnTo>
                  <a:lnTo>
                    <a:pt x="227" y="3"/>
                  </a:lnTo>
                  <a:lnTo>
                    <a:pt x="227" y="3"/>
                  </a:lnTo>
                  <a:cubicBezTo>
                    <a:pt x="256" y="19"/>
                    <a:pt x="262" y="34"/>
                    <a:pt x="260" y="64"/>
                  </a:cubicBezTo>
                  <a:lnTo>
                    <a:pt x="260" y="64"/>
                  </a:lnTo>
                  <a:lnTo>
                    <a:pt x="260" y="77"/>
                  </a:lnTo>
                  <a:lnTo>
                    <a:pt x="262" y="74"/>
                  </a:lnTo>
                  <a:lnTo>
                    <a:pt x="268" y="87"/>
                  </a:lnTo>
                  <a:lnTo>
                    <a:pt x="268" y="87"/>
                  </a:lnTo>
                  <a:cubicBezTo>
                    <a:pt x="273" y="98"/>
                    <a:pt x="273" y="111"/>
                    <a:pt x="270" y="124"/>
                  </a:cubicBezTo>
                  <a:cubicBezTo>
                    <a:pt x="265" y="138"/>
                    <a:pt x="260" y="148"/>
                    <a:pt x="251" y="155"/>
                  </a:cubicBezTo>
                  <a:cubicBezTo>
                    <a:pt x="235" y="207"/>
                    <a:pt x="222" y="258"/>
                    <a:pt x="137" y="258"/>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84" name="Freeform 121">
              <a:extLst>
                <a:ext uri="{FF2B5EF4-FFF2-40B4-BE49-F238E27FC236}">
                  <a16:creationId xmlns:a16="http://schemas.microsoft.com/office/drawing/2014/main" id="{37190BA2-5539-454A-A3DC-5549B0603A0D}"/>
                </a:ext>
              </a:extLst>
            </p:cNvPr>
            <p:cNvSpPr>
              <a:spLocks noChangeArrowheads="1"/>
            </p:cNvSpPr>
            <p:nvPr/>
          </p:nvSpPr>
          <p:spPr bwMode="auto">
            <a:xfrm>
              <a:off x="4391025" y="6640513"/>
              <a:ext cx="12700" cy="28575"/>
            </a:xfrm>
            <a:custGeom>
              <a:avLst/>
              <a:gdLst>
                <a:gd name="T0" fmla="*/ 35 w 36"/>
                <a:gd name="T1" fmla="*/ 77 h 78"/>
                <a:gd name="T2" fmla="*/ 35 w 36"/>
                <a:gd name="T3" fmla="*/ 77 h 78"/>
                <a:gd name="T4" fmla="*/ 35 w 36"/>
                <a:gd name="T5" fmla="*/ 77 h 78"/>
                <a:gd name="T6" fmla="*/ 0 w 36"/>
                <a:gd name="T7" fmla="*/ 77 h 78"/>
                <a:gd name="T8" fmla="*/ 0 w 36"/>
                <a:gd name="T9" fmla="*/ 0 h 78"/>
                <a:gd name="T10" fmla="*/ 35 w 36"/>
                <a:gd name="T11" fmla="*/ 0 h 78"/>
                <a:gd name="T12" fmla="*/ 35 w 36"/>
                <a:gd name="T13" fmla="*/ 77 h 78"/>
              </a:gdLst>
              <a:ahLst/>
              <a:cxnLst>
                <a:cxn ang="0">
                  <a:pos x="T0" y="T1"/>
                </a:cxn>
                <a:cxn ang="0">
                  <a:pos x="T2" y="T3"/>
                </a:cxn>
                <a:cxn ang="0">
                  <a:pos x="T4" y="T5"/>
                </a:cxn>
                <a:cxn ang="0">
                  <a:pos x="T6" y="T7"/>
                </a:cxn>
                <a:cxn ang="0">
                  <a:pos x="T8" y="T9"/>
                </a:cxn>
                <a:cxn ang="0">
                  <a:pos x="T10" y="T11"/>
                </a:cxn>
                <a:cxn ang="0">
                  <a:pos x="T12" y="T13"/>
                </a:cxn>
              </a:cxnLst>
              <a:rect l="0" t="0" r="r" b="b"/>
              <a:pathLst>
                <a:path w="36" h="78">
                  <a:moveTo>
                    <a:pt x="35" y="77"/>
                  </a:moveTo>
                  <a:lnTo>
                    <a:pt x="35" y="77"/>
                  </a:lnTo>
                  <a:lnTo>
                    <a:pt x="35" y="77"/>
                  </a:lnTo>
                  <a:lnTo>
                    <a:pt x="0" y="77"/>
                  </a:lnTo>
                  <a:lnTo>
                    <a:pt x="0" y="0"/>
                  </a:lnTo>
                  <a:lnTo>
                    <a:pt x="35" y="0"/>
                  </a:lnTo>
                  <a:lnTo>
                    <a:pt x="35" y="7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85" name="Freeform 122">
              <a:extLst>
                <a:ext uri="{FF2B5EF4-FFF2-40B4-BE49-F238E27FC236}">
                  <a16:creationId xmlns:a16="http://schemas.microsoft.com/office/drawing/2014/main" id="{36A95FAC-104A-4270-A62A-6F50F878AFFA}"/>
                </a:ext>
              </a:extLst>
            </p:cNvPr>
            <p:cNvSpPr>
              <a:spLocks noChangeArrowheads="1"/>
            </p:cNvSpPr>
            <p:nvPr/>
          </p:nvSpPr>
          <p:spPr bwMode="auto">
            <a:xfrm>
              <a:off x="4297363" y="6562725"/>
              <a:ext cx="196850" cy="112713"/>
            </a:xfrm>
            <a:custGeom>
              <a:avLst/>
              <a:gdLst>
                <a:gd name="T0" fmla="*/ 38 w 546"/>
                <a:gd name="T1" fmla="*/ 146 h 315"/>
                <a:gd name="T2" fmla="*/ 38 w 546"/>
                <a:gd name="T3" fmla="*/ 146 h 315"/>
                <a:gd name="T4" fmla="*/ 38 w 546"/>
                <a:gd name="T5" fmla="*/ 146 h 315"/>
                <a:gd name="T6" fmla="*/ 38 w 546"/>
                <a:gd name="T7" fmla="*/ 146 h 315"/>
                <a:gd name="T8" fmla="*/ 273 w 546"/>
                <a:gd name="T9" fmla="*/ 276 h 315"/>
                <a:gd name="T10" fmla="*/ 508 w 546"/>
                <a:gd name="T11" fmla="*/ 146 h 315"/>
                <a:gd name="T12" fmla="*/ 476 w 546"/>
                <a:gd name="T13" fmla="*/ 108 h 315"/>
                <a:gd name="T14" fmla="*/ 362 w 546"/>
                <a:gd name="T15" fmla="*/ 50 h 315"/>
                <a:gd name="T16" fmla="*/ 362 w 546"/>
                <a:gd name="T17" fmla="*/ 50 h 315"/>
                <a:gd name="T18" fmla="*/ 278 w 546"/>
                <a:gd name="T19" fmla="*/ 273 h 315"/>
                <a:gd name="T20" fmla="*/ 186 w 546"/>
                <a:gd name="T21" fmla="*/ 47 h 315"/>
                <a:gd name="T22" fmla="*/ 186 w 546"/>
                <a:gd name="T23" fmla="*/ 47 h 315"/>
                <a:gd name="T24" fmla="*/ 70 w 546"/>
                <a:gd name="T25" fmla="*/ 108 h 315"/>
                <a:gd name="T26" fmla="*/ 38 w 546"/>
                <a:gd name="T27" fmla="*/ 146 h 315"/>
                <a:gd name="T28" fmla="*/ 273 w 546"/>
                <a:gd name="T29" fmla="*/ 314 h 315"/>
                <a:gd name="T30" fmla="*/ 273 w 546"/>
                <a:gd name="T31" fmla="*/ 314 h 315"/>
                <a:gd name="T32" fmla="*/ 273 w 546"/>
                <a:gd name="T33" fmla="*/ 314 h 315"/>
                <a:gd name="T34" fmla="*/ 273 w 546"/>
                <a:gd name="T35" fmla="*/ 314 h 315"/>
                <a:gd name="T36" fmla="*/ 3 w 546"/>
                <a:gd name="T37" fmla="*/ 157 h 315"/>
                <a:gd name="T38" fmla="*/ 3 w 546"/>
                <a:gd name="T39" fmla="*/ 157 h 315"/>
                <a:gd name="T40" fmla="*/ 0 w 546"/>
                <a:gd name="T41" fmla="*/ 149 h 315"/>
                <a:gd name="T42" fmla="*/ 3 w 546"/>
                <a:gd name="T43" fmla="*/ 141 h 315"/>
                <a:gd name="T44" fmla="*/ 3 w 546"/>
                <a:gd name="T45" fmla="*/ 141 h 315"/>
                <a:gd name="T46" fmla="*/ 54 w 546"/>
                <a:gd name="T47" fmla="*/ 76 h 315"/>
                <a:gd name="T48" fmla="*/ 186 w 546"/>
                <a:gd name="T49" fmla="*/ 7 h 315"/>
                <a:gd name="T50" fmla="*/ 186 w 546"/>
                <a:gd name="T51" fmla="*/ 7 h 315"/>
                <a:gd name="T52" fmla="*/ 206 w 546"/>
                <a:gd name="T53" fmla="*/ 0 h 315"/>
                <a:gd name="T54" fmla="*/ 278 w 546"/>
                <a:gd name="T55" fmla="*/ 175 h 315"/>
                <a:gd name="T56" fmla="*/ 340 w 546"/>
                <a:gd name="T57" fmla="*/ 2 h 315"/>
                <a:gd name="T58" fmla="*/ 360 w 546"/>
                <a:gd name="T59" fmla="*/ 10 h 315"/>
                <a:gd name="T60" fmla="*/ 360 w 546"/>
                <a:gd name="T61" fmla="*/ 10 h 315"/>
                <a:gd name="T62" fmla="*/ 491 w 546"/>
                <a:gd name="T63" fmla="*/ 76 h 315"/>
                <a:gd name="T64" fmla="*/ 543 w 546"/>
                <a:gd name="T65" fmla="*/ 141 h 315"/>
                <a:gd name="T66" fmla="*/ 543 w 546"/>
                <a:gd name="T67" fmla="*/ 141 h 315"/>
                <a:gd name="T68" fmla="*/ 545 w 546"/>
                <a:gd name="T69" fmla="*/ 149 h 315"/>
                <a:gd name="T70" fmla="*/ 543 w 546"/>
                <a:gd name="T71" fmla="*/ 154 h 315"/>
                <a:gd name="T72" fmla="*/ 543 w 546"/>
                <a:gd name="T73" fmla="*/ 154 h 315"/>
                <a:gd name="T74" fmla="*/ 273 w 546"/>
                <a:gd name="T75" fmla="*/ 31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6" h="315">
                  <a:moveTo>
                    <a:pt x="38" y="146"/>
                  </a:moveTo>
                  <a:lnTo>
                    <a:pt x="38" y="146"/>
                  </a:lnTo>
                  <a:lnTo>
                    <a:pt x="38" y="146"/>
                  </a:lnTo>
                  <a:lnTo>
                    <a:pt x="38" y="146"/>
                  </a:lnTo>
                  <a:cubicBezTo>
                    <a:pt x="87" y="228"/>
                    <a:pt x="175" y="276"/>
                    <a:pt x="273" y="276"/>
                  </a:cubicBezTo>
                  <a:cubicBezTo>
                    <a:pt x="370" y="276"/>
                    <a:pt x="460" y="225"/>
                    <a:pt x="508" y="146"/>
                  </a:cubicBezTo>
                  <a:cubicBezTo>
                    <a:pt x="499" y="133"/>
                    <a:pt x="491" y="116"/>
                    <a:pt x="476" y="108"/>
                  </a:cubicBezTo>
                  <a:cubicBezTo>
                    <a:pt x="445" y="92"/>
                    <a:pt x="389" y="66"/>
                    <a:pt x="362" y="50"/>
                  </a:cubicBezTo>
                  <a:lnTo>
                    <a:pt x="362" y="50"/>
                  </a:lnTo>
                  <a:lnTo>
                    <a:pt x="278" y="273"/>
                  </a:lnTo>
                  <a:lnTo>
                    <a:pt x="186" y="47"/>
                  </a:lnTo>
                  <a:lnTo>
                    <a:pt x="186" y="47"/>
                  </a:lnTo>
                  <a:cubicBezTo>
                    <a:pt x="157" y="63"/>
                    <a:pt x="100" y="89"/>
                    <a:pt x="70" y="108"/>
                  </a:cubicBezTo>
                  <a:cubicBezTo>
                    <a:pt x="57" y="116"/>
                    <a:pt x="46" y="133"/>
                    <a:pt x="38" y="146"/>
                  </a:cubicBezTo>
                  <a:close/>
                  <a:moveTo>
                    <a:pt x="273" y="314"/>
                  </a:moveTo>
                  <a:lnTo>
                    <a:pt x="273" y="314"/>
                  </a:lnTo>
                  <a:lnTo>
                    <a:pt x="273" y="314"/>
                  </a:lnTo>
                  <a:lnTo>
                    <a:pt x="273" y="314"/>
                  </a:lnTo>
                  <a:cubicBezTo>
                    <a:pt x="160" y="314"/>
                    <a:pt x="57" y="252"/>
                    <a:pt x="3" y="157"/>
                  </a:cubicBezTo>
                  <a:lnTo>
                    <a:pt x="3" y="157"/>
                  </a:lnTo>
                  <a:lnTo>
                    <a:pt x="0" y="149"/>
                  </a:lnTo>
                  <a:lnTo>
                    <a:pt x="3" y="141"/>
                  </a:lnTo>
                  <a:lnTo>
                    <a:pt x="3" y="141"/>
                  </a:lnTo>
                  <a:cubicBezTo>
                    <a:pt x="14" y="111"/>
                    <a:pt x="33" y="87"/>
                    <a:pt x="54" y="76"/>
                  </a:cubicBezTo>
                  <a:cubicBezTo>
                    <a:pt x="95" y="55"/>
                    <a:pt x="183" y="10"/>
                    <a:pt x="186" y="7"/>
                  </a:cubicBezTo>
                  <a:lnTo>
                    <a:pt x="186" y="7"/>
                  </a:lnTo>
                  <a:lnTo>
                    <a:pt x="206" y="0"/>
                  </a:lnTo>
                  <a:lnTo>
                    <a:pt x="278" y="175"/>
                  </a:lnTo>
                  <a:lnTo>
                    <a:pt x="340" y="2"/>
                  </a:lnTo>
                  <a:lnTo>
                    <a:pt x="360" y="10"/>
                  </a:lnTo>
                  <a:lnTo>
                    <a:pt x="360" y="10"/>
                  </a:lnTo>
                  <a:cubicBezTo>
                    <a:pt x="360" y="10"/>
                    <a:pt x="452" y="55"/>
                    <a:pt x="491" y="76"/>
                  </a:cubicBezTo>
                  <a:cubicBezTo>
                    <a:pt x="522" y="89"/>
                    <a:pt x="537" y="121"/>
                    <a:pt x="543" y="141"/>
                  </a:cubicBezTo>
                  <a:lnTo>
                    <a:pt x="543" y="141"/>
                  </a:lnTo>
                  <a:lnTo>
                    <a:pt x="545" y="149"/>
                  </a:lnTo>
                  <a:lnTo>
                    <a:pt x="543" y="154"/>
                  </a:lnTo>
                  <a:lnTo>
                    <a:pt x="543" y="154"/>
                  </a:lnTo>
                  <a:cubicBezTo>
                    <a:pt x="489" y="252"/>
                    <a:pt x="386" y="314"/>
                    <a:pt x="273" y="314"/>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86" name="Freeform 123">
              <a:extLst>
                <a:ext uri="{FF2B5EF4-FFF2-40B4-BE49-F238E27FC236}">
                  <a16:creationId xmlns:a16="http://schemas.microsoft.com/office/drawing/2014/main" id="{9FED19D6-B6DB-46A7-97FE-25DD69E9AD66}"/>
                </a:ext>
              </a:extLst>
            </p:cNvPr>
            <p:cNvSpPr>
              <a:spLocks noChangeArrowheads="1"/>
            </p:cNvSpPr>
            <p:nvPr/>
          </p:nvSpPr>
          <p:spPr bwMode="auto">
            <a:xfrm>
              <a:off x="4662488" y="6562725"/>
              <a:ext cx="198437" cy="112713"/>
            </a:xfrm>
            <a:custGeom>
              <a:avLst/>
              <a:gdLst>
                <a:gd name="T0" fmla="*/ 41 w 550"/>
                <a:gd name="T1" fmla="*/ 149 h 315"/>
                <a:gd name="T2" fmla="*/ 41 w 550"/>
                <a:gd name="T3" fmla="*/ 149 h 315"/>
                <a:gd name="T4" fmla="*/ 41 w 550"/>
                <a:gd name="T5" fmla="*/ 149 h 315"/>
                <a:gd name="T6" fmla="*/ 41 w 550"/>
                <a:gd name="T7" fmla="*/ 149 h 315"/>
                <a:gd name="T8" fmla="*/ 276 w 550"/>
                <a:gd name="T9" fmla="*/ 279 h 315"/>
                <a:gd name="T10" fmla="*/ 508 w 550"/>
                <a:gd name="T11" fmla="*/ 146 h 315"/>
                <a:gd name="T12" fmla="*/ 478 w 550"/>
                <a:gd name="T13" fmla="*/ 108 h 315"/>
                <a:gd name="T14" fmla="*/ 362 w 550"/>
                <a:gd name="T15" fmla="*/ 53 h 315"/>
                <a:gd name="T16" fmla="*/ 362 w 550"/>
                <a:gd name="T17" fmla="*/ 53 h 315"/>
                <a:gd name="T18" fmla="*/ 282 w 550"/>
                <a:gd name="T19" fmla="*/ 276 h 315"/>
                <a:gd name="T20" fmla="*/ 190 w 550"/>
                <a:gd name="T21" fmla="*/ 50 h 315"/>
                <a:gd name="T22" fmla="*/ 190 w 550"/>
                <a:gd name="T23" fmla="*/ 50 h 315"/>
                <a:gd name="T24" fmla="*/ 74 w 550"/>
                <a:gd name="T25" fmla="*/ 108 h 315"/>
                <a:gd name="T26" fmla="*/ 41 w 550"/>
                <a:gd name="T27" fmla="*/ 149 h 315"/>
                <a:gd name="T28" fmla="*/ 276 w 550"/>
                <a:gd name="T29" fmla="*/ 314 h 315"/>
                <a:gd name="T30" fmla="*/ 276 w 550"/>
                <a:gd name="T31" fmla="*/ 314 h 315"/>
                <a:gd name="T32" fmla="*/ 276 w 550"/>
                <a:gd name="T33" fmla="*/ 314 h 315"/>
                <a:gd name="T34" fmla="*/ 276 w 550"/>
                <a:gd name="T35" fmla="*/ 314 h 315"/>
                <a:gd name="T36" fmla="*/ 6 w 550"/>
                <a:gd name="T37" fmla="*/ 157 h 315"/>
                <a:gd name="T38" fmla="*/ 6 w 550"/>
                <a:gd name="T39" fmla="*/ 157 h 315"/>
                <a:gd name="T40" fmla="*/ 0 w 550"/>
                <a:gd name="T41" fmla="*/ 149 h 315"/>
                <a:gd name="T42" fmla="*/ 6 w 550"/>
                <a:gd name="T43" fmla="*/ 144 h 315"/>
                <a:gd name="T44" fmla="*/ 6 w 550"/>
                <a:gd name="T45" fmla="*/ 144 h 315"/>
                <a:gd name="T46" fmla="*/ 54 w 550"/>
                <a:gd name="T47" fmla="*/ 79 h 315"/>
                <a:gd name="T48" fmla="*/ 190 w 550"/>
                <a:gd name="T49" fmla="*/ 10 h 315"/>
                <a:gd name="T50" fmla="*/ 190 w 550"/>
                <a:gd name="T51" fmla="*/ 10 h 315"/>
                <a:gd name="T52" fmla="*/ 208 w 550"/>
                <a:gd name="T53" fmla="*/ 0 h 315"/>
                <a:gd name="T54" fmla="*/ 279 w 550"/>
                <a:gd name="T55" fmla="*/ 178 h 315"/>
                <a:gd name="T56" fmla="*/ 344 w 550"/>
                <a:gd name="T57" fmla="*/ 3 h 315"/>
                <a:gd name="T58" fmla="*/ 362 w 550"/>
                <a:gd name="T59" fmla="*/ 13 h 315"/>
                <a:gd name="T60" fmla="*/ 362 w 550"/>
                <a:gd name="T61" fmla="*/ 13 h 315"/>
                <a:gd name="T62" fmla="*/ 495 w 550"/>
                <a:gd name="T63" fmla="*/ 77 h 315"/>
                <a:gd name="T64" fmla="*/ 546 w 550"/>
                <a:gd name="T65" fmla="*/ 141 h 315"/>
                <a:gd name="T66" fmla="*/ 546 w 550"/>
                <a:gd name="T67" fmla="*/ 141 h 315"/>
                <a:gd name="T68" fmla="*/ 549 w 550"/>
                <a:gd name="T69" fmla="*/ 149 h 315"/>
                <a:gd name="T70" fmla="*/ 546 w 550"/>
                <a:gd name="T71" fmla="*/ 157 h 315"/>
                <a:gd name="T72" fmla="*/ 546 w 550"/>
                <a:gd name="T73" fmla="*/ 157 h 315"/>
                <a:gd name="T74" fmla="*/ 276 w 550"/>
                <a:gd name="T75" fmla="*/ 31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0" h="315">
                  <a:moveTo>
                    <a:pt x="41" y="149"/>
                  </a:moveTo>
                  <a:lnTo>
                    <a:pt x="41" y="149"/>
                  </a:lnTo>
                  <a:lnTo>
                    <a:pt x="41" y="149"/>
                  </a:lnTo>
                  <a:lnTo>
                    <a:pt x="41" y="149"/>
                  </a:lnTo>
                  <a:cubicBezTo>
                    <a:pt x="90" y="228"/>
                    <a:pt x="179" y="279"/>
                    <a:pt x="276" y="279"/>
                  </a:cubicBezTo>
                  <a:cubicBezTo>
                    <a:pt x="373" y="279"/>
                    <a:pt x="460" y="228"/>
                    <a:pt x="508" y="146"/>
                  </a:cubicBezTo>
                  <a:cubicBezTo>
                    <a:pt x="503" y="136"/>
                    <a:pt x="492" y="116"/>
                    <a:pt x="478" y="108"/>
                  </a:cubicBezTo>
                  <a:cubicBezTo>
                    <a:pt x="449" y="95"/>
                    <a:pt x="392" y="66"/>
                    <a:pt x="362" y="53"/>
                  </a:cubicBezTo>
                  <a:lnTo>
                    <a:pt x="362" y="53"/>
                  </a:lnTo>
                  <a:lnTo>
                    <a:pt x="282" y="276"/>
                  </a:lnTo>
                  <a:lnTo>
                    <a:pt x="190" y="50"/>
                  </a:lnTo>
                  <a:lnTo>
                    <a:pt x="190" y="50"/>
                  </a:lnTo>
                  <a:cubicBezTo>
                    <a:pt x="160" y="63"/>
                    <a:pt x="103" y="92"/>
                    <a:pt x="74" y="108"/>
                  </a:cubicBezTo>
                  <a:cubicBezTo>
                    <a:pt x="57" y="116"/>
                    <a:pt x="49" y="132"/>
                    <a:pt x="41" y="149"/>
                  </a:cubicBezTo>
                  <a:close/>
                  <a:moveTo>
                    <a:pt x="276" y="314"/>
                  </a:moveTo>
                  <a:lnTo>
                    <a:pt x="276" y="314"/>
                  </a:lnTo>
                  <a:lnTo>
                    <a:pt x="276" y="314"/>
                  </a:lnTo>
                  <a:lnTo>
                    <a:pt x="276" y="314"/>
                  </a:lnTo>
                  <a:cubicBezTo>
                    <a:pt x="162" y="314"/>
                    <a:pt x="60" y="255"/>
                    <a:pt x="6" y="157"/>
                  </a:cubicBezTo>
                  <a:lnTo>
                    <a:pt x="6" y="157"/>
                  </a:lnTo>
                  <a:lnTo>
                    <a:pt x="0" y="149"/>
                  </a:lnTo>
                  <a:lnTo>
                    <a:pt x="6" y="144"/>
                  </a:lnTo>
                  <a:lnTo>
                    <a:pt x="6" y="144"/>
                  </a:lnTo>
                  <a:cubicBezTo>
                    <a:pt x="17" y="111"/>
                    <a:pt x="33" y="90"/>
                    <a:pt x="54" y="79"/>
                  </a:cubicBezTo>
                  <a:cubicBezTo>
                    <a:pt x="95" y="55"/>
                    <a:pt x="187" y="10"/>
                    <a:pt x="190" y="10"/>
                  </a:cubicBezTo>
                  <a:lnTo>
                    <a:pt x="190" y="10"/>
                  </a:lnTo>
                  <a:lnTo>
                    <a:pt x="208" y="0"/>
                  </a:lnTo>
                  <a:lnTo>
                    <a:pt x="279" y="178"/>
                  </a:lnTo>
                  <a:lnTo>
                    <a:pt x="344" y="3"/>
                  </a:lnTo>
                  <a:lnTo>
                    <a:pt x="362" y="13"/>
                  </a:lnTo>
                  <a:lnTo>
                    <a:pt x="362" y="13"/>
                  </a:lnTo>
                  <a:cubicBezTo>
                    <a:pt x="362" y="13"/>
                    <a:pt x="452" y="55"/>
                    <a:pt x="495" y="77"/>
                  </a:cubicBezTo>
                  <a:cubicBezTo>
                    <a:pt x="524" y="92"/>
                    <a:pt x="541" y="124"/>
                    <a:pt x="546" y="141"/>
                  </a:cubicBezTo>
                  <a:lnTo>
                    <a:pt x="546" y="141"/>
                  </a:lnTo>
                  <a:lnTo>
                    <a:pt x="549" y="149"/>
                  </a:lnTo>
                  <a:lnTo>
                    <a:pt x="546" y="157"/>
                  </a:lnTo>
                  <a:lnTo>
                    <a:pt x="546" y="157"/>
                  </a:lnTo>
                  <a:cubicBezTo>
                    <a:pt x="492" y="255"/>
                    <a:pt x="387" y="314"/>
                    <a:pt x="276" y="314"/>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87" name="Freeform 124">
              <a:extLst>
                <a:ext uri="{FF2B5EF4-FFF2-40B4-BE49-F238E27FC236}">
                  <a16:creationId xmlns:a16="http://schemas.microsoft.com/office/drawing/2014/main" id="{7E2F3B3B-F027-42D2-BBC3-BC097D53ECFD}"/>
                </a:ext>
              </a:extLst>
            </p:cNvPr>
            <p:cNvSpPr>
              <a:spLocks noChangeArrowheads="1"/>
            </p:cNvSpPr>
            <p:nvPr/>
          </p:nvSpPr>
          <p:spPr bwMode="auto">
            <a:xfrm>
              <a:off x="4530725" y="6570663"/>
              <a:ext cx="93663" cy="12700"/>
            </a:xfrm>
            <a:custGeom>
              <a:avLst/>
              <a:gdLst>
                <a:gd name="T0" fmla="*/ 261 w 262"/>
                <a:gd name="T1" fmla="*/ 35 h 36"/>
                <a:gd name="T2" fmla="*/ 261 w 262"/>
                <a:gd name="T3" fmla="*/ 35 h 36"/>
                <a:gd name="T4" fmla="*/ 261 w 262"/>
                <a:gd name="T5" fmla="*/ 35 h 36"/>
                <a:gd name="T6" fmla="*/ 0 w 262"/>
                <a:gd name="T7" fmla="*/ 35 h 36"/>
                <a:gd name="T8" fmla="*/ 0 w 262"/>
                <a:gd name="T9" fmla="*/ 0 h 36"/>
                <a:gd name="T10" fmla="*/ 261 w 262"/>
                <a:gd name="T11" fmla="*/ 0 h 36"/>
                <a:gd name="T12" fmla="*/ 261 w 262"/>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262" h="36">
                  <a:moveTo>
                    <a:pt x="261" y="35"/>
                  </a:moveTo>
                  <a:lnTo>
                    <a:pt x="261" y="35"/>
                  </a:lnTo>
                  <a:lnTo>
                    <a:pt x="261" y="35"/>
                  </a:lnTo>
                  <a:lnTo>
                    <a:pt x="0" y="35"/>
                  </a:lnTo>
                  <a:lnTo>
                    <a:pt x="0" y="0"/>
                  </a:lnTo>
                  <a:lnTo>
                    <a:pt x="261" y="0"/>
                  </a:lnTo>
                  <a:lnTo>
                    <a:pt x="261" y="3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88" name="Freeform 125">
              <a:extLst>
                <a:ext uri="{FF2B5EF4-FFF2-40B4-BE49-F238E27FC236}">
                  <a16:creationId xmlns:a16="http://schemas.microsoft.com/office/drawing/2014/main" id="{5550221B-9CC3-4DD7-AC58-1DD6F10943A6}"/>
                </a:ext>
              </a:extLst>
            </p:cNvPr>
            <p:cNvSpPr>
              <a:spLocks noChangeArrowheads="1"/>
            </p:cNvSpPr>
            <p:nvPr/>
          </p:nvSpPr>
          <p:spPr bwMode="auto">
            <a:xfrm>
              <a:off x="4641850" y="6383338"/>
              <a:ext cx="50800" cy="74612"/>
            </a:xfrm>
            <a:custGeom>
              <a:avLst/>
              <a:gdLst>
                <a:gd name="T0" fmla="*/ 108 w 139"/>
                <a:gd name="T1" fmla="*/ 207 h 208"/>
                <a:gd name="T2" fmla="*/ 108 w 139"/>
                <a:gd name="T3" fmla="*/ 207 h 208"/>
                <a:gd name="T4" fmla="*/ 108 w 139"/>
                <a:gd name="T5" fmla="*/ 207 h 208"/>
                <a:gd name="T6" fmla="*/ 0 w 139"/>
                <a:gd name="T7" fmla="*/ 19 h 208"/>
                <a:gd name="T8" fmla="*/ 33 w 139"/>
                <a:gd name="T9" fmla="*/ 0 h 208"/>
                <a:gd name="T10" fmla="*/ 138 w 139"/>
                <a:gd name="T11" fmla="*/ 189 h 208"/>
                <a:gd name="T12" fmla="*/ 108 w 139"/>
                <a:gd name="T13" fmla="*/ 207 h 208"/>
              </a:gdLst>
              <a:ahLst/>
              <a:cxnLst>
                <a:cxn ang="0">
                  <a:pos x="T0" y="T1"/>
                </a:cxn>
                <a:cxn ang="0">
                  <a:pos x="T2" y="T3"/>
                </a:cxn>
                <a:cxn ang="0">
                  <a:pos x="T4" y="T5"/>
                </a:cxn>
                <a:cxn ang="0">
                  <a:pos x="T6" y="T7"/>
                </a:cxn>
                <a:cxn ang="0">
                  <a:pos x="T8" y="T9"/>
                </a:cxn>
                <a:cxn ang="0">
                  <a:pos x="T10" y="T11"/>
                </a:cxn>
                <a:cxn ang="0">
                  <a:pos x="T12" y="T13"/>
                </a:cxn>
              </a:cxnLst>
              <a:rect l="0" t="0" r="r" b="b"/>
              <a:pathLst>
                <a:path w="139" h="208">
                  <a:moveTo>
                    <a:pt x="108" y="207"/>
                  </a:moveTo>
                  <a:lnTo>
                    <a:pt x="108" y="207"/>
                  </a:lnTo>
                  <a:lnTo>
                    <a:pt x="108" y="207"/>
                  </a:lnTo>
                  <a:lnTo>
                    <a:pt x="0" y="19"/>
                  </a:lnTo>
                  <a:lnTo>
                    <a:pt x="33" y="0"/>
                  </a:lnTo>
                  <a:lnTo>
                    <a:pt x="138" y="189"/>
                  </a:lnTo>
                  <a:lnTo>
                    <a:pt x="108" y="20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89" name="Freeform 126">
              <a:extLst>
                <a:ext uri="{FF2B5EF4-FFF2-40B4-BE49-F238E27FC236}">
                  <a16:creationId xmlns:a16="http://schemas.microsoft.com/office/drawing/2014/main" id="{FE71A4FC-6FE6-4C72-AB6C-F022E868086F}"/>
                </a:ext>
              </a:extLst>
            </p:cNvPr>
            <p:cNvSpPr>
              <a:spLocks noChangeArrowheads="1"/>
            </p:cNvSpPr>
            <p:nvPr/>
          </p:nvSpPr>
          <p:spPr bwMode="auto">
            <a:xfrm>
              <a:off x="4464050" y="6383338"/>
              <a:ext cx="49213" cy="74612"/>
            </a:xfrm>
            <a:custGeom>
              <a:avLst/>
              <a:gdLst>
                <a:gd name="T0" fmla="*/ 32 w 138"/>
                <a:gd name="T1" fmla="*/ 207 h 208"/>
                <a:gd name="T2" fmla="*/ 32 w 138"/>
                <a:gd name="T3" fmla="*/ 207 h 208"/>
                <a:gd name="T4" fmla="*/ 32 w 138"/>
                <a:gd name="T5" fmla="*/ 207 h 208"/>
                <a:gd name="T6" fmla="*/ 0 w 138"/>
                <a:gd name="T7" fmla="*/ 189 h 208"/>
                <a:gd name="T8" fmla="*/ 106 w 138"/>
                <a:gd name="T9" fmla="*/ 0 h 208"/>
                <a:gd name="T10" fmla="*/ 137 w 138"/>
                <a:gd name="T11" fmla="*/ 16 h 208"/>
                <a:gd name="T12" fmla="*/ 32 w 138"/>
                <a:gd name="T13" fmla="*/ 207 h 208"/>
              </a:gdLst>
              <a:ahLst/>
              <a:cxnLst>
                <a:cxn ang="0">
                  <a:pos x="T0" y="T1"/>
                </a:cxn>
                <a:cxn ang="0">
                  <a:pos x="T2" y="T3"/>
                </a:cxn>
                <a:cxn ang="0">
                  <a:pos x="T4" y="T5"/>
                </a:cxn>
                <a:cxn ang="0">
                  <a:pos x="T6" y="T7"/>
                </a:cxn>
                <a:cxn ang="0">
                  <a:pos x="T8" y="T9"/>
                </a:cxn>
                <a:cxn ang="0">
                  <a:pos x="T10" y="T11"/>
                </a:cxn>
                <a:cxn ang="0">
                  <a:pos x="T12" y="T13"/>
                </a:cxn>
              </a:cxnLst>
              <a:rect l="0" t="0" r="r" b="b"/>
              <a:pathLst>
                <a:path w="138" h="208">
                  <a:moveTo>
                    <a:pt x="32" y="207"/>
                  </a:moveTo>
                  <a:lnTo>
                    <a:pt x="32" y="207"/>
                  </a:lnTo>
                  <a:lnTo>
                    <a:pt x="32" y="207"/>
                  </a:lnTo>
                  <a:lnTo>
                    <a:pt x="0" y="189"/>
                  </a:lnTo>
                  <a:lnTo>
                    <a:pt x="106" y="0"/>
                  </a:lnTo>
                  <a:lnTo>
                    <a:pt x="137" y="16"/>
                  </a:lnTo>
                  <a:lnTo>
                    <a:pt x="32" y="20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grpSp>
      <p:grpSp>
        <p:nvGrpSpPr>
          <p:cNvPr id="90" name="Group 89">
            <a:extLst>
              <a:ext uri="{FF2B5EF4-FFF2-40B4-BE49-F238E27FC236}">
                <a16:creationId xmlns:a16="http://schemas.microsoft.com/office/drawing/2014/main" id="{17C46A3B-7C04-4198-9250-C02E31D108BD}"/>
              </a:ext>
            </a:extLst>
          </p:cNvPr>
          <p:cNvGrpSpPr/>
          <p:nvPr/>
        </p:nvGrpSpPr>
        <p:grpSpPr>
          <a:xfrm>
            <a:off x="6736729" y="2410554"/>
            <a:ext cx="930068" cy="461093"/>
            <a:chOff x="4203700" y="4395788"/>
            <a:chExt cx="749300" cy="371475"/>
          </a:xfrm>
          <a:solidFill>
            <a:schemeClr val="tx2"/>
          </a:solidFill>
        </p:grpSpPr>
        <p:sp>
          <p:nvSpPr>
            <p:cNvPr id="91" name="Freeform 127">
              <a:extLst>
                <a:ext uri="{FF2B5EF4-FFF2-40B4-BE49-F238E27FC236}">
                  <a16:creationId xmlns:a16="http://schemas.microsoft.com/office/drawing/2014/main" id="{358474F4-DE20-46E5-9329-65E7B3497FB8}"/>
                </a:ext>
              </a:extLst>
            </p:cNvPr>
            <p:cNvSpPr>
              <a:spLocks noChangeArrowheads="1"/>
            </p:cNvSpPr>
            <p:nvPr/>
          </p:nvSpPr>
          <p:spPr bwMode="auto">
            <a:xfrm>
              <a:off x="4378325" y="4683125"/>
              <a:ext cx="100013" cy="79375"/>
            </a:xfrm>
            <a:custGeom>
              <a:avLst/>
              <a:gdLst>
                <a:gd name="T0" fmla="*/ 36 w 280"/>
                <a:gd name="T1" fmla="*/ 183 h 221"/>
                <a:gd name="T2" fmla="*/ 36 w 280"/>
                <a:gd name="T3" fmla="*/ 183 h 221"/>
                <a:gd name="T4" fmla="*/ 36 w 280"/>
                <a:gd name="T5" fmla="*/ 183 h 221"/>
                <a:gd name="T6" fmla="*/ 241 w 280"/>
                <a:gd name="T7" fmla="*/ 183 h 221"/>
                <a:gd name="T8" fmla="*/ 241 w 280"/>
                <a:gd name="T9" fmla="*/ 34 h 221"/>
                <a:gd name="T10" fmla="*/ 36 w 280"/>
                <a:gd name="T11" fmla="*/ 34 h 221"/>
                <a:gd name="T12" fmla="*/ 36 w 280"/>
                <a:gd name="T13" fmla="*/ 183 h 221"/>
                <a:gd name="T14" fmla="*/ 279 w 280"/>
                <a:gd name="T15" fmla="*/ 220 h 221"/>
                <a:gd name="T16" fmla="*/ 279 w 280"/>
                <a:gd name="T17" fmla="*/ 220 h 221"/>
                <a:gd name="T18" fmla="*/ 279 w 280"/>
                <a:gd name="T19" fmla="*/ 220 h 221"/>
                <a:gd name="T20" fmla="*/ 0 w 280"/>
                <a:gd name="T21" fmla="*/ 220 h 221"/>
                <a:gd name="T22" fmla="*/ 0 w 280"/>
                <a:gd name="T23" fmla="*/ 0 h 221"/>
                <a:gd name="T24" fmla="*/ 279 w 280"/>
                <a:gd name="T25" fmla="*/ 0 h 221"/>
                <a:gd name="T26" fmla="*/ 279 w 280"/>
                <a:gd name="T27" fmla="*/ 22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0" h="221">
                  <a:moveTo>
                    <a:pt x="36" y="183"/>
                  </a:moveTo>
                  <a:lnTo>
                    <a:pt x="36" y="183"/>
                  </a:lnTo>
                  <a:lnTo>
                    <a:pt x="36" y="183"/>
                  </a:lnTo>
                  <a:lnTo>
                    <a:pt x="241" y="183"/>
                  </a:lnTo>
                  <a:lnTo>
                    <a:pt x="241" y="34"/>
                  </a:lnTo>
                  <a:lnTo>
                    <a:pt x="36" y="34"/>
                  </a:lnTo>
                  <a:lnTo>
                    <a:pt x="36" y="183"/>
                  </a:lnTo>
                  <a:close/>
                  <a:moveTo>
                    <a:pt x="279" y="220"/>
                  </a:moveTo>
                  <a:lnTo>
                    <a:pt x="279" y="220"/>
                  </a:lnTo>
                  <a:lnTo>
                    <a:pt x="279" y="220"/>
                  </a:lnTo>
                  <a:lnTo>
                    <a:pt x="0" y="220"/>
                  </a:lnTo>
                  <a:lnTo>
                    <a:pt x="0" y="0"/>
                  </a:lnTo>
                  <a:lnTo>
                    <a:pt x="279" y="0"/>
                  </a:lnTo>
                  <a:lnTo>
                    <a:pt x="279" y="220"/>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92" name="Freeform 128">
              <a:extLst>
                <a:ext uri="{FF2B5EF4-FFF2-40B4-BE49-F238E27FC236}">
                  <a16:creationId xmlns:a16="http://schemas.microsoft.com/office/drawing/2014/main" id="{4C1F3E3F-31B0-4153-A51B-F3D590EB288A}"/>
                </a:ext>
              </a:extLst>
            </p:cNvPr>
            <p:cNvSpPr>
              <a:spLocks noChangeArrowheads="1"/>
            </p:cNvSpPr>
            <p:nvPr/>
          </p:nvSpPr>
          <p:spPr bwMode="auto">
            <a:xfrm>
              <a:off x="4203700" y="4395788"/>
              <a:ext cx="447675" cy="298450"/>
            </a:xfrm>
            <a:custGeom>
              <a:avLst/>
              <a:gdLst>
                <a:gd name="T0" fmla="*/ 958 w 1245"/>
                <a:gd name="T1" fmla="*/ 829 h 830"/>
                <a:gd name="T2" fmla="*/ 958 w 1245"/>
                <a:gd name="T3" fmla="*/ 829 h 830"/>
                <a:gd name="T4" fmla="*/ 958 w 1245"/>
                <a:gd name="T5" fmla="*/ 829 h 830"/>
                <a:gd name="T6" fmla="*/ 0 w 1245"/>
                <a:gd name="T7" fmla="*/ 829 h 830"/>
                <a:gd name="T8" fmla="*/ 0 w 1245"/>
                <a:gd name="T9" fmla="*/ 0 h 830"/>
                <a:gd name="T10" fmla="*/ 1244 w 1245"/>
                <a:gd name="T11" fmla="*/ 0 h 830"/>
                <a:gd name="T12" fmla="*/ 1244 w 1245"/>
                <a:gd name="T13" fmla="*/ 220 h 830"/>
                <a:gd name="T14" fmla="*/ 1209 w 1245"/>
                <a:gd name="T15" fmla="*/ 220 h 830"/>
                <a:gd name="T16" fmla="*/ 1209 w 1245"/>
                <a:gd name="T17" fmla="*/ 37 h 830"/>
                <a:gd name="T18" fmla="*/ 35 w 1245"/>
                <a:gd name="T19" fmla="*/ 37 h 830"/>
                <a:gd name="T20" fmla="*/ 35 w 1245"/>
                <a:gd name="T21" fmla="*/ 795 h 830"/>
                <a:gd name="T22" fmla="*/ 958 w 1245"/>
                <a:gd name="T23" fmla="*/ 795 h 830"/>
                <a:gd name="T24" fmla="*/ 958 w 1245"/>
                <a:gd name="T25" fmla="*/ 829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5" h="830">
                  <a:moveTo>
                    <a:pt x="958" y="829"/>
                  </a:moveTo>
                  <a:lnTo>
                    <a:pt x="958" y="829"/>
                  </a:lnTo>
                  <a:lnTo>
                    <a:pt x="958" y="829"/>
                  </a:lnTo>
                  <a:lnTo>
                    <a:pt x="0" y="829"/>
                  </a:lnTo>
                  <a:lnTo>
                    <a:pt x="0" y="0"/>
                  </a:lnTo>
                  <a:lnTo>
                    <a:pt x="1244" y="0"/>
                  </a:lnTo>
                  <a:lnTo>
                    <a:pt x="1244" y="220"/>
                  </a:lnTo>
                  <a:lnTo>
                    <a:pt x="1209" y="220"/>
                  </a:lnTo>
                  <a:lnTo>
                    <a:pt x="1209" y="37"/>
                  </a:lnTo>
                  <a:lnTo>
                    <a:pt x="35" y="37"/>
                  </a:lnTo>
                  <a:lnTo>
                    <a:pt x="35" y="795"/>
                  </a:lnTo>
                  <a:lnTo>
                    <a:pt x="958" y="795"/>
                  </a:lnTo>
                  <a:lnTo>
                    <a:pt x="958" y="829"/>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93" name="Freeform 129">
              <a:extLst>
                <a:ext uri="{FF2B5EF4-FFF2-40B4-BE49-F238E27FC236}">
                  <a16:creationId xmlns:a16="http://schemas.microsoft.com/office/drawing/2014/main" id="{4DAF2484-F9B5-49F1-8426-3F1E5F992AE6}"/>
                </a:ext>
              </a:extLst>
            </p:cNvPr>
            <p:cNvSpPr>
              <a:spLocks noChangeArrowheads="1"/>
            </p:cNvSpPr>
            <p:nvPr/>
          </p:nvSpPr>
          <p:spPr bwMode="auto">
            <a:xfrm>
              <a:off x="4210050" y="4606925"/>
              <a:ext cx="414338" cy="14288"/>
            </a:xfrm>
            <a:custGeom>
              <a:avLst/>
              <a:gdLst>
                <a:gd name="T0" fmla="*/ 1152 w 1153"/>
                <a:gd name="T1" fmla="*/ 37 h 38"/>
                <a:gd name="T2" fmla="*/ 1152 w 1153"/>
                <a:gd name="T3" fmla="*/ 37 h 38"/>
                <a:gd name="T4" fmla="*/ 1152 w 1153"/>
                <a:gd name="T5" fmla="*/ 37 h 38"/>
                <a:gd name="T6" fmla="*/ 0 w 1153"/>
                <a:gd name="T7" fmla="*/ 37 h 38"/>
                <a:gd name="T8" fmla="*/ 0 w 1153"/>
                <a:gd name="T9" fmla="*/ 0 h 38"/>
                <a:gd name="T10" fmla="*/ 1152 w 1153"/>
                <a:gd name="T11" fmla="*/ 0 h 38"/>
                <a:gd name="T12" fmla="*/ 1152 w 1153"/>
                <a:gd name="T13" fmla="*/ 37 h 38"/>
              </a:gdLst>
              <a:ahLst/>
              <a:cxnLst>
                <a:cxn ang="0">
                  <a:pos x="T0" y="T1"/>
                </a:cxn>
                <a:cxn ang="0">
                  <a:pos x="T2" y="T3"/>
                </a:cxn>
                <a:cxn ang="0">
                  <a:pos x="T4" y="T5"/>
                </a:cxn>
                <a:cxn ang="0">
                  <a:pos x="T6" y="T7"/>
                </a:cxn>
                <a:cxn ang="0">
                  <a:pos x="T8" y="T9"/>
                </a:cxn>
                <a:cxn ang="0">
                  <a:pos x="T10" y="T11"/>
                </a:cxn>
                <a:cxn ang="0">
                  <a:pos x="T12" y="T13"/>
                </a:cxn>
              </a:cxnLst>
              <a:rect l="0" t="0" r="r" b="b"/>
              <a:pathLst>
                <a:path w="1153" h="38">
                  <a:moveTo>
                    <a:pt x="1152" y="37"/>
                  </a:moveTo>
                  <a:lnTo>
                    <a:pt x="1152" y="37"/>
                  </a:lnTo>
                  <a:lnTo>
                    <a:pt x="1152" y="37"/>
                  </a:lnTo>
                  <a:lnTo>
                    <a:pt x="0" y="37"/>
                  </a:lnTo>
                  <a:lnTo>
                    <a:pt x="0" y="0"/>
                  </a:lnTo>
                  <a:lnTo>
                    <a:pt x="1152" y="0"/>
                  </a:lnTo>
                  <a:lnTo>
                    <a:pt x="1152" y="3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94" name="Freeform 130">
              <a:extLst>
                <a:ext uri="{FF2B5EF4-FFF2-40B4-BE49-F238E27FC236}">
                  <a16:creationId xmlns:a16="http://schemas.microsoft.com/office/drawing/2014/main" id="{DFDB7D13-F374-4822-B578-2AA57B25EC0C}"/>
                </a:ext>
              </a:extLst>
            </p:cNvPr>
            <p:cNvSpPr>
              <a:spLocks noChangeArrowheads="1"/>
            </p:cNvSpPr>
            <p:nvPr/>
          </p:nvSpPr>
          <p:spPr bwMode="auto">
            <a:xfrm>
              <a:off x="4305300" y="4749800"/>
              <a:ext cx="242888" cy="12700"/>
            </a:xfrm>
            <a:custGeom>
              <a:avLst/>
              <a:gdLst>
                <a:gd name="T0" fmla="*/ 675 w 676"/>
                <a:gd name="T1" fmla="*/ 34 h 35"/>
                <a:gd name="T2" fmla="*/ 675 w 676"/>
                <a:gd name="T3" fmla="*/ 34 h 35"/>
                <a:gd name="T4" fmla="*/ 675 w 676"/>
                <a:gd name="T5" fmla="*/ 34 h 35"/>
                <a:gd name="T6" fmla="*/ 0 w 676"/>
                <a:gd name="T7" fmla="*/ 34 h 35"/>
                <a:gd name="T8" fmla="*/ 0 w 676"/>
                <a:gd name="T9" fmla="*/ 0 h 35"/>
                <a:gd name="T10" fmla="*/ 675 w 676"/>
                <a:gd name="T11" fmla="*/ 0 h 35"/>
                <a:gd name="T12" fmla="*/ 675 w 676"/>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676" h="35">
                  <a:moveTo>
                    <a:pt x="675" y="34"/>
                  </a:moveTo>
                  <a:lnTo>
                    <a:pt x="675" y="34"/>
                  </a:lnTo>
                  <a:lnTo>
                    <a:pt x="675" y="34"/>
                  </a:lnTo>
                  <a:lnTo>
                    <a:pt x="0" y="34"/>
                  </a:lnTo>
                  <a:lnTo>
                    <a:pt x="0" y="0"/>
                  </a:lnTo>
                  <a:lnTo>
                    <a:pt x="675" y="0"/>
                  </a:lnTo>
                  <a:lnTo>
                    <a:pt x="675" y="34"/>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95" name="Freeform 131">
              <a:extLst>
                <a:ext uri="{FF2B5EF4-FFF2-40B4-BE49-F238E27FC236}">
                  <a16:creationId xmlns:a16="http://schemas.microsoft.com/office/drawing/2014/main" id="{C17AA69E-CFE9-475F-91B1-E23A93150D55}"/>
                </a:ext>
              </a:extLst>
            </p:cNvPr>
            <p:cNvSpPr>
              <a:spLocks noChangeArrowheads="1"/>
            </p:cNvSpPr>
            <p:nvPr/>
          </p:nvSpPr>
          <p:spPr bwMode="auto">
            <a:xfrm>
              <a:off x="4327525" y="4581525"/>
              <a:ext cx="11113" cy="12700"/>
            </a:xfrm>
            <a:custGeom>
              <a:avLst/>
              <a:gdLst>
                <a:gd name="T0" fmla="*/ 32 w 33"/>
                <a:gd name="T1" fmla="*/ 34 h 35"/>
                <a:gd name="T2" fmla="*/ 32 w 33"/>
                <a:gd name="T3" fmla="*/ 34 h 35"/>
                <a:gd name="T4" fmla="*/ 32 w 33"/>
                <a:gd name="T5" fmla="*/ 34 h 35"/>
                <a:gd name="T6" fmla="*/ 0 w 33"/>
                <a:gd name="T7" fmla="*/ 34 h 35"/>
                <a:gd name="T8" fmla="*/ 0 w 33"/>
                <a:gd name="T9" fmla="*/ 0 h 35"/>
                <a:gd name="T10" fmla="*/ 32 w 33"/>
                <a:gd name="T11" fmla="*/ 0 h 35"/>
                <a:gd name="T12" fmla="*/ 32 w 33"/>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33" h="35">
                  <a:moveTo>
                    <a:pt x="32" y="34"/>
                  </a:moveTo>
                  <a:lnTo>
                    <a:pt x="32" y="34"/>
                  </a:lnTo>
                  <a:lnTo>
                    <a:pt x="32" y="34"/>
                  </a:lnTo>
                  <a:lnTo>
                    <a:pt x="0" y="34"/>
                  </a:lnTo>
                  <a:lnTo>
                    <a:pt x="0" y="0"/>
                  </a:lnTo>
                  <a:lnTo>
                    <a:pt x="32" y="0"/>
                  </a:lnTo>
                  <a:lnTo>
                    <a:pt x="32" y="34"/>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96" name="Freeform 132">
              <a:extLst>
                <a:ext uri="{FF2B5EF4-FFF2-40B4-BE49-F238E27FC236}">
                  <a16:creationId xmlns:a16="http://schemas.microsoft.com/office/drawing/2014/main" id="{47832544-052B-4FD6-A845-FEC46A013445}"/>
                </a:ext>
              </a:extLst>
            </p:cNvPr>
            <p:cNvSpPr>
              <a:spLocks noChangeArrowheads="1"/>
            </p:cNvSpPr>
            <p:nvPr/>
          </p:nvSpPr>
          <p:spPr bwMode="auto">
            <a:xfrm>
              <a:off x="4306888" y="4581525"/>
              <a:ext cx="12700" cy="12700"/>
            </a:xfrm>
            <a:custGeom>
              <a:avLst/>
              <a:gdLst>
                <a:gd name="T0" fmla="*/ 33 w 34"/>
                <a:gd name="T1" fmla="*/ 34 h 35"/>
                <a:gd name="T2" fmla="*/ 33 w 34"/>
                <a:gd name="T3" fmla="*/ 34 h 35"/>
                <a:gd name="T4" fmla="*/ 33 w 34"/>
                <a:gd name="T5" fmla="*/ 34 h 35"/>
                <a:gd name="T6" fmla="*/ 0 w 34"/>
                <a:gd name="T7" fmla="*/ 34 h 35"/>
                <a:gd name="T8" fmla="*/ 0 w 34"/>
                <a:gd name="T9" fmla="*/ 0 h 35"/>
                <a:gd name="T10" fmla="*/ 33 w 34"/>
                <a:gd name="T11" fmla="*/ 0 h 35"/>
                <a:gd name="T12" fmla="*/ 33 w 34"/>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34" h="35">
                  <a:moveTo>
                    <a:pt x="33" y="34"/>
                  </a:moveTo>
                  <a:lnTo>
                    <a:pt x="33" y="34"/>
                  </a:lnTo>
                  <a:lnTo>
                    <a:pt x="33" y="34"/>
                  </a:lnTo>
                  <a:lnTo>
                    <a:pt x="0" y="34"/>
                  </a:lnTo>
                  <a:lnTo>
                    <a:pt x="0" y="0"/>
                  </a:lnTo>
                  <a:lnTo>
                    <a:pt x="33" y="0"/>
                  </a:lnTo>
                  <a:lnTo>
                    <a:pt x="33" y="34"/>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97" name="Freeform 133">
              <a:extLst>
                <a:ext uri="{FF2B5EF4-FFF2-40B4-BE49-F238E27FC236}">
                  <a16:creationId xmlns:a16="http://schemas.microsoft.com/office/drawing/2014/main" id="{9CA97AD5-0741-420B-8865-5796BFD8D9C1}"/>
                </a:ext>
              </a:extLst>
            </p:cNvPr>
            <p:cNvSpPr>
              <a:spLocks noChangeArrowheads="1"/>
            </p:cNvSpPr>
            <p:nvPr/>
          </p:nvSpPr>
          <p:spPr bwMode="auto">
            <a:xfrm>
              <a:off x="4286250" y="4581525"/>
              <a:ext cx="12700" cy="12700"/>
            </a:xfrm>
            <a:custGeom>
              <a:avLst/>
              <a:gdLst>
                <a:gd name="T0" fmla="*/ 33 w 34"/>
                <a:gd name="T1" fmla="*/ 34 h 35"/>
                <a:gd name="T2" fmla="*/ 33 w 34"/>
                <a:gd name="T3" fmla="*/ 34 h 35"/>
                <a:gd name="T4" fmla="*/ 33 w 34"/>
                <a:gd name="T5" fmla="*/ 34 h 35"/>
                <a:gd name="T6" fmla="*/ 0 w 34"/>
                <a:gd name="T7" fmla="*/ 34 h 35"/>
                <a:gd name="T8" fmla="*/ 0 w 34"/>
                <a:gd name="T9" fmla="*/ 0 h 35"/>
                <a:gd name="T10" fmla="*/ 33 w 34"/>
                <a:gd name="T11" fmla="*/ 0 h 35"/>
                <a:gd name="T12" fmla="*/ 33 w 34"/>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34" h="35">
                  <a:moveTo>
                    <a:pt x="33" y="34"/>
                  </a:moveTo>
                  <a:lnTo>
                    <a:pt x="33" y="34"/>
                  </a:lnTo>
                  <a:lnTo>
                    <a:pt x="33" y="34"/>
                  </a:lnTo>
                  <a:lnTo>
                    <a:pt x="0" y="34"/>
                  </a:lnTo>
                  <a:lnTo>
                    <a:pt x="0" y="0"/>
                  </a:lnTo>
                  <a:lnTo>
                    <a:pt x="33" y="0"/>
                  </a:lnTo>
                  <a:lnTo>
                    <a:pt x="33" y="34"/>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98" name="Freeform 134">
              <a:extLst>
                <a:ext uri="{FF2B5EF4-FFF2-40B4-BE49-F238E27FC236}">
                  <a16:creationId xmlns:a16="http://schemas.microsoft.com/office/drawing/2014/main" id="{A6BED9AD-633E-4981-B327-B87E39F0C9CA}"/>
                </a:ext>
              </a:extLst>
            </p:cNvPr>
            <p:cNvSpPr>
              <a:spLocks noChangeArrowheads="1"/>
            </p:cNvSpPr>
            <p:nvPr/>
          </p:nvSpPr>
          <p:spPr bwMode="auto">
            <a:xfrm>
              <a:off x="4267200" y="4581525"/>
              <a:ext cx="12700" cy="12700"/>
            </a:xfrm>
            <a:custGeom>
              <a:avLst/>
              <a:gdLst>
                <a:gd name="T0" fmla="*/ 33 w 34"/>
                <a:gd name="T1" fmla="*/ 34 h 35"/>
                <a:gd name="T2" fmla="*/ 33 w 34"/>
                <a:gd name="T3" fmla="*/ 34 h 35"/>
                <a:gd name="T4" fmla="*/ 33 w 34"/>
                <a:gd name="T5" fmla="*/ 34 h 35"/>
                <a:gd name="T6" fmla="*/ 0 w 34"/>
                <a:gd name="T7" fmla="*/ 34 h 35"/>
                <a:gd name="T8" fmla="*/ 0 w 34"/>
                <a:gd name="T9" fmla="*/ 0 h 35"/>
                <a:gd name="T10" fmla="*/ 33 w 34"/>
                <a:gd name="T11" fmla="*/ 0 h 35"/>
                <a:gd name="T12" fmla="*/ 33 w 34"/>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34" h="35">
                  <a:moveTo>
                    <a:pt x="33" y="34"/>
                  </a:moveTo>
                  <a:lnTo>
                    <a:pt x="33" y="34"/>
                  </a:lnTo>
                  <a:lnTo>
                    <a:pt x="33" y="34"/>
                  </a:lnTo>
                  <a:lnTo>
                    <a:pt x="0" y="34"/>
                  </a:lnTo>
                  <a:lnTo>
                    <a:pt x="0" y="0"/>
                  </a:lnTo>
                  <a:lnTo>
                    <a:pt x="33" y="0"/>
                  </a:lnTo>
                  <a:lnTo>
                    <a:pt x="33" y="34"/>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99" name="Freeform 135">
              <a:extLst>
                <a:ext uri="{FF2B5EF4-FFF2-40B4-BE49-F238E27FC236}">
                  <a16:creationId xmlns:a16="http://schemas.microsoft.com/office/drawing/2014/main" id="{5BD88BE6-2332-434C-849E-98167C11FF9F}"/>
                </a:ext>
              </a:extLst>
            </p:cNvPr>
            <p:cNvSpPr>
              <a:spLocks noChangeArrowheads="1"/>
            </p:cNvSpPr>
            <p:nvPr/>
          </p:nvSpPr>
          <p:spPr bwMode="auto">
            <a:xfrm>
              <a:off x="4246563" y="4581525"/>
              <a:ext cx="11112" cy="12700"/>
            </a:xfrm>
            <a:custGeom>
              <a:avLst/>
              <a:gdLst>
                <a:gd name="T0" fmla="*/ 32 w 33"/>
                <a:gd name="T1" fmla="*/ 34 h 35"/>
                <a:gd name="T2" fmla="*/ 32 w 33"/>
                <a:gd name="T3" fmla="*/ 34 h 35"/>
                <a:gd name="T4" fmla="*/ 32 w 33"/>
                <a:gd name="T5" fmla="*/ 34 h 35"/>
                <a:gd name="T6" fmla="*/ 0 w 33"/>
                <a:gd name="T7" fmla="*/ 34 h 35"/>
                <a:gd name="T8" fmla="*/ 0 w 33"/>
                <a:gd name="T9" fmla="*/ 0 h 35"/>
                <a:gd name="T10" fmla="*/ 32 w 33"/>
                <a:gd name="T11" fmla="*/ 0 h 35"/>
                <a:gd name="T12" fmla="*/ 32 w 33"/>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33" h="35">
                  <a:moveTo>
                    <a:pt x="32" y="34"/>
                  </a:moveTo>
                  <a:lnTo>
                    <a:pt x="32" y="34"/>
                  </a:lnTo>
                  <a:lnTo>
                    <a:pt x="32" y="34"/>
                  </a:lnTo>
                  <a:lnTo>
                    <a:pt x="0" y="34"/>
                  </a:lnTo>
                  <a:lnTo>
                    <a:pt x="0" y="0"/>
                  </a:lnTo>
                  <a:lnTo>
                    <a:pt x="32" y="0"/>
                  </a:lnTo>
                  <a:lnTo>
                    <a:pt x="32" y="34"/>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100" name="Freeform 136">
              <a:extLst>
                <a:ext uri="{FF2B5EF4-FFF2-40B4-BE49-F238E27FC236}">
                  <a16:creationId xmlns:a16="http://schemas.microsoft.com/office/drawing/2014/main" id="{EE671561-C17C-41B2-8FBE-7E8AAA94A085}"/>
                </a:ext>
              </a:extLst>
            </p:cNvPr>
            <p:cNvSpPr>
              <a:spLocks noChangeArrowheads="1"/>
            </p:cNvSpPr>
            <p:nvPr/>
          </p:nvSpPr>
          <p:spPr bwMode="auto">
            <a:xfrm>
              <a:off x="4408488" y="4630738"/>
              <a:ext cx="38100" cy="36512"/>
            </a:xfrm>
            <a:custGeom>
              <a:avLst/>
              <a:gdLst>
                <a:gd name="T0" fmla="*/ 51 w 106"/>
                <a:gd name="T1" fmla="*/ 35 h 102"/>
                <a:gd name="T2" fmla="*/ 51 w 106"/>
                <a:gd name="T3" fmla="*/ 35 h 102"/>
                <a:gd name="T4" fmla="*/ 51 w 106"/>
                <a:gd name="T5" fmla="*/ 35 h 102"/>
                <a:gd name="T6" fmla="*/ 51 w 106"/>
                <a:gd name="T7" fmla="*/ 35 h 102"/>
                <a:gd name="T8" fmla="*/ 35 w 106"/>
                <a:gd name="T9" fmla="*/ 51 h 102"/>
                <a:gd name="T10" fmla="*/ 51 w 106"/>
                <a:gd name="T11" fmla="*/ 67 h 102"/>
                <a:gd name="T12" fmla="*/ 67 w 106"/>
                <a:gd name="T13" fmla="*/ 51 h 102"/>
                <a:gd name="T14" fmla="*/ 51 w 106"/>
                <a:gd name="T15" fmla="*/ 35 h 102"/>
                <a:gd name="T16" fmla="*/ 51 w 106"/>
                <a:gd name="T17" fmla="*/ 101 h 102"/>
                <a:gd name="T18" fmla="*/ 51 w 106"/>
                <a:gd name="T19" fmla="*/ 101 h 102"/>
                <a:gd name="T20" fmla="*/ 51 w 106"/>
                <a:gd name="T21" fmla="*/ 101 h 102"/>
                <a:gd name="T22" fmla="*/ 51 w 106"/>
                <a:gd name="T23" fmla="*/ 101 h 102"/>
                <a:gd name="T24" fmla="*/ 0 w 106"/>
                <a:gd name="T25" fmla="*/ 51 h 102"/>
                <a:gd name="T26" fmla="*/ 51 w 106"/>
                <a:gd name="T27" fmla="*/ 0 h 102"/>
                <a:gd name="T28" fmla="*/ 105 w 106"/>
                <a:gd name="T29" fmla="*/ 51 h 102"/>
                <a:gd name="T30" fmla="*/ 51 w 106"/>
                <a:gd name="T31" fmla="*/ 10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102">
                  <a:moveTo>
                    <a:pt x="51" y="35"/>
                  </a:moveTo>
                  <a:lnTo>
                    <a:pt x="51" y="35"/>
                  </a:lnTo>
                  <a:lnTo>
                    <a:pt x="51" y="35"/>
                  </a:lnTo>
                  <a:lnTo>
                    <a:pt x="51" y="35"/>
                  </a:lnTo>
                  <a:cubicBezTo>
                    <a:pt x="43" y="35"/>
                    <a:pt x="35" y="43"/>
                    <a:pt x="35" y="51"/>
                  </a:cubicBezTo>
                  <a:cubicBezTo>
                    <a:pt x="35" y="59"/>
                    <a:pt x="43" y="67"/>
                    <a:pt x="51" y="67"/>
                  </a:cubicBezTo>
                  <a:cubicBezTo>
                    <a:pt x="62" y="67"/>
                    <a:pt x="67" y="59"/>
                    <a:pt x="67" y="51"/>
                  </a:cubicBezTo>
                  <a:cubicBezTo>
                    <a:pt x="67" y="43"/>
                    <a:pt x="62" y="35"/>
                    <a:pt x="51" y="35"/>
                  </a:cubicBezTo>
                  <a:close/>
                  <a:moveTo>
                    <a:pt x="51" y="101"/>
                  </a:moveTo>
                  <a:lnTo>
                    <a:pt x="51" y="101"/>
                  </a:lnTo>
                  <a:lnTo>
                    <a:pt x="51" y="101"/>
                  </a:lnTo>
                  <a:lnTo>
                    <a:pt x="51" y="101"/>
                  </a:lnTo>
                  <a:cubicBezTo>
                    <a:pt x="24" y="101"/>
                    <a:pt x="0" y="80"/>
                    <a:pt x="0" y="51"/>
                  </a:cubicBezTo>
                  <a:cubicBezTo>
                    <a:pt x="0" y="21"/>
                    <a:pt x="24" y="0"/>
                    <a:pt x="51" y="0"/>
                  </a:cubicBezTo>
                  <a:cubicBezTo>
                    <a:pt x="80" y="0"/>
                    <a:pt x="105" y="21"/>
                    <a:pt x="105" y="51"/>
                  </a:cubicBezTo>
                  <a:cubicBezTo>
                    <a:pt x="105" y="80"/>
                    <a:pt x="80" y="101"/>
                    <a:pt x="51" y="101"/>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101" name="Freeform 137">
              <a:extLst>
                <a:ext uri="{FF2B5EF4-FFF2-40B4-BE49-F238E27FC236}">
                  <a16:creationId xmlns:a16="http://schemas.microsoft.com/office/drawing/2014/main" id="{31A6C1F9-5ED0-4EC0-B0BE-79E942F03F6E}"/>
                </a:ext>
              </a:extLst>
            </p:cNvPr>
            <p:cNvSpPr>
              <a:spLocks noChangeArrowheads="1"/>
            </p:cNvSpPr>
            <p:nvPr/>
          </p:nvSpPr>
          <p:spPr bwMode="auto">
            <a:xfrm>
              <a:off x="4557713" y="4619625"/>
              <a:ext cx="273050" cy="147638"/>
            </a:xfrm>
            <a:custGeom>
              <a:avLst/>
              <a:gdLst>
                <a:gd name="T0" fmla="*/ 35 w 759"/>
                <a:gd name="T1" fmla="*/ 375 h 410"/>
                <a:gd name="T2" fmla="*/ 35 w 759"/>
                <a:gd name="T3" fmla="*/ 375 h 410"/>
                <a:gd name="T4" fmla="*/ 35 w 759"/>
                <a:gd name="T5" fmla="*/ 375 h 410"/>
                <a:gd name="T6" fmla="*/ 719 w 759"/>
                <a:gd name="T7" fmla="*/ 375 h 410"/>
                <a:gd name="T8" fmla="*/ 719 w 759"/>
                <a:gd name="T9" fmla="*/ 245 h 410"/>
                <a:gd name="T10" fmla="*/ 719 w 759"/>
                <a:gd name="T11" fmla="*/ 245 h 410"/>
                <a:gd name="T12" fmla="*/ 719 w 759"/>
                <a:gd name="T13" fmla="*/ 233 h 410"/>
                <a:gd name="T14" fmla="*/ 660 w 759"/>
                <a:gd name="T15" fmla="*/ 136 h 410"/>
                <a:gd name="T16" fmla="*/ 498 w 759"/>
                <a:gd name="T17" fmla="*/ 55 h 410"/>
                <a:gd name="T18" fmla="*/ 388 w 759"/>
                <a:gd name="T19" fmla="*/ 165 h 410"/>
                <a:gd name="T20" fmla="*/ 261 w 759"/>
                <a:gd name="T21" fmla="*/ 53 h 410"/>
                <a:gd name="T22" fmla="*/ 99 w 759"/>
                <a:gd name="T23" fmla="*/ 136 h 410"/>
                <a:gd name="T24" fmla="*/ 37 w 759"/>
                <a:gd name="T25" fmla="*/ 236 h 410"/>
                <a:gd name="T26" fmla="*/ 35 w 759"/>
                <a:gd name="T27" fmla="*/ 242 h 410"/>
                <a:gd name="T28" fmla="*/ 35 w 759"/>
                <a:gd name="T29" fmla="*/ 242 h 410"/>
                <a:gd name="T30" fmla="*/ 35 w 759"/>
                <a:gd name="T31" fmla="*/ 375 h 410"/>
                <a:gd name="T32" fmla="*/ 758 w 759"/>
                <a:gd name="T33" fmla="*/ 409 h 410"/>
                <a:gd name="T34" fmla="*/ 758 w 759"/>
                <a:gd name="T35" fmla="*/ 409 h 410"/>
                <a:gd name="T36" fmla="*/ 758 w 759"/>
                <a:gd name="T37" fmla="*/ 409 h 410"/>
                <a:gd name="T38" fmla="*/ 0 w 759"/>
                <a:gd name="T39" fmla="*/ 409 h 410"/>
                <a:gd name="T40" fmla="*/ 0 w 759"/>
                <a:gd name="T41" fmla="*/ 242 h 410"/>
                <a:gd name="T42" fmla="*/ 0 w 759"/>
                <a:gd name="T43" fmla="*/ 242 h 410"/>
                <a:gd name="T44" fmla="*/ 3 w 759"/>
                <a:gd name="T45" fmla="*/ 228 h 410"/>
                <a:gd name="T46" fmla="*/ 80 w 759"/>
                <a:gd name="T47" fmla="*/ 106 h 410"/>
                <a:gd name="T48" fmla="*/ 264 w 759"/>
                <a:gd name="T49" fmla="*/ 10 h 410"/>
                <a:gd name="T50" fmla="*/ 264 w 759"/>
                <a:gd name="T51" fmla="*/ 10 h 410"/>
                <a:gd name="T52" fmla="*/ 285 w 759"/>
                <a:gd name="T53" fmla="*/ 0 h 410"/>
                <a:gd name="T54" fmla="*/ 290 w 759"/>
                <a:gd name="T55" fmla="*/ 23 h 410"/>
                <a:gd name="T56" fmla="*/ 290 w 759"/>
                <a:gd name="T57" fmla="*/ 23 h 410"/>
                <a:gd name="T58" fmla="*/ 382 w 759"/>
                <a:gd name="T59" fmla="*/ 128 h 410"/>
                <a:gd name="T60" fmla="*/ 385 w 759"/>
                <a:gd name="T61" fmla="*/ 128 h 410"/>
                <a:gd name="T62" fmla="*/ 469 w 759"/>
                <a:gd name="T63" fmla="*/ 29 h 410"/>
                <a:gd name="T64" fmla="*/ 469 w 759"/>
                <a:gd name="T65" fmla="*/ 29 h 410"/>
                <a:gd name="T66" fmla="*/ 469 w 759"/>
                <a:gd name="T67" fmla="*/ 2 h 410"/>
                <a:gd name="T68" fmla="*/ 493 w 759"/>
                <a:gd name="T69" fmla="*/ 13 h 410"/>
                <a:gd name="T70" fmla="*/ 493 w 759"/>
                <a:gd name="T71" fmla="*/ 13 h 410"/>
                <a:gd name="T72" fmla="*/ 677 w 759"/>
                <a:gd name="T73" fmla="*/ 104 h 410"/>
                <a:gd name="T74" fmla="*/ 755 w 759"/>
                <a:gd name="T75" fmla="*/ 226 h 410"/>
                <a:gd name="T76" fmla="*/ 758 w 759"/>
                <a:gd name="T77" fmla="*/ 245 h 410"/>
                <a:gd name="T78" fmla="*/ 758 w 759"/>
                <a:gd name="T79" fmla="*/ 245 h 410"/>
                <a:gd name="T80" fmla="*/ 758 w 759"/>
                <a:gd name="T81" fmla="*/ 409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9" h="410">
                  <a:moveTo>
                    <a:pt x="35" y="375"/>
                  </a:moveTo>
                  <a:lnTo>
                    <a:pt x="35" y="375"/>
                  </a:lnTo>
                  <a:lnTo>
                    <a:pt x="35" y="375"/>
                  </a:lnTo>
                  <a:lnTo>
                    <a:pt x="719" y="375"/>
                  </a:lnTo>
                  <a:lnTo>
                    <a:pt x="719" y="245"/>
                  </a:lnTo>
                  <a:lnTo>
                    <a:pt x="719" y="245"/>
                  </a:lnTo>
                  <a:cubicBezTo>
                    <a:pt x="719" y="242"/>
                    <a:pt x="719" y="240"/>
                    <a:pt x="719" y="233"/>
                  </a:cubicBezTo>
                  <a:cubicBezTo>
                    <a:pt x="714" y="218"/>
                    <a:pt x="698" y="157"/>
                    <a:pt x="660" y="136"/>
                  </a:cubicBezTo>
                  <a:cubicBezTo>
                    <a:pt x="618" y="114"/>
                    <a:pt x="539" y="75"/>
                    <a:pt x="498" y="55"/>
                  </a:cubicBezTo>
                  <a:cubicBezTo>
                    <a:pt x="490" y="104"/>
                    <a:pt x="458" y="162"/>
                    <a:pt x="388" y="165"/>
                  </a:cubicBezTo>
                  <a:cubicBezTo>
                    <a:pt x="315" y="165"/>
                    <a:pt x="274" y="101"/>
                    <a:pt x="261" y="53"/>
                  </a:cubicBezTo>
                  <a:cubicBezTo>
                    <a:pt x="223" y="72"/>
                    <a:pt x="139" y="114"/>
                    <a:pt x="99" y="136"/>
                  </a:cubicBezTo>
                  <a:cubicBezTo>
                    <a:pt x="53" y="159"/>
                    <a:pt x="40" y="223"/>
                    <a:pt x="37" y="236"/>
                  </a:cubicBezTo>
                  <a:cubicBezTo>
                    <a:pt x="37" y="240"/>
                    <a:pt x="35" y="240"/>
                    <a:pt x="35" y="242"/>
                  </a:cubicBezTo>
                  <a:lnTo>
                    <a:pt x="35" y="242"/>
                  </a:lnTo>
                  <a:lnTo>
                    <a:pt x="35" y="375"/>
                  </a:lnTo>
                  <a:close/>
                  <a:moveTo>
                    <a:pt x="758" y="409"/>
                  </a:moveTo>
                  <a:lnTo>
                    <a:pt x="758" y="409"/>
                  </a:lnTo>
                  <a:lnTo>
                    <a:pt x="758" y="409"/>
                  </a:lnTo>
                  <a:lnTo>
                    <a:pt x="0" y="409"/>
                  </a:lnTo>
                  <a:lnTo>
                    <a:pt x="0" y="242"/>
                  </a:lnTo>
                  <a:lnTo>
                    <a:pt x="0" y="242"/>
                  </a:lnTo>
                  <a:cubicBezTo>
                    <a:pt x="0" y="240"/>
                    <a:pt x="0" y="233"/>
                    <a:pt x="3" y="228"/>
                  </a:cubicBezTo>
                  <a:cubicBezTo>
                    <a:pt x="6" y="207"/>
                    <a:pt x="24" y="136"/>
                    <a:pt x="80" y="106"/>
                  </a:cubicBezTo>
                  <a:cubicBezTo>
                    <a:pt x="136" y="75"/>
                    <a:pt x="264" y="10"/>
                    <a:pt x="264" y="10"/>
                  </a:cubicBezTo>
                  <a:lnTo>
                    <a:pt x="264" y="10"/>
                  </a:lnTo>
                  <a:lnTo>
                    <a:pt x="285" y="0"/>
                  </a:lnTo>
                  <a:lnTo>
                    <a:pt x="290" y="23"/>
                  </a:lnTo>
                  <a:lnTo>
                    <a:pt x="290" y="23"/>
                  </a:lnTo>
                  <a:cubicBezTo>
                    <a:pt x="290" y="23"/>
                    <a:pt x="310" y="128"/>
                    <a:pt x="382" y="128"/>
                  </a:cubicBezTo>
                  <a:cubicBezTo>
                    <a:pt x="385" y="128"/>
                    <a:pt x="385" y="128"/>
                    <a:pt x="385" y="128"/>
                  </a:cubicBezTo>
                  <a:cubicBezTo>
                    <a:pt x="461" y="125"/>
                    <a:pt x="466" y="31"/>
                    <a:pt x="469" y="29"/>
                  </a:cubicBezTo>
                  <a:lnTo>
                    <a:pt x="469" y="29"/>
                  </a:lnTo>
                  <a:lnTo>
                    <a:pt x="469" y="2"/>
                  </a:lnTo>
                  <a:lnTo>
                    <a:pt x="493" y="13"/>
                  </a:lnTo>
                  <a:lnTo>
                    <a:pt x="493" y="13"/>
                  </a:lnTo>
                  <a:cubicBezTo>
                    <a:pt x="493" y="13"/>
                    <a:pt x="620" y="75"/>
                    <a:pt x="677" y="104"/>
                  </a:cubicBezTo>
                  <a:cubicBezTo>
                    <a:pt x="728" y="130"/>
                    <a:pt x="747" y="199"/>
                    <a:pt x="755" y="226"/>
                  </a:cubicBezTo>
                  <a:cubicBezTo>
                    <a:pt x="758" y="231"/>
                    <a:pt x="758" y="240"/>
                    <a:pt x="758" y="245"/>
                  </a:cubicBezTo>
                  <a:lnTo>
                    <a:pt x="758" y="245"/>
                  </a:lnTo>
                  <a:lnTo>
                    <a:pt x="758" y="409"/>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102" name="Freeform 138">
              <a:extLst>
                <a:ext uri="{FF2B5EF4-FFF2-40B4-BE49-F238E27FC236}">
                  <a16:creationId xmlns:a16="http://schemas.microsoft.com/office/drawing/2014/main" id="{DBD1CBDD-4301-43FF-B44D-40891E0505D4}"/>
                </a:ext>
              </a:extLst>
            </p:cNvPr>
            <p:cNvSpPr>
              <a:spLocks noChangeArrowheads="1"/>
            </p:cNvSpPr>
            <p:nvPr/>
          </p:nvSpPr>
          <p:spPr bwMode="auto">
            <a:xfrm>
              <a:off x="4625975" y="4479925"/>
              <a:ext cx="136525" cy="93663"/>
            </a:xfrm>
            <a:custGeom>
              <a:avLst/>
              <a:gdLst>
                <a:gd name="T0" fmla="*/ 138 w 380"/>
                <a:gd name="T1" fmla="*/ 34 h 261"/>
                <a:gd name="T2" fmla="*/ 138 w 380"/>
                <a:gd name="T3" fmla="*/ 34 h 261"/>
                <a:gd name="T4" fmla="*/ 138 w 380"/>
                <a:gd name="T5" fmla="*/ 34 h 261"/>
                <a:gd name="T6" fmla="*/ 138 w 380"/>
                <a:gd name="T7" fmla="*/ 34 h 261"/>
                <a:gd name="T8" fmla="*/ 69 w 380"/>
                <a:gd name="T9" fmla="*/ 66 h 261"/>
                <a:gd name="T10" fmla="*/ 38 w 380"/>
                <a:gd name="T11" fmla="*/ 143 h 261"/>
                <a:gd name="T12" fmla="*/ 71 w 380"/>
                <a:gd name="T13" fmla="*/ 120 h 261"/>
                <a:gd name="T14" fmla="*/ 71 w 380"/>
                <a:gd name="T15" fmla="*/ 120 h 261"/>
                <a:gd name="T16" fmla="*/ 76 w 380"/>
                <a:gd name="T17" fmla="*/ 117 h 261"/>
                <a:gd name="T18" fmla="*/ 84 w 380"/>
                <a:gd name="T19" fmla="*/ 117 h 261"/>
                <a:gd name="T20" fmla="*/ 84 w 380"/>
                <a:gd name="T21" fmla="*/ 117 h 261"/>
                <a:gd name="T22" fmla="*/ 190 w 380"/>
                <a:gd name="T23" fmla="*/ 130 h 261"/>
                <a:gd name="T24" fmla="*/ 295 w 380"/>
                <a:gd name="T25" fmla="*/ 117 h 261"/>
                <a:gd name="T26" fmla="*/ 295 w 380"/>
                <a:gd name="T27" fmla="*/ 117 h 261"/>
                <a:gd name="T28" fmla="*/ 300 w 380"/>
                <a:gd name="T29" fmla="*/ 117 h 261"/>
                <a:gd name="T30" fmla="*/ 308 w 380"/>
                <a:gd name="T31" fmla="*/ 120 h 261"/>
                <a:gd name="T32" fmla="*/ 308 w 380"/>
                <a:gd name="T33" fmla="*/ 120 h 261"/>
                <a:gd name="T34" fmla="*/ 341 w 380"/>
                <a:gd name="T35" fmla="*/ 143 h 261"/>
                <a:gd name="T36" fmla="*/ 311 w 380"/>
                <a:gd name="T37" fmla="*/ 66 h 261"/>
                <a:gd name="T38" fmla="*/ 238 w 380"/>
                <a:gd name="T39" fmla="*/ 34 h 261"/>
                <a:gd name="T40" fmla="*/ 238 w 380"/>
                <a:gd name="T41" fmla="*/ 34 h 261"/>
                <a:gd name="T42" fmla="*/ 138 w 380"/>
                <a:gd name="T43" fmla="*/ 34 h 261"/>
                <a:gd name="T44" fmla="*/ 36 w 380"/>
                <a:gd name="T45" fmla="*/ 260 h 261"/>
                <a:gd name="T46" fmla="*/ 36 w 380"/>
                <a:gd name="T47" fmla="*/ 260 h 261"/>
                <a:gd name="T48" fmla="*/ 36 w 380"/>
                <a:gd name="T49" fmla="*/ 260 h 261"/>
                <a:gd name="T50" fmla="*/ 36 w 380"/>
                <a:gd name="T51" fmla="*/ 260 h 261"/>
                <a:gd name="T52" fmla="*/ 22 w 380"/>
                <a:gd name="T53" fmla="*/ 257 h 261"/>
                <a:gd name="T54" fmla="*/ 9 w 380"/>
                <a:gd name="T55" fmla="*/ 236 h 261"/>
                <a:gd name="T56" fmla="*/ 9 w 380"/>
                <a:gd name="T57" fmla="*/ 236 h 261"/>
                <a:gd name="T58" fmla="*/ 3 w 380"/>
                <a:gd name="T59" fmla="*/ 149 h 261"/>
                <a:gd name="T60" fmla="*/ 3 w 380"/>
                <a:gd name="T61" fmla="*/ 149 h 261"/>
                <a:gd name="T62" fmla="*/ 41 w 380"/>
                <a:gd name="T63" fmla="*/ 42 h 261"/>
                <a:gd name="T64" fmla="*/ 138 w 380"/>
                <a:gd name="T65" fmla="*/ 0 h 261"/>
                <a:gd name="T66" fmla="*/ 138 w 380"/>
                <a:gd name="T67" fmla="*/ 0 h 261"/>
                <a:gd name="T68" fmla="*/ 238 w 380"/>
                <a:gd name="T69" fmla="*/ 0 h 261"/>
                <a:gd name="T70" fmla="*/ 238 w 380"/>
                <a:gd name="T71" fmla="*/ 0 h 261"/>
                <a:gd name="T72" fmla="*/ 336 w 380"/>
                <a:gd name="T73" fmla="*/ 42 h 261"/>
                <a:gd name="T74" fmla="*/ 376 w 380"/>
                <a:gd name="T75" fmla="*/ 149 h 261"/>
                <a:gd name="T76" fmla="*/ 376 w 380"/>
                <a:gd name="T77" fmla="*/ 149 h 261"/>
                <a:gd name="T78" fmla="*/ 370 w 380"/>
                <a:gd name="T79" fmla="*/ 236 h 261"/>
                <a:gd name="T80" fmla="*/ 370 w 380"/>
                <a:gd name="T81" fmla="*/ 236 h 261"/>
                <a:gd name="T82" fmla="*/ 344 w 380"/>
                <a:gd name="T83" fmla="*/ 260 h 261"/>
                <a:gd name="T84" fmla="*/ 323 w 380"/>
                <a:gd name="T85" fmla="*/ 255 h 261"/>
                <a:gd name="T86" fmla="*/ 314 w 380"/>
                <a:gd name="T87" fmla="*/ 233 h 261"/>
                <a:gd name="T88" fmla="*/ 314 w 380"/>
                <a:gd name="T89" fmla="*/ 233 h 261"/>
                <a:gd name="T90" fmla="*/ 314 w 380"/>
                <a:gd name="T91" fmla="*/ 196 h 261"/>
                <a:gd name="T92" fmla="*/ 314 w 380"/>
                <a:gd name="T93" fmla="*/ 196 h 261"/>
                <a:gd name="T94" fmla="*/ 298 w 380"/>
                <a:gd name="T95" fmla="*/ 154 h 261"/>
                <a:gd name="T96" fmla="*/ 82 w 380"/>
                <a:gd name="T97" fmla="*/ 154 h 261"/>
                <a:gd name="T98" fmla="*/ 63 w 380"/>
                <a:gd name="T99" fmla="*/ 196 h 261"/>
                <a:gd name="T100" fmla="*/ 66 w 380"/>
                <a:gd name="T101" fmla="*/ 233 h 261"/>
                <a:gd name="T102" fmla="*/ 54 w 380"/>
                <a:gd name="T103" fmla="*/ 255 h 261"/>
                <a:gd name="T104" fmla="*/ 36 w 380"/>
                <a:gd name="T105" fmla="*/ 26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0" h="261">
                  <a:moveTo>
                    <a:pt x="138" y="34"/>
                  </a:moveTo>
                  <a:lnTo>
                    <a:pt x="138" y="34"/>
                  </a:lnTo>
                  <a:lnTo>
                    <a:pt x="138" y="34"/>
                  </a:lnTo>
                  <a:lnTo>
                    <a:pt x="138" y="34"/>
                  </a:lnTo>
                  <a:cubicBezTo>
                    <a:pt x="112" y="34"/>
                    <a:pt x="87" y="47"/>
                    <a:pt x="69" y="66"/>
                  </a:cubicBezTo>
                  <a:cubicBezTo>
                    <a:pt x="49" y="87"/>
                    <a:pt x="38" y="114"/>
                    <a:pt x="38" y="143"/>
                  </a:cubicBezTo>
                  <a:cubicBezTo>
                    <a:pt x="46" y="136"/>
                    <a:pt x="54" y="128"/>
                    <a:pt x="71" y="120"/>
                  </a:cubicBezTo>
                  <a:lnTo>
                    <a:pt x="71" y="120"/>
                  </a:lnTo>
                  <a:lnTo>
                    <a:pt x="76" y="117"/>
                  </a:lnTo>
                  <a:lnTo>
                    <a:pt x="84" y="117"/>
                  </a:lnTo>
                  <a:lnTo>
                    <a:pt x="84" y="117"/>
                  </a:lnTo>
                  <a:cubicBezTo>
                    <a:pt x="106" y="125"/>
                    <a:pt x="146" y="130"/>
                    <a:pt x="190" y="130"/>
                  </a:cubicBezTo>
                  <a:cubicBezTo>
                    <a:pt x="233" y="130"/>
                    <a:pt x="271" y="125"/>
                    <a:pt x="295" y="117"/>
                  </a:cubicBezTo>
                  <a:lnTo>
                    <a:pt x="295" y="117"/>
                  </a:lnTo>
                  <a:lnTo>
                    <a:pt x="300" y="117"/>
                  </a:lnTo>
                  <a:lnTo>
                    <a:pt x="308" y="120"/>
                  </a:lnTo>
                  <a:lnTo>
                    <a:pt x="308" y="120"/>
                  </a:lnTo>
                  <a:cubicBezTo>
                    <a:pt x="323" y="128"/>
                    <a:pt x="333" y="136"/>
                    <a:pt x="341" y="143"/>
                  </a:cubicBezTo>
                  <a:cubicBezTo>
                    <a:pt x="341" y="114"/>
                    <a:pt x="330" y="87"/>
                    <a:pt x="311" y="66"/>
                  </a:cubicBezTo>
                  <a:cubicBezTo>
                    <a:pt x="292" y="47"/>
                    <a:pt x="265" y="34"/>
                    <a:pt x="238" y="34"/>
                  </a:cubicBezTo>
                  <a:lnTo>
                    <a:pt x="238" y="34"/>
                  </a:lnTo>
                  <a:lnTo>
                    <a:pt x="138" y="34"/>
                  </a:lnTo>
                  <a:close/>
                  <a:moveTo>
                    <a:pt x="36" y="260"/>
                  </a:moveTo>
                  <a:lnTo>
                    <a:pt x="36" y="260"/>
                  </a:lnTo>
                  <a:lnTo>
                    <a:pt x="36" y="260"/>
                  </a:lnTo>
                  <a:lnTo>
                    <a:pt x="36" y="260"/>
                  </a:lnTo>
                  <a:cubicBezTo>
                    <a:pt x="33" y="260"/>
                    <a:pt x="28" y="260"/>
                    <a:pt x="22" y="257"/>
                  </a:cubicBezTo>
                  <a:cubicBezTo>
                    <a:pt x="15" y="255"/>
                    <a:pt x="9" y="247"/>
                    <a:pt x="9" y="236"/>
                  </a:cubicBezTo>
                  <a:lnTo>
                    <a:pt x="9" y="236"/>
                  </a:lnTo>
                  <a:lnTo>
                    <a:pt x="3" y="149"/>
                  </a:lnTo>
                  <a:lnTo>
                    <a:pt x="3" y="149"/>
                  </a:lnTo>
                  <a:cubicBezTo>
                    <a:pt x="0" y="109"/>
                    <a:pt x="15" y="68"/>
                    <a:pt x="41" y="42"/>
                  </a:cubicBezTo>
                  <a:cubicBezTo>
                    <a:pt x="69" y="15"/>
                    <a:pt x="103" y="0"/>
                    <a:pt x="138" y="0"/>
                  </a:cubicBezTo>
                  <a:lnTo>
                    <a:pt x="138" y="0"/>
                  </a:lnTo>
                  <a:lnTo>
                    <a:pt x="238" y="0"/>
                  </a:lnTo>
                  <a:lnTo>
                    <a:pt x="238" y="0"/>
                  </a:lnTo>
                  <a:cubicBezTo>
                    <a:pt x="276" y="0"/>
                    <a:pt x="311" y="15"/>
                    <a:pt x="336" y="42"/>
                  </a:cubicBezTo>
                  <a:cubicBezTo>
                    <a:pt x="362" y="68"/>
                    <a:pt x="379" y="109"/>
                    <a:pt x="376" y="149"/>
                  </a:cubicBezTo>
                  <a:lnTo>
                    <a:pt x="376" y="149"/>
                  </a:lnTo>
                  <a:lnTo>
                    <a:pt x="370" y="236"/>
                  </a:lnTo>
                  <a:lnTo>
                    <a:pt x="370" y="236"/>
                  </a:lnTo>
                  <a:cubicBezTo>
                    <a:pt x="370" y="244"/>
                    <a:pt x="365" y="260"/>
                    <a:pt x="344" y="260"/>
                  </a:cubicBezTo>
                  <a:cubicBezTo>
                    <a:pt x="333" y="260"/>
                    <a:pt x="325" y="257"/>
                    <a:pt x="323" y="255"/>
                  </a:cubicBezTo>
                  <a:cubicBezTo>
                    <a:pt x="316" y="249"/>
                    <a:pt x="311" y="241"/>
                    <a:pt x="314" y="233"/>
                  </a:cubicBezTo>
                  <a:lnTo>
                    <a:pt x="314" y="233"/>
                  </a:lnTo>
                  <a:lnTo>
                    <a:pt x="314" y="196"/>
                  </a:lnTo>
                  <a:lnTo>
                    <a:pt x="314" y="196"/>
                  </a:lnTo>
                  <a:cubicBezTo>
                    <a:pt x="316" y="170"/>
                    <a:pt x="314" y="162"/>
                    <a:pt x="298" y="154"/>
                  </a:cubicBezTo>
                  <a:cubicBezTo>
                    <a:pt x="244" y="167"/>
                    <a:pt x="133" y="167"/>
                    <a:pt x="82" y="154"/>
                  </a:cubicBezTo>
                  <a:cubicBezTo>
                    <a:pt x="66" y="162"/>
                    <a:pt x="63" y="170"/>
                    <a:pt x="63" y="196"/>
                  </a:cubicBezTo>
                  <a:cubicBezTo>
                    <a:pt x="63" y="196"/>
                    <a:pt x="66" y="223"/>
                    <a:pt x="66" y="233"/>
                  </a:cubicBezTo>
                  <a:cubicBezTo>
                    <a:pt x="69" y="241"/>
                    <a:pt x="63" y="249"/>
                    <a:pt x="54" y="255"/>
                  </a:cubicBezTo>
                  <a:cubicBezTo>
                    <a:pt x="49" y="260"/>
                    <a:pt x="44" y="260"/>
                    <a:pt x="36" y="260"/>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103" name="Freeform 139">
              <a:extLst>
                <a:ext uri="{FF2B5EF4-FFF2-40B4-BE49-F238E27FC236}">
                  <a16:creationId xmlns:a16="http://schemas.microsoft.com/office/drawing/2014/main" id="{17401FDC-8F58-471A-A4AB-9A11A483514F}"/>
                </a:ext>
              </a:extLst>
            </p:cNvPr>
            <p:cNvSpPr>
              <a:spLocks noChangeArrowheads="1"/>
            </p:cNvSpPr>
            <p:nvPr/>
          </p:nvSpPr>
          <p:spPr bwMode="auto">
            <a:xfrm>
              <a:off x="4629150" y="4521200"/>
              <a:ext cx="130175" cy="123825"/>
            </a:xfrm>
            <a:custGeom>
              <a:avLst/>
              <a:gdLst>
                <a:gd name="T0" fmla="*/ 329 w 360"/>
                <a:gd name="T1" fmla="*/ 124 h 342"/>
                <a:gd name="T2" fmla="*/ 329 w 360"/>
                <a:gd name="T3" fmla="*/ 127 h 342"/>
                <a:gd name="T4" fmla="*/ 329 w 360"/>
                <a:gd name="T5" fmla="*/ 124 h 342"/>
                <a:gd name="T6" fmla="*/ 37 w 360"/>
                <a:gd name="T7" fmla="*/ 143 h 342"/>
                <a:gd name="T8" fmla="*/ 37 w 360"/>
                <a:gd name="T9" fmla="*/ 143 h 342"/>
                <a:gd name="T10" fmla="*/ 52 w 360"/>
                <a:gd name="T11" fmla="*/ 176 h 342"/>
                <a:gd name="T12" fmla="*/ 62 w 360"/>
                <a:gd name="T13" fmla="*/ 178 h 342"/>
                <a:gd name="T14" fmla="*/ 65 w 360"/>
                <a:gd name="T15" fmla="*/ 192 h 342"/>
                <a:gd name="T16" fmla="*/ 297 w 360"/>
                <a:gd name="T17" fmla="*/ 192 h 342"/>
                <a:gd name="T18" fmla="*/ 299 w 360"/>
                <a:gd name="T19" fmla="*/ 178 h 342"/>
                <a:gd name="T20" fmla="*/ 307 w 360"/>
                <a:gd name="T21" fmla="*/ 176 h 342"/>
                <a:gd name="T22" fmla="*/ 324 w 360"/>
                <a:gd name="T23" fmla="*/ 143 h 342"/>
                <a:gd name="T24" fmla="*/ 305 w 360"/>
                <a:gd name="T25" fmla="*/ 116 h 342"/>
                <a:gd name="T26" fmla="*/ 305 w 360"/>
                <a:gd name="T27" fmla="*/ 79 h 342"/>
                <a:gd name="T28" fmla="*/ 289 w 360"/>
                <a:gd name="T29" fmla="*/ 37 h 342"/>
                <a:gd name="T30" fmla="*/ 54 w 360"/>
                <a:gd name="T31" fmla="*/ 79 h 342"/>
                <a:gd name="T32" fmla="*/ 57 w 360"/>
                <a:gd name="T33" fmla="*/ 119 h 342"/>
                <a:gd name="T34" fmla="*/ 48 w 360"/>
                <a:gd name="T35" fmla="*/ 138 h 342"/>
                <a:gd name="T36" fmla="*/ 181 w 360"/>
                <a:gd name="T37" fmla="*/ 341 h 342"/>
                <a:gd name="T38" fmla="*/ 181 w 360"/>
                <a:gd name="T39" fmla="*/ 341 h 342"/>
                <a:gd name="T40" fmla="*/ 29 w 360"/>
                <a:gd name="T41" fmla="*/ 205 h 342"/>
                <a:gd name="T42" fmla="*/ 6 w 360"/>
                <a:gd name="T43" fmla="*/ 119 h 342"/>
                <a:gd name="T44" fmla="*/ 11 w 360"/>
                <a:gd name="T45" fmla="*/ 103 h 342"/>
                <a:gd name="T46" fmla="*/ 19 w 360"/>
                <a:gd name="T47" fmla="*/ 82 h 342"/>
                <a:gd name="T48" fmla="*/ 62 w 360"/>
                <a:gd name="T49" fmla="*/ 3 h 342"/>
                <a:gd name="T50" fmla="*/ 67 w 360"/>
                <a:gd name="T51" fmla="*/ 0 h 342"/>
                <a:gd name="T52" fmla="*/ 75 w 360"/>
                <a:gd name="T53" fmla="*/ 0 h 342"/>
                <a:gd name="T54" fmla="*/ 286 w 360"/>
                <a:gd name="T55" fmla="*/ 0 h 342"/>
                <a:gd name="T56" fmla="*/ 291 w 360"/>
                <a:gd name="T57" fmla="*/ 0 h 342"/>
                <a:gd name="T58" fmla="*/ 299 w 360"/>
                <a:gd name="T59" fmla="*/ 3 h 342"/>
                <a:gd name="T60" fmla="*/ 343 w 360"/>
                <a:gd name="T61" fmla="*/ 82 h 342"/>
                <a:gd name="T62" fmla="*/ 348 w 360"/>
                <a:gd name="T63" fmla="*/ 103 h 342"/>
                <a:gd name="T64" fmla="*/ 356 w 360"/>
                <a:gd name="T65" fmla="*/ 119 h 342"/>
                <a:gd name="T66" fmla="*/ 329 w 360"/>
                <a:gd name="T67" fmla="*/ 205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0" h="342">
                  <a:moveTo>
                    <a:pt x="329" y="124"/>
                  </a:moveTo>
                  <a:lnTo>
                    <a:pt x="329" y="124"/>
                  </a:lnTo>
                  <a:lnTo>
                    <a:pt x="329" y="124"/>
                  </a:lnTo>
                  <a:lnTo>
                    <a:pt x="329" y="127"/>
                  </a:lnTo>
                  <a:lnTo>
                    <a:pt x="329" y="127"/>
                  </a:lnTo>
                  <a:lnTo>
                    <a:pt x="329" y="124"/>
                  </a:lnTo>
                  <a:close/>
                  <a:moveTo>
                    <a:pt x="37" y="143"/>
                  </a:moveTo>
                  <a:lnTo>
                    <a:pt x="37" y="143"/>
                  </a:lnTo>
                  <a:lnTo>
                    <a:pt x="37" y="143"/>
                  </a:lnTo>
                  <a:lnTo>
                    <a:pt x="37" y="143"/>
                  </a:lnTo>
                  <a:cubicBezTo>
                    <a:pt x="37" y="146"/>
                    <a:pt x="37" y="151"/>
                    <a:pt x="40" y="154"/>
                  </a:cubicBezTo>
                  <a:cubicBezTo>
                    <a:pt x="43" y="168"/>
                    <a:pt x="52" y="176"/>
                    <a:pt x="52" y="176"/>
                  </a:cubicBezTo>
                  <a:lnTo>
                    <a:pt x="52" y="176"/>
                  </a:lnTo>
                  <a:lnTo>
                    <a:pt x="62" y="178"/>
                  </a:lnTo>
                  <a:lnTo>
                    <a:pt x="65" y="192"/>
                  </a:lnTo>
                  <a:lnTo>
                    <a:pt x="65" y="192"/>
                  </a:lnTo>
                  <a:cubicBezTo>
                    <a:pt x="83" y="266"/>
                    <a:pt x="97" y="305"/>
                    <a:pt x="181" y="305"/>
                  </a:cubicBezTo>
                  <a:cubicBezTo>
                    <a:pt x="265" y="305"/>
                    <a:pt x="275" y="266"/>
                    <a:pt x="297" y="192"/>
                  </a:cubicBezTo>
                  <a:lnTo>
                    <a:pt x="297" y="192"/>
                  </a:lnTo>
                  <a:lnTo>
                    <a:pt x="299" y="178"/>
                  </a:lnTo>
                  <a:lnTo>
                    <a:pt x="307" y="176"/>
                  </a:lnTo>
                  <a:lnTo>
                    <a:pt x="307" y="176"/>
                  </a:lnTo>
                  <a:cubicBezTo>
                    <a:pt x="310" y="176"/>
                    <a:pt x="316" y="168"/>
                    <a:pt x="321" y="154"/>
                  </a:cubicBezTo>
                  <a:cubicBezTo>
                    <a:pt x="321" y="148"/>
                    <a:pt x="324" y="146"/>
                    <a:pt x="324" y="143"/>
                  </a:cubicBezTo>
                  <a:cubicBezTo>
                    <a:pt x="319" y="140"/>
                    <a:pt x="316" y="140"/>
                    <a:pt x="314" y="138"/>
                  </a:cubicBezTo>
                  <a:cubicBezTo>
                    <a:pt x="307" y="132"/>
                    <a:pt x="302" y="124"/>
                    <a:pt x="305" y="116"/>
                  </a:cubicBezTo>
                  <a:lnTo>
                    <a:pt x="305" y="116"/>
                  </a:lnTo>
                  <a:lnTo>
                    <a:pt x="305" y="79"/>
                  </a:lnTo>
                  <a:lnTo>
                    <a:pt x="305" y="79"/>
                  </a:lnTo>
                  <a:cubicBezTo>
                    <a:pt x="307" y="53"/>
                    <a:pt x="305" y="45"/>
                    <a:pt x="289" y="37"/>
                  </a:cubicBezTo>
                  <a:cubicBezTo>
                    <a:pt x="235" y="50"/>
                    <a:pt x="124" y="50"/>
                    <a:pt x="73" y="37"/>
                  </a:cubicBezTo>
                  <a:cubicBezTo>
                    <a:pt x="57" y="45"/>
                    <a:pt x="54" y="53"/>
                    <a:pt x="54" y="79"/>
                  </a:cubicBezTo>
                  <a:lnTo>
                    <a:pt x="54" y="79"/>
                  </a:lnTo>
                  <a:lnTo>
                    <a:pt x="57" y="119"/>
                  </a:lnTo>
                  <a:lnTo>
                    <a:pt x="57" y="119"/>
                  </a:lnTo>
                  <a:cubicBezTo>
                    <a:pt x="57" y="127"/>
                    <a:pt x="54" y="132"/>
                    <a:pt x="48" y="138"/>
                  </a:cubicBezTo>
                  <a:cubicBezTo>
                    <a:pt x="45" y="140"/>
                    <a:pt x="43" y="143"/>
                    <a:pt x="37" y="143"/>
                  </a:cubicBezTo>
                  <a:close/>
                  <a:moveTo>
                    <a:pt x="181" y="341"/>
                  </a:moveTo>
                  <a:lnTo>
                    <a:pt x="181" y="341"/>
                  </a:lnTo>
                  <a:lnTo>
                    <a:pt x="181" y="341"/>
                  </a:lnTo>
                  <a:lnTo>
                    <a:pt x="181" y="341"/>
                  </a:lnTo>
                  <a:cubicBezTo>
                    <a:pt x="70" y="341"/>
                    <a:pt x="52" y="276"/>
                    <a:pt x="29" y="205"/>
                  </a:cubicBezTo>
                  <a:cubicBezTo>
                    <a:pt x="19" y="197"/>
                    <a:pt x="11" y="181"/>
                    <a:pt x="6" y="165"/>
                  </a:cubicBezTo>
                  <a:cubicBezTo>
                    <a:pt x="0" y="146"/>
                    <a:pt x="0" y="130"/>
                    <a:pt x="6" y="119"/>
                  </a:cubicBezTo>
                  <a:lnTo>
                    <a:pt x="6" y="119"/>
                  </a:lnTo>
                  <a:lnTo>
                    <a:pt x="11" y="103"/>
                  </a:lnTo>
                  <a:lnTo>
                    <a:pt x="19" y="106"/>
                  </a:lnTo>
                  <a:lnTo>
                    <a:pt x="19" y="82"/>
                  </a:lnTo>
                  <a:lnTo>
                    <a:pt x="19" y="82"/>
                  </a:lnTo>
                  <a:cubicBezTo>
                    <a:pt x="16" y="42"/>
                    <a:pt x="21" y="21"/>
                    <a:pt x="62" y="3"/>
                  </a:cubicBezTo>
                  <a:lnTo>
                    <a:pt x="62" y="3"/>
                  </a:lnTo>
                  <a:lnTo>
                    <a:pt x="67" y="0"/>
                  </a:lnTo>
                  <a:lnTo>
                    <a:pt x="75" y="0"/>
                  </a:lnTo>
                  <a:lnTo>
                    <a:pt x="75" y="0"/>
                  </a:lnTo>
                  <a:cubicBezTo>
                    <a:pt x="97" y="8"/>
                    <a:pt x="137" y="13"/>
                    <a:pt x="181" y="13"/>
                  </a:cubicBezTo>
                  <a:cubicBezTo>
                    <a:pt x="224" y="13"/>
                    <a:pt x="262" y="8"/>
                    <a:pt x="286" y="0"/>
                  </a:cubicBezTo>
                  <a:lnTo>
                    <a:pt x="286" y="0"/>
                  </a:lnTo>
                  <a:lnTo>
                    <a:pt x="291" y="0"/>
                  </a:lnTo>
                  <a:lnTo>
                    <a:pt x="299" y="3"/>
                  </a:lnTo>
                  <a:lnTo>
                    <a:pt x="299" y="3"/>
                  </a:lnTo>
                  <a:cubicBezTo>
                    <a:pt x="337" y="21"/>
                    <a:pt x="343" y="42"/>
                    <a:pt x="343" y="82"/>
                  </a:cubicBezTo>
                  <a:lnTo>
                    <a:pt x="343" y="82"/>
                  </a:lnTo>
                  <a:lnTo>
                    <a:pt x="340" y="106"/>
                  </a:lnTo>
                  <a:lnTo>
                    <a:pt x="348" y="103"/>
                  </a:lnTo>
                  <a:lnTo>
                    <a:pt x="356" y="119"/>
                  </a:lnTo>
                  <a:lnTo>
                    <a:pt x="356" y="119"/>
                  </a:lnTo>
                  <a:cubicBezTo>
                    <a:pt x="359" y="130"/>
                    <a:pt x="359" y="146"/>
                    <a:pt x="356" y="165"/>
                  </a:cubicBezTo>
                  <a:cubicBezTo>
                    <a:pt x="351" y="181"/>
                    <a:pt x="340" y="197"/>
                    <a:pt x="329" y="205"/>
                  </a:cubicBezTo>
                  <a:cubicBezTo>
                    <a:pt x="310" y="276"/>
                    <a:pt x="291" y="341"/>
                    <a:pt x="181" y="341"/>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104" name="Freeform 140">
              <a:extLst>
                <a:ext uri="{FF2B5EF4-FFF2-40B4-BE49-F238E27FC236}">
                  <a16:creationId xmlns:a16="http://schemas.microsoft.com/office/drawing/2014/main" id="{21A41478-769F-44B8-89FD-D8FA2D41D41C}"/>
                </a:ext>
              </a:extLst>
            </p:cNvPr>
            <p:cNvSpPr>
              <a:spLocks noChangeArrowheads="1"/>
            </p:cNvSpPr>
            <p:nvPr/>
          </p:nvSpPr>
          <p:spPr bwMode="auto">
            <a:xfrm>
              <a:off x="4764088" y="4568825"/>
              <a:ext cx="188912" cy="128588"/>
            </a:xfrm>
            <a:custGeom>
              <a:avLst/>
              <a:gdLst>
                <a:gd name="T0" fmla="*/ 267 w 525"/>
                <a:gd name="T1" fmla="*/ 354 h 355"/>
                <a:gd name="T2" fmla="*/ 267 w 525"/>
                <a:gd name="T3" fmla="*/ 354 h 355"/>
                <a:gd name="T4" fmla="*/ 267 w 525"/>
                <a:gd name="T5" fmla="*/ 354 h 355"/>
                <a:gd name="T6" fmla="*/ 267 w 525"/>
                <a:gd name="T7" fmla="*/ 354 h 355"/>
                <a:gd name="T8" fmla="*/ 218 w 525"/>
                <a:gd name="T9" fmla="*/ 354 h 355"/>
                <a:gd name="T10" fmla="*/ 218 w 525"/>
                <a:gd name="T11" fmla="*/ 354 h 355"/>
                <a:gd name="T12" fmla="*/ 218 w 525"/>
                <a:gd name="T13" fmla="*/ 320 h 355"/>
                <a:gd name="T14" fmla="*/ 218 w 525"/>
                <a:gd name="T15" fmla="*/ 320 h 355"/>
                <a:gd name="T16" fmla="*/ 488 w 525"/>
                <a:gd name="T17" fmla="*/ 317 h 355"/>
                <a:gd name="T18" fmla="*/ 488 w 525"/>
                <a:gd name="T19" fmla="*/ 317 h 355"/>
                <a:gd name="T20" fmla="*/ 488 w 525"/>
                <a:gd name="T21" fmla="*/ 211 h 355"/>
                <a:gd name="T22" fmla="*/ 488 w 525"/>
                <a:gd name="T23" fmla="*/ 211 h 355"/>
                <a:gd name="T24" fmla="*/ 488 w 525"/>
                <a:gd name="T25" fmla="*/ 203 h 355"/>
                <a:gd name="T26" fmla="*/ 437 w 525"/>
                <a:gd name="T27" fmla="*/ 123 h 355"/>
                <a:gd name="T28" fmla="*/ 308 w 525"/>
                <a:gd name="T29" fmla="*/ 57 h 355"/>
                <a:gd name="T30" fmla="*/ 208 w 525"/>
                <a:gd name="T31" fmla="*/ 147 h 355"/>
                <a:gd name="T32" fmla="*/ 205 w 525"/>
                <a:gd name="T33" fmla="*/ 147 h 355"/>
                <a:gd name="T34" fmla="*/ 100 w 525"/>
                <a:gd name="T35" fmla="*/ 54 h 355"/>
                <a:gd name="T36" fmla="*/ 16 w 525"/>
                <a:gd name="T37" fmla="*/ 97 h 355"/>
                <a:gd name="T38" fmla="*/ 16 w 525"/>
                <a:gd name="T39" fmla="*/ 97 h 355"/>
                <a:gd name="T40" fmla="*/ 0 w 525"/>
                <a:gd name="T41" fmla="*/ 65 h 355"/>
                <a:gd name="T42" fmla="*/ 0 w 525"/>
                <a:gd name="T43" fmla="*/ 65 h 355"/>
                <a:gd name="T44" fmla="*/ 105 w 525"/>
                <a:gd name="T45" fmla="*/ 11 h 355"/>
                <a:gd name="T46" fmla="*/ 105 w 525"/>
                <a:gd name="T47" fmla="*/ 11 h 355"/>
                <a:gd name="T48" fmla="*/ 126 w 525"/>
                <a:gd name="T49" fmla="*/ 0 h 355"/>
                <a:gd name="T50" fmla="*/ 129 w 525"/>
                <a:gd name="T51" fmla="*/ 24 h 355"/>
                <a:gd name="T52" fmla="*/ 129 w 525"/>
                <a:gd name="T53" fmla="*/ 24 h 355"/>
                <a:gd name="T54" fmla="*/ 208 w 525"/>
                <a:gd name="T55" fmla="*/ 110 h 355"/>
                <a:gd name="T56" fmla="*/ 275 w 525"/>
                <a:gd name="T57" fmla="*/ 30 h 355"/>
                <a:gd name="T58" fmla="*/ 275 w 525"/>
                <a:gd name="T59" fmla="*/ 30 h 355"/>
                <a:gd name="T60" fmla="*/ 275 w 525"/>
                <a:gd name="T61" fmla="*/ 3 h 355"/>
                <a:gd name="T62" fmla="*/ 299 w 525"/>
                <a:gd name="T63" fmla="*/ 14 h 355"/>
                <a:gd name="T64" fmla="*/ 299 w 525"/>
                <a:gd name="T65" fmla="*/ 14 h 355"/>
                <a:gd name="T66" fmla="*/ 453 w 525"/>
                <a:gd name="T67" fmla="*/ 91 h 355"/>
                <a:gd name="T68" fmla="*/ 524 w 525"/>
                <a:gd name="T69" fmla="*/ 195 h 355"/>
                <a:gd name="T70" fmla="*/ 524 w 525"/>
                <a:gd name="T71" fmla="*/ 211 h 355"/>
                <a:gd name="T72" fmla="*/ 524 w 525"/>
                <a:gd name="T73" fmla="*/ 211 h 355"/>
                <a:gd name="T74" fmla="*/ 524 w 525"/>
                <a:gd name="T75" fmla="*/ 354 h 355"/>
                <a:gd name="T76" fmla="*/ 507 w 525"/>
                <a:gd name="T77" fmla="*/ 354 h 355"/>
                <a:gd name="T78" fmla="*/ 507 w 525"/>
                <a:gd name="T79" fmla="*/ 354 h 355"/>
                <a:gd name="T80" fmla="*/ 267 w 525"/>
                <a:gd name="T81" fmla="*/ 354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5" h="355">
                  <a:moveTo>
                    <a:pt x="267" y="354"/>
                  </a:moveTo>
                  <a:lnTo>
                    <a:pt x="267" y="354"/>
                  </a:lnTo>
                  <a:lnTo>
                    <a:pt x="267" y="354"/>
                  </a:lnTo>
                  <a:lnTo>
                    <a:pt x="267" y="354"/>
                  </a:lnTo>
                  <a:cubicBezTo>
                    <a:pt x="250" y="354"/>
                    <a:pt x="234" y="354"/>
                    <a:pt x="218" y="354"/>
                  </a:cubicBezTo>
                  <a:lnTo>
                    <a:pt x="218" y="354"/>
                  </a:lnTo>
                  <a:lnTo>
                    <a:pt x="218" y="320"/>
                  </a:lnTo>
                  <a:lnTo>
                    <a:pt x="218" y="320"/>
                  </a:lnTo>
                  <a:cubicBezTo>
                    <a:pt x="334" y="320"/>
                    <a:pt x="445" y="317"/>
                    <a:pt x="488" y="317"/>
                  </a:cubicBezTo>
                  <a:lnTo>
                    <a:pt x="488" y="317"/>
                  </a:lnTo>
                  <a:lnTo>
                    <a:pt x="488" y="211"/>
                  </a:lnTo>
                  <a:lnTo>
                    <a:pt x="488" y="211"/>
                  </a:lnTo>
                  <a:cubicBezTo>
                    <a:pt x="488" y="209"/>
                    <a:pt x="488" y="206"/>
                    <a:pt x="488" y="203"/>
                  </a:cubicBezTo>
                  <a:cubicBezTo>
                    <a:pt x="480" y="173"/>
                    <a:pt x="463" y="136"/>
                    <a:pt x="437" y="123"/>
                  </a:cubicBezTo>
                  <a:cubicBezTo>
                    <a:pt x="404" y="105"/>
                    <a:pt x="340" y="73"/>
                    <a:pt x="308" y="57"/>
                  </a:cubicBezTo>
                  <a:cubicBezTo>
                    <a:pt x="296" y="97"/>
                    <a:pt x="270" y="144"/>
                    <a:pt x="208" y="147"/>
                  </a:cubicBezTo>
                  <a:cubicBezTo>
                    <a:pt x="208" y="147"/>
                    <a:pt x="208" y="147"/>
                    <a:pt x="205" y="147"/>
                  </a:cubicBezTo>
                  <a:cubicBezTo>
                    <a:pt x="140" y="147"/>
                    <a:pt x="110" y="86"/>
                    <a:pt x="100" y="54"/>
                  </a:cubicBezTo>
                  <a:cubicBezTo>
                    <a:pt x="80" y="62"/>
                    <a:pt x="48" y="81"/>
                    <a:pt x="16" y="97"/>
                  </a:cubicBezTo>
                  <a:lnTo>
                    <a:pt x="16" y="97"/>
                  </a:lnTo>
                  <a:lnTo>
                    <a:pt x="0" y="65"/>
                  </a:lnTo>
                  <a:lnTo>
                    <a:pt x="0" y="65"/>
                  </a:lnTo>
                  <a:cubicBezTo>
                    <a:pt x="48" y="38"/>
                    <a:pt x="105" y="11"/>
                    <a:pt x="105" y="11"/>
                  </a:cubicBezTo>
                  <a:lnTo>
                    <a:pt x="105" y="11"/>
                  </a:lnTo>
                  <a:lnTo>
                    <a:pt x="126" y="0"/>
                  </a:lnTo>
                  <a:lnTo>
                    <a:pt x="129" y="24"/>
                  </a:lnTo>
                  <a:lnTo>
                    <a:pt x="129" y="24"/>
                  </a:lnTo>
                  <a:cubicBezTo>
                    <a:pt x="129" y="24"/>
                    <a:pt x="145" y="112"/>
                    <a:pt x="208" y="110"/>
                  </a:cubicBezTo>
                  <a:cubicBezTo>
                    <a:pt x="270" y="110"/>
                    <a:pt x="275" y="33"/>
                    <a:pt x="275" y="30"/>
                  </a:cubicBezTo>
                  <a:lnTo>
                    <a:pt x="275" y="30"/>
                  </a:lnTo>
                  <a:lnTo>
                    <a:pt x="275" y="3"/>
                  </a:lnTo>
                  <a:lnTo>
                    <a:pt x="299" y="14"/>
                  </a:lnTo>
                  <a:lnTo>
                    <a:pt x="299" y="14"/>
                  </a:lnTo>
                  <a:cubicBezTo>
                    <a:pt x="299" y="14"/>
                    <a:pt x="407" y="67"/>
                    <a:pt x="453" y="91"/>
                  </a:cubicBezTo>
                  <a:cubicBezTo>
                    <a:pt x="499" y="112"/>
                    <a:pt x="518" y="171"/>
                    <a:pt x="524" y="195"/>
                  </a:cubicBezTo>
                  <a:cubicBezTo>
                    <a:pt x="524" y="200"/>
                    <a:pt x="524" y="206"/>
                    <a:pt x="524" y="211"/>
                  </a:cubicBezTo>
                  <a:lnTo>
                    <a:pt x="524" y="211"/>
                  </a:lnTo>
                  <a:lnTo>
                    <a:pt x="524" y="354"/>
                  </a:lnTo>
                  <a:lnTo>
                    <a:pt x="507" y="354"/>
                  </a:lnTo>
                  <a:lnTo>
                    <a:pt x="507" y="354"/>
                  </a:lnTo>
                  <a:cubicBezTo>
                    <a:pt x="507" y="354"/>
                    <a:pt x="394" y="354"/>
                    <a:pt x="267" y="354"/>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105" name="Freeform 141">
              <a:extLst>
                <a:ext uri="{FF2B5EF4-FFF2-40B4-BE49-F238E27FC236}">
                  <a16:creationId xmlns:a16="http://schemas.microsoft.com/office/drawing/2014/main" id="{105F9208-0FD6-443B-A62C-F1970A2E3733}"/>
                </a:ext>
              </a:extLst>
            </p:cNvPr>
            <p:cNvSpPr>
              <a:spLocks noChangeArrowheads="1"/>
            </p:cNvSpPr>
            <p:nvPr/>
          </p:nvSpPr>
          <p:spPr bwMode="auto">
            <a:xfrm>
              <a:off x="4778375" y="4449763"/>
              <a:ext cx="117475" cy="82550"/>
            </a:xfrm>
            <a:custGeom>
              <a:avLst/>
              <a:gdLst>
                <a:gd name="T0" fmla="*/ 122 w 325"/>
                <a:gd name="T1" fmla="*/ 38 h 228"/>
                <a:gd name="T2" fmla="*/ 122 w 325"/>
                <a:gd name="T3" fmla="*/ 38 h 228"/>
                <a:gd name="T4" fmla="*/ 122 w 325"/>
                <a:gd name="T5" fmla="*/ 38 h 228"/>
                <a:gd name="T6" fmla="*/ 122 w 325"/>
                <a:gd name="T7" fmla="*/ 38 h 228"/>
                <a:gd name="T8" fmla="*/ 62 w 325"/>
                <a:gd name="T9" fmla="*/ 62 h 228"/>
                <a:gd name="T10" fmla="*/ 38 w 325"/>
                <a:gd name="T11" fmla="*/ 118 h 228"/>
                <a:gd name="T12" fmla="*/ 60 w 325"/>
                <a:gd name="T13" fmla="*/ 102 h 228"/>
                <a:gd name="T14" fmla="*/ 60 w 325"/>
                <a:gd name="T15" fmla="*/ 102 h 228"/>
                <a:gd name="T16" fmla="*/ 68 w 325"/>
                <a:gd name="T17" fmla="*/ 99 h 228"/>
                <a:gd name="T18" fmla="*/ 76 w 325"/>
                <a:gd name="T19" fmla="*/ 102 h 228"/>
                <a:gd name="T20" fmla="*/ 76 w 325"/>
                <a:gd name="T21" fmla="*/ 102 h 228"/>
                <a:gd name="T22" fmla="*/ 251 w 325"/>
                <a:gd name="T23" fmla="*/ 102 h 228"/>
                <a:gd name="T24" fmla="*/ 251 w 325"/>
                <a:gd name="T25" fmla="*/ 102 h 228"/>
                <a:gd name="T26" fmla="*/ 256 w 325"/>
                <a:gd name="T27" fmla="*/ 99 h 228"/>
                <a:gd name="T28" fmla="*/ 264 w 325"/>
                <a:gd name="T29" fmla="*/ 102 h 228"/>
                <a:gd name="T30" fmla="*/ 264 w 325"/>
                <a:gd name="T31" fmla="*/ 102 h 228"/>
                <a:gd name="T32" fmla="*/ 286 w 325"/>
                <a:gd name="T33" fmla="*/ 118 h 228"/>
                <a:gd name="T34" fmla="*/ 261 w 325"/>
                <a:gd name="T35" fmla="*/ 62 h 228"/>
                <a:gd name="T36" fmla="*/ 205 w 325"/>
                <a:gd name="T37" fmla="*/ 38 h 228"/>
                <a:gd name="T38" fmla="*/ 205 w 325"/>
                <a:gd name="T39" fmla="*/ 38 h 228"/>
                <a:gd name="T40" fmla="*/ 122 w 325"/>
                <a:gd name="T41" fmla="*/ 38 h 228"/>
                <a:gd name="T42" fmla="*/ 32 w 325"/>
                <a:gd name="T43" fmla="*/ 227 h 228"/>
                <a:gd name="T44" fmla="*/ 32 w 325"/>
                <a:gd name="T45" fmla="*/ 227 h 228"/>
                <a:gd name="T46" fmla="*/ 32 w 325"/>
                <a:gd name="T47" fmla="*/ 227 h 228"/>
                <a:gd name="T48" fmla="*/ 32 w 325"/>
                <a:gd name="T49" fmla="*/ 227 h 228"/>
                <a:gd name="T50" fmla="*/ 22 w 325"/>
                <a:gd name="T51" fmla="*/ 224 h 228"/>
                <a:gd name="T52" fmla="*/ 6 w 325"/>
                <a:gd name="T53" fmla="*/ 206 h 228"/>
                <a:gd name="T54" fmla="*/ 6 w 325"/>
                <a:gd name="T55" fmla="*/ 206 h 228"/>
                <a:gd name="T56" fmla="*/ 2 w 325"/>
                <a:gd name="T57" fmla="*/ 128 h 228"/>
                <a:gd name="T58" fmla="*/ 2 w 325"/>
                <a:gd name="T59" fmla="*/ 128 h 228"/>
                <a:gd name="T60" fmla="*/ 35 w 325"/>
                <a:gd name="T61" fmla="*/ 38 h 228"/>
                <a:gd name="T62" fmla="*/ 122 w 325"/>
                <a:gd name="T63" fmla="*/ 0 h 228"/>
                <a:gd name="T64" fmla="*/ 122 w 325"/>
                <a:gd name="T65" fmla="*/ 0 h 228"/>
                <a:gd name="T66" fmla="*/ 205 w 325"/>
                <a:gd name="T67" fmla="*/ 0 h 228"/>
                <a:gd name="T68" fmla="*/ 205 w 325"/>
                <a:gd name="T69" fmla="*/ 0 h 228"/>
                <a:gd name="T70" fmla="*/ 289 w 325"/>
                <a:gd name="T71" fmla="*/ 38 h 228"/>
                <a:gd name="T72" fmla="*/ 322 w 325"/>
                <a:gd name="T73" fmla="*/ 128 h 228"/>
                <a:gd name="T74" fmla="*/ 322 w 325"/>
                <a:gd name="T75" fmla="*/ 128 h 228"/>
                <a:gd name="T76" fmla="*/ 318 w 325"/>
                <a:gd name="T77" fmla="*/ 206 h 228"/>
                <a:gd name="T78" fmla="*/ 318 w 325"/>
                <a:gd name="T79" fmla="*/ 206 h 228"/>
                <a:gd name="T80" fmla="*/ 292 w 325"/>
                <a:gd name="T81" fmla="*/ 227 h 228"/>
                <a:gd name="T82" fmla="*/ 273 w 325"/>
                <a:gd name="T83" fmla="*/ 222 h 228"/>
                <a:gd name="T84" fmla="*/ 264 w 325"/>
                <a:gd name="T85" fmla="*/ 203 h 228"/>
                <a:gd name="T86" fmla="*/ 264 w 325"/>
                <a:gd name="T87" fmla="*/ 203 h 228"/>
                <a:gd name="T88" fmla="*/ 264 w 325"/>
                <a:gd name="T89" fmla="*/ 171 h 228"/>
                <a:gd name="T90" fmla="*/ 264 w 325"/>
                <a:gd name="T91" fmla="*/ 171 h 228"/>
                <a:gd name="T92" fmla="*/ 254 w 325"/>
                <a:gd name="T93" fmla="*/ 136 h 228"/>
                <a:gd name="T94" fmla="*/ 70 w 325"/>
                <a:gd name="T95" fmla="*/ 136 h 228"/>
                <a:gd name="T96" fmla="*/ 60 w 325"/>
                <a:gd name="T97" fmla="*/ 171 h 228"/>
                <a:gd name="T98" fmla="*/ 62 w 325"/>
                <a:gd name="T99" fmla="*/ 201 h 228"/>
                <a:gd name="T100" fmla="*/ 51 w 325"/>
                <a:gd name="T101" fmla="*/ 222 h 228"/>
                <a:gd name="T102" fmla="*/ 32 w 325"/>
                <a:gd name="T103" fmla="*/ 22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5" h="228">
                  <a:moveTo>
                    <a:pt x="122" y="38"/>
                  </a:moveTo>
                  <a:lnTo>
                    <a:pt x="122" y="38"/>
                  </a:lnTo>
                  <a:lnTo>
                    <a:pt x="122" y="38"/>
                  </a:lnTo>
                  <a:lnTo>
                    <a:pt x="122" y="38"/>
                  </a:lnTo>
                  <a:cubicBezTo>
                    <a:pt x="97" y="38"/>
                    <a:pt x="78" y="46"/>
                    <a:pt x="62" y="62"/>
                  </a:cubicBezTo>
                  <a:cubicBezTo>
                    <a:pt x="48" y="78"/>
                    <a:pt x="38" y="96"/>
                    <a:pt x="38" y="118"/>
                  </a:cubicBezTo>
                  <a:cubicBezTo>
                    <a:pt x="43" y="112"/>
                    <a:pt x="51" y="107"/>
                    <a:pt x="60" y="102"/>
                  </a:cubicBezTo>
                  <a:lnTo>
                    <a:pt x="60" y="102"/>
                  </a:lnTo>
                  <a:lnTo>
                    <a:pt x="68" y="99"/>
                  </a:lnTo>
                  <a:lnTo>
                    <a:pt x="76" y="102"/>
                  </a:lnTo>
                  <a:lnTo>
                    <a:pt x="76" y="102"/>
                  </a:lnTo>
                  <a:cubicBezTo>
                    <a:pt x="114" y="112"/>
                    <a:pt x="213" y="112"/>
                    <a:pt x="251" y="102"/>
                  </a:cubicBezTo>
                  <a:lnTo>
                    <a:pt x="251" y="102"/>
                  </a:lnTo>
                  <a:lnTo>
                    <a:pt x="256" y="99"/>
                  </a:lnTo>
                  <a:lnTo>
                    <a:pt x="264" y="102"/>
                  </a:lnTo>
                  <a:lnTo>
                    <a:pt x="264" y="102"/>
                  </a:lnTo>
                  <a:cubicBezTo>
                    <a:pt x="273" y="107"/>
                    <a:pt x="281" y="112"/>
                    <a:pt x="286" y="118"/>
                  </a:cubicBezTo>
                  <a:cubicBezTo>
                    <a:pt x="286" y="96"/>
                    <a:pt x="278" y="78"/>
                    <a:pt x="261" y="62"/>
                  </a:cubicBezTo>
                  <a:cubicBezTo>
                    <a:pt x="248" y="46"/>
                    <a:pt x="227" y="38"/>
                    <a:pt x="205" y="38"/>
                  </a:cubicBezTo>
                  <a:lnTo>
                    <a:pt x="205" y="38"/>
                  </a:lnTo>
                  <a:lnTo>
                    <a:pt x="122" y="38"/>
                  </a:lnTo>
                  <a:close/>
                  <a:moveTo>
                    <a:pt x="32" y="227"/>
                  </a:moveTo>
                  <a:lnTo>
                    <a:pt x="32" y="227"/>
                  </a:lnTo>
                  <a:lnTo>
                    <a:pt x="32" y="227"/>
                  </a:lnTo>
                  <a:lnTo>
                    <a:pt x="32" y="227"/>
                  </a:lnTo>
                  <a:cubicBezTo>
                    <a:pt x="30" y="227"/>
                    <a:pt x="24" y="227"/>
                    <a:pt x="22" y="224"/>
                  </a:cubicBezTo>
                  <a:cubicBezTo>
                    <a:pt x="14" y="222"/>
                    <a:pt x="8" y="214"/>
                    <a:pt x="6" y="206"/>
                  </a:cubicBezTo>
                  <a:lnTo>
                    <a:pt x="6" y="206"/>
                  </a:lnTo>
                  <a:lnTo>
                    <a:pt x="2" y="128"/>
                  </a:lnTo>
                  <a:lnTo>
                    <a:pt x="2" y="128"/>
                  </a:lnTo>
                  <a:cubicBezTo>
                    <a:pt x="0" y="96"/>
                    <a:pt x="14" y="62"/>
                    <a:pt x="35" y="38"/>
                  </a:cubicBezTo>
                  <a:cubicBezTo>
                    <a:pt x="56" y="14"/>
                    <a:pt x="89" y="0"/>
                    <a:pt x="122" y="0"/>
                  </a:cubicBezTo>
                  <a:lnTo>
                    <a:pt x="122" y="0"/>
                  </a:lnTo>
                  <a:lnTo>
                    <a:pt x="205" y="0"/>
                  </a:lnTo>
                  <a:lnTo>
                    <a:pt x="205" y="0"/>
                  </a:lnTo>
                  <a:cubicBezTo>
                    <a:pt x="238" y="0"/>
                    <a:pt x="268" y="14"/>
                    <a:pt x="289" y="38"/>
                  </a:cubicBezTo>
                  <a:cubicBezTo>
                    <a:pt x="313" y="62"/>
                    <a:pt x="324" y="96"/>
                    <a:pt x="322" y="128"/>
                  </a:cubicBezTo>
                  <a:lnTo>
                    <a:pt x="322" y="128"/>
                  </a:lnTo>
                  <a:lnTo>
                    <a:pt x="318" y="206"/>
                  </a:lnTo>
                  <a:lnTo>
                    <a:pt x="318" y="206"/>
                  </a:lnTo>
                  <a:cubicBezTo>
                    <a:pt x="318" y="209"/>
                    <a:pt x="315" y="227"/>
                    <a:pt x="292" y="227"/>
                  </a:cubicBezTo>
                  <a:cubicBezTo>
                    <a:pt x="284" y="227"/>
                    <a:pt x="276" y="224"/>
                    <a:pt x="273" y="222"/>
                  </a:cubicBezTo>
                  <a:cubicBezTo>
                    <a:pt x="268" y="217"/>
                    <a:pt x="264" y="211"/>
                    <a:pt x="264" y="203"/>
                  </a:cubicBezTo>
                  <a:lnTo>
                    <a:pt x="264" y="203"/>
                  </a:lnTo>
                  <a:lnTo>
                    <a:pt x="264" y="171"/>
                  </a:lnTo>
                  <a:lnTo>
                    <a:pt x="264" y="171"/>
                  </a:lnTo>
                  <a:cubicBezTo>
                    <a:pt x="268" y="149"/>
                    <a:pt x="264" y="144"/>
                    <a:pt x="254" y="136"/>
                  </a:cubicBezTo>
                  <a:cubicBezTo>
                    <a:pt x="207" y="149"/>
                    <a:pt x="116" y="149"/>
                    <a:pt x="70" y="136"/>
                  </a:cubicBezTo>
                  <a:cubicBezTo>
                    <a:pt x="60" y="144"/>
                    <a:pt x="56" y="149"/>
                    <a:pt x="60" y="171"/>
                  </a:cubicBezTo>
                  <a:cubicBezTo>
                    <a:pt x="60" y="171"/>
                    <a:pt x="60" y="193"/>
                    <a:pt x="62" y="201"/>
                  </a:cubicBezTo>
                  <a:cubicBezTo>
                    <a:pt x="62" y="209"/>
                    <a:pt x="56" y="219"/>
                    <a:pt x="51" y="222"/>
                  </a:cubicBezTo>
                  <a:cubicBezTo>
                    <a:pt x="46" y="227"/>
                    <a:pt x="40" y="227"/>
                    <a:pt x="32" y="227"/>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106" name="Freeform 142">
              <a:extLst>
                <a:ext uri="{FF2B5EF4-FFF2-40B4-BE49-F238E27FC236}">
                  <a16:creationId xmlns:a16="http://schemas.microsoft.com/office/drawing/2014/main" id="{BF5AC064-123D-488E-823D-A966414078BA}"/>
                </a:ext>
              </a:extLst>
            </p:cNvPr>
            <p:cNvSpPr>
              <a:spLocks noChangeArrowheads="1"/>
            </p:cNvSpPr>
            <p:nvPr/>
          </p:nvSpPr>
          <p:spPr bwMode="auto">
            <a:xfrm>
              <a:off x="4781550" y="4486275"/>
              <a:ext cx="111125" cy="106363"/>
            </a:xfrm>
            <a:custGeom>
              <a:avLst/>
              <a:gdLst>
                <a:gd name="T0" fmla="*/ 278 w 308"/>
                <a:gd name="T1" fmla="*/ 94 h 297"/>
                <a:gd name="T2" fmla="*/ 292 w 308"/>
                <a:gd name="T3" fmla="*/ 107 h 297"/>
                <a:gd name="T4" fmla="*/ 16 w 308"/>
                <a:gd name="T5" fmla="*/ 107 h 297"/>
                <a:gd name="T6" fmla="*/ 281 w 308"/>
                <a:gd name="T7" fmla="*/ 110 h 297"/>
                <a:gd name="T8" fmla="*/ 281 w 308"/>
                <a:gd name="T9" fmla="*/ 112 h 297"/>
                <a:gd name="T10" fmla="*/ 281 w 308"/>
                <a:gd name="T11" fmla="*/ 110 h 297"/>
                <a:gd name="T12" fmla="*/ 38 w 308"/>
                <a:gd name="T13" fmla="*/ 128 h 297"/>
                <a:gd name="T14" fmla="*/ 38 w 308"/>
                <a:gd name="T15" fmla="*/ 128 h 297"/>
                <a:gd name="T16" fmla="*/ 48 w 308"/>
                <a:gd name="T17" fmla="*/ 149 h 297"/>
                <a:gd name="T18" fmla="*/ 57 w 308"/>
                <a:gd name="T19" fmla="*/ 152 h 297"/>
                <a:gd name="T20" fmla="*/ 60 w 308"/>
                <a:gd name="T21" fmla="*/ 165 h 297"/>
                <a:gd name="T22" fmla="*/ 248 w 308"/>
                <a:gd name="T23" fmla="*/ 165 h 297"/>
                <a:gd name="T24" fmla="*/ 253 w 308"/>
                <a:gd name="T25" fmla="*/ 152 h 297"/>
                <a:gd name="T26" fmla="*/ 262 w 308"/>
                <a:gd name="T27" fmla="*/ 149 h 297"/>
                <a:gd name="T28" fmla="*/ 273 w 308"/>
                <a:gd name="T29" fmla="*/ 128 h 297"/>
                <a:gd name="T30" fmla="*/ 256 w 308"/>
                <a:gd name="T31" fmla="*/ 104 h 297"/>
                <a:gd name="T32" fmla="*/ 256 w 308"/>
                <a:gd name="T33" fmla="*/ 72 h 297"/>
                <a:gd name="T34" fmla="*/ 246 w 308"/>
                <a:gd name="T35" fmla="*/ 37 h 297"/>
                <a:gd name="T36" fmla="*/ 52 w 308"/>
                <a:gd name="T37" fmla="*/ 72 h 297"/>
                <a:gd name="T38" fmla="*/ 54 w 308"/>
                <a:gd name="T39" fmla="*/ 115 h 297"/>
                <a:gd name="T40" fmla="*/ 46 w 308"/>
                <a:gd name="T41" fmla="*/ 123 h 297"/>
                <a:gd name="T42" fmla="*/ 154 w 308"/>
                <a:gd name="T43" fmla="*/ 296 h 297"/>
                <a:gd name="T44" fmla="*/ 154 w 308"/>
                <a:gd name="T45" fmla="*/ 296 h 297"/>
                <a:gd name="T46" fmla="*/ 24 w 308"/>
                <a:gd name="T47" fmla="*/ 178 h 297"/>
                <a:gd name="T48" fmla="*/ 3 w 308"/>
                <a:gd name="T49" fmla="*/ 104 h 297"/>
                <a:gd name="T50" fmla="*/ 11 w 308"/>
                <a:gd name="T51" fmla="*/ 88 h 297"/>
                <a:gd name="T52" fmla="*/ 16 w 308"/>
                <a:gd name="T53" fmla="*/ 74 h 297"/>
                <a:gd name="T54" fmla="*/ 52 w 308"/>
                <a:gd name="T55" fmla="*/ 3 h 297"/>
                <a:gd name="T56" fmla="*/ 60 w 308"/>
                <a:gd name="T57" fmla="*/ 0 h 297"/>
                <a:gd name="T58" fmla="*/ 68 w 308"/>
                <a:gd name="T59" fmla="*/ 3 h 297"/>
                <a:gd name="T60" fmla="*/ 243 w 308"/>
                <a:gd name="T61" fmla="*/ 3 h 297"/>
                <a:gd name="T62" fmla="*/ 256 w 308"/>
                <a:gd name="T63" fmla="*/ 3 h 297"/>
                <a:gd name="T64" fmla="*/ 294 w 308"/>
                <a:gd name="T65" fmla="*/ 74 h 297"/>
                <a:gd name="T66" fmla="*/ 292 w 308"/>
                <a:gd name="T67" fmla="*/ 91 h 297"/>
                <a:gd name="T68" fmla="*/ 305 w 308"/>
                <a:gd name="T69" fmla="*/ 104 h 297"/>
                <a:gd name="T70" fmla="*/ 305 w 308"/>
                <a:gd name="T71" fmla="*/ 144 h 297"/>
                <a:gd name="T72" fmla="*/ 154 w 308"/>
                <a:gd name="T73" fmla="*/ 29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8" h="297">
                  <a:moveTo>
                    <a:pt x="278" y="94"/>
                  </a:moveTo>
                  <a:lnTo>
                    <a:pt x="278" y="94"/>
                  </a:lnTo>
                  <a:close/>
                  <a:moveTo>
                    <a:pt x="292" y="107"/>
                  </a:moveTo>
                  <a:lnTo>
                    <a:pt x="292" y="107"/>
                  </a:lnTo>
                  <a:close/>
                  <a:moveTo>
                    <a:pt x="16" y="107"/>
                  </a:moveTo>
                  <a:lnTo>
                    <a:pt x="16" y="107"/>
                  </a:lnTo>
                  <a:close/>
                  <a:moveTo>
                    <a:pt x="281" y="110"/>
                  </a:moveTo>
                  <a:lnTo>
                    <a:pt x="281" y="110"/>
                  </a:lnTo>
                  <a:lnTo>
                    <a:pt x="281" y="110"/>
                  </a:lnTo>
                  <a:lnTo>
                    <a:pt x="281" y="112"/>
                  </a:lnTo>
                  <a:lnTo>
                    <a:pt x="281" y="112"/>
                  </a:lnTo>
                  <a:lnTo>
                    <a:pt x="281" y="110"/>
                  </a:lnTo>
                  <a:close/>
                  <a:moveTo>
                    <a:pt x="38" y="128"/>
                  </a:moveTo>
                  <a:lnTo>
                    <a:pt x="38" y="128"/>
                  </a:lnTo>
                  <a:lnTo>
                    <a:pt x="38" y="128"/>
                  </a:lnTo>
                  <a:lnTo>
                    <a:pt x="38" y="128"/>
                  </a:lnTo>
                  <a:cubicBezTo>
                    <a:pt x="38" y="131"/>
                    <a:pt x="38" y="131"/>
                    <a:pt x="38" y="133"/>
                  </a:cubicBezTo>
                  <a:cubicBezTo>
                    <a:pt x="40" y="144"/>
                    <a:pt x="46" y="149"/>
                    <a:pt x="48" y="149"/>
                  </a:cubicBezTo>
                  <a:lnTo>
                    <a:pt x="48" y="149"/>
                  </a:lnTo>
                  <a:lnTo>
                    <a:pt x="57" y="152"/>
                  </a:lnTo>
                  <a:lnTo>
                    <a:pt x="60" y="165"/>
                  </a:lnTo>
                  <a:lnTo>
                    <a:pt x="60" y="165"/>
                  </a:lnTo>
                  <a:cubicBezTo>
                    <a:pt x="76" y="229"/>
                    <a:pt x="84" y="259"/>
                    <a:pt x="154" y="259"/>
                  </a:cubicBezTo>
                  <a:cubicBezTo>
                    <a:pt x="224" y="259"/>
                    <a:pt x="232" y="229"/>
                    <a:pt x="248" y="165"/>
                  </a:cubicBezTo>
                  <a:lnTo>
                    <a:pt x="248" y="165"/>
                  </a:lnTo>
                  <a:lnTo>
                    <a:pt x="253" y="152"/>
                  </a:lnTo>
                  <a:lnTo>
                    <a:pt x="262" y="149"/>
                  </a:lnTo>
                  <a:lnTo>
                    <a:pt x="262" y="149"/>
                  </a:lnTo>
                  <a:cubicBezTo>
                    <a:pt x="262" y="149"/>
                    <a:pt x="268" y="144"/>
                    <a:pt x="270" y="133"/>
                  </a:cubicBezTo>
                  <a:cubicBezTo>
                    <a:pt x="270" y="131"/>
                    <a:pt x="273" y="128"/>
                    <a:pt x="273" y="128"/>
                  </a:cubicBezTo>
                  <a:cubicBezTo>
                    <a:pt x="270" y="125"/>
                    <a:pt x="265" y="125"/>
                    <a:pt x="265" y="123"/>
                  </a:cubicBezTo>
                  <a:cubicBezTo>
                    <a:pt x="260" y="118"/>
                    <a:pt x="256" y="110"/>
                    <a:pt x="256" y="104"/>
                  </a:cubicBezTo>
                  <a:lnTo>
                    <a:pt x="256" y="104"/>
                  </a:lnTo>
                  <a:lnTo>
                    <a:pt x="256" y="72"/>
                  </a:lnTo>
                  <a:lnTo>
                    <a:pt x="256" y="72"/>
                  </a:lnTo>
                  <a:cubicBezTo>
                    <a:pt x="260" y="50"/>
                    <a:pt x="256" y="45"/>
                    <a:pt x="246" y="37"/>
                  </a:cubicBezTo>
                  <a:cubicBezTo>
                    <a:pt x="199" y="50"/>
                    <a:pt x="108" y="50"/>
                    <a:pt x="62" y="37"/>
                  </a:cubicBezTo>
                  <a:cubicBezTo>
                    <a:pt x="52" y="45"/>
                    <a:pt x="48" y="50"/>
                    <a:pt x="52" y="72"/>
                  </a:cubicBezTo>
                  <a:lnTo>
                    <a:pt x="52" y="72"/>
                  </a:lnTo>
                  <a:lnTo>
                    <a:pt x="54" y="115"/>
                  </a:lnTo>
                  <a:lnTo>
                    <a:pt x="46" y="123"/>
                  </a:lnTo>
                  <a:lnTo>
                    <a:pt x="46" y="123"/>
                  </a:lnTo>
                  <a:cubicBezTo>
                    <a:pt x="43" y="125"/>
                    <a:pt x="40" y="125"/>
                    <a:pt x="38" y="128"/>
                  </a:cubicBezTo>
                  <a:close/>
                  <a:moveTo>
                    <a:pt x="154" y="296"/>
                  </a:moveTo>
                  <a:lnTo>
                    <a:pt x="154" y="296"/>
                  </a:lnTo>
                  <a:lnTo>
                    <a:pt x="154" y="296"/>
                  </a:lnTo>
                  <a:lnTo>
                    <a:pt x="154" y="296"/>
                  </a:lnTo>
                  <a:cubicBezTo>
                    <a:pt x="60" y="296"/>
                    <a:pt x="43" y="239"/>
                    <a:pt x="24" y="178"/>
                  </a:cubicBezTo>
                  <a:cubicBezTo>
                    <a:pt x="16" y="170"/>
                    <a:pt x="8" y="157"/>
                    <a:pt x="3" y="144"/>
                  </a:cubicBezTo>
                  <a:cubicBezTo>
                    <a:pt x="0" y="128"/>
                    <a:pt x="0" y="115"/>
                    <a:pt x="3" y="104"/>
                  </a:cubicBezTo>
                  <a:lnTo>
                    <a:pt x="3" y="104"/>
                  </a:lnTo>
                  <a:lnTo>
                    <a:pt x="11" y="88"/>
                  </a:lnTo>
                  <a:lnTo>
                    <a:pt x="16" y="91"/>
                  </a:lnTo>
                  <a:lnTo>
                    <a:pt x="16" y="74"/>
                  </a:lnTo>
                  <a:lnTo>
                    <a:pt x="16" y="74"/>
                  </a:lnTo>
                  <a:cubicBezTo>
                    <a:pt x="14" y="40"/>
                    <a:pt x="19" y="21"/>
                    <a:pt x="52" y="3"/>
                  </a:cubicBezTo>
                  <a:lnTo>
                    <a:pt x="52" y="3"/>
                  </a:lnTo>
                  <a:lnTo>
                    <a:pt x="60" y="0"/>
                  </a:lnTo>
                  <a:lnTo>
                    <a:pt x="68" y="3"/>
                  </a:lnTo>
                  <a:lnTo>
                    <a:pt x="68" y="3"/>
                  </a:lnTo>
                  <a:cubicBezTo>
                    <a:pt x="106" y="13"/>
                    <a:pt x="205" y="13"/>
                    <a:pt x="243" y="3"/>
                  </a:cubicBezTo>
                  <a:lnTo>
                    <a:pt x="243" y="3"/>
                  </a:lnTo>
                  <a:lnTo>
                    <a:pt x="248" y="0"/>
                  </a:lnTo>
                  <a:lnTo>
                    <a:pt x="256" y="3"/>
                  </a:lnTo>
                  <a:lnTo>
                    <a:pt x="256" y="3"/>
                  </a:lnTo>
                  <a:cubicBezTo>
                    <a:pt x="289" y="21"/>
                    <a:pt x="294" y="40"/>
                    <a:pt x="294" y="74"/>
                  </a:cubicBezTo>
                  <a:lnTo>
                    <a:pt x="294" y="74"/>
                  </a:lnTo>
                  <a:lnTo>
                    <a:pt x="292" y="91"/>
                  </a:lnTo>
                  <a:lnTo>
                    <a:pt x="297" y="88"/>
                  </a:lnTo>
                  <a:lnTo>
                    <a:pt x="305" y="104"/>
                  </a:lnTo>
                  <a:lnTo>
                    <a:pt x="305" y="104"/>
                  </a:lnTo>
                  <a:cubicBezTo>
                    <a:pt x="307" y="115"/>
                    <a:pt x="307" y="128"/>
                    <a:pt x="305" y="144"/>
                  </a:cubicBezTo>
                  <a:cubicBezTo>
                    <a:pt x="300" y="157"/>
                    <a:pt x="292" y="170"/>
                    <a:pt x="284" y="178"/>
                  </a:cubicBezTo>
                  <a:cubicBezTo>
                    <a:pt x="268" y="239"/>
                    <a:pt x="251" y="296"/>
                    <a:pt x="154" y="296"/>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grpSp>
      <p:sp>
        <p:nvSpPr>
          <p:cNvPr id="4" name="Rectangle 3">
            <a:extLst>
              <a:ext uri="{FF2B5EF4-FFF2-40B4-BE49-F238E27FC236}">
                <a16:creationId xmlns:a16="http://schemas.microsoft.com/office/drawing/2014/main" id="{929180BC-53B3-41B9-9DF9-73699014CE94}"/>
              </a:ext>
            </a:extLst>
          </p:cNvPr>
          <p:cNvSpPr/>
          <p:nvPr/>
        </p:nvSpPr>
        <p:spPr>
          <a:xfrm>
            <a:off x="1777026" y="3193281"/>
            <a:ext cx="1986039" cy="2055819"/>
          </a:xfrm>
          <a:prstGeom prst="rect">
            <a:avLst/>
          </a:prstGeom>
        </p:spPr>
        <p:txBody>
          <a:bodyPr wrap="square">
            <a:spAutoFit/>
          </a:bodyPr>
          <a:lstStyle/>
          <a:p>
            <a:pPr lvl="0" algn="ctr">
              <a:lnSpc>
                <a:spcPct val="110000"/>
              </a:lnSpc>
              <a:spcBef>
                <a:spcPts val="1200"/>
              </a:spcBef>
              <a:spcAft>
                <a:spcPts val="600"/>
              </a:spcAft>
              <a:buClr>
                <a:srgbClr val="A62163"/>
              </a:buClr>
              <a:tabLst>
                <a:tab pos="57150" algn="l"/>
                <a:tab pos="635000" algn="l"/>
                <a:tab pos="7200900" algn="l"/>
              </a:tabLst>
            </a:pPr>
            <a:r>
              <a:rPr lang="en-US" altLang="en-US" sz="1300" b="1" dirty="0">
                <a:solidFill>
                  <a:srgbClr val="323232">
                    <a:lumMod val="75000"/>
                    <a:lumOff val="25000"/>
                  </a:srgbClr>
                </a:solidFill>
                <a:cs typeface="Calibri" pitchFamily="34" charset="0"/>
              </a:rPr>
              <a:t>CDM maintenance </a:t>
            </a:r>
            <a:r>
              <a:rPr lang="en-US" altLang="en-US" sz="1300" dirty="0">
                <a:solidFill>
                  <a:srgbClr val="323232">
                    <a:lumMod val="75000"/>
                    <a:lumOff val="25000"/>
                  </a:srgbClr>
                </a:solidFill>
                <a:cs typeface="Calibri" pitchFamily="34" charset="0"/>
              </a:rPr>
              <a:t>is an ongoing process to ensure services are accurately charged, that the hospital is compliant with Medicare regulations, and receives appropriate reimbursement.</a:t>
            </a:r>
          </a:p>
        </p:txBody>
      </p:sp>
      <p:sp>
        <p:nvSpPr>
          <p:cNvPr id="5" name="Rectangle 4">
            <a:extLst>
              <a:ext uri="{FF2B5EF4-FFF2-40B4-BE49-F238E27FC236}">
                <a16:creationId xmlns:a16="http://schemas.microsoft.com/office/drawing/2014/main" id="{F64240FD-D0E4-47FD-9C78-99723959D1F6}"/>
              </a:ext>
            </a:extLst>
          </p:cNvPr>
          <p:cNvSpPr/>
          <p:nvPr/>
        </p:nvSpPr>
        <p:spPr>
          <a:xfrm>
            <a:off x="4007152" y="3181565"/>
            <a:ext cx="1917611" cy="1270604"/>
          </a:xfrm>
          <a:prstGeom prst="rect">
            <a:avLst/>
          </a:prstGeom>
        </p:spPr>
        <p:txBody>
          <a:bodyPr wrap="square">
            <a:spAutoFit/>
          </a:bodyPr>
          <a:lstStyle/>
          <a:p>
            <a:pPr marL="0" lvl="1" algn="ctr">
              <a:lnSpc>
                <a:spcPct val="120000"/>
              </a:lnSpc>
              <a:spcBef>
                <a:spcPts val="1200"/>
              </a:spcBef>
              <a:spcAft>
                <a:spcPts val="600"/>
              </a:spcAft>
              <a:buClr>
                <a:srgbClr val="A62163"/>
              </a:buClr>
              <a:tabLst>
                <a:tab pos="57150" algn="l"/>
                <a:tab pos="635000" algn="l"/>
                <a:tab pos="7200900" algn="l"/>
              </a:tabLst>
            </a:pPr>
            <a:r>
              <a:rPr lang="en-US" altLang="en-US" sz="1300" dirty="0">
                <a:solidFill>
                  <a:srgbClr val="323232">
                    <a:lumMod val="75000"/>
                    <a:lumOff val="25000"/>
                  </a:srgbClr>
                </a:solidFill>
                <a:cs typeface="Calibri" pitchFamily="34" charset="0"/>
              </a:rPr>
              <a:t>Team members should have a thorough understanding of </a:t>
            </a:r>
            <a:r>
              <a:rPr lang="en-US" altLang="en-US" sz="1300" b="1" dirty="0">
                <a:solidFill>
                  <a:srgbClr val="323232">
                    <a:lumMod val="75000"/>
                    <a:lumOff val="25000"/>
                  </a:srgbClr>
                </a:solidFill>
                <a:cs typeface="Calibri" pitchFamily="34" charset="0"/>
              </a:rPr>
              <a:t>coverage, payment </a:t>
            </a:r>
            <a:br>
              <a:rPr lang="en-US" altLang="en-US" sz="1300" b="1" dirty="0">
                <a:solidFill>
                  <a:srgbClr val="323232">
                    <a:lumMod val="75000"/>
                    <a:lumOff val="25000"/>
                  </a:srgbClr>
                </a:solidFill>
                <a:cs typeface="Calibri" pitchFamily="34" charset="0"/>
              </a:rPr>
            </a:br>
            <a:r>
              <a:rPr lang="en-US" altLang="en-US" sz="1300" b="1" dirty="0">
                <a:solidFill>
                  <a:srgbClr val="323232">
                    <a:lumMod val="75000"/>
                    <a:lumOff val="25000"/>
                  </a:srgbClr>
                </a:solidFill>
                <a:cs typeface="Calibri" pitchFamily="34" charset="0"/>
              </a:rPr>
              <a:t>and reporting issues.</a:t>
            </a:r>
          </a:p>
        </p:txBody>
      </p:sp>
      <p:sp>
        <p:nvSpPr>
          <p:cNvPr id="7" name="Rectangle 6">
            <a:extLst>
              <a:ext uri="{FF2B5EF4-FFF2-40B4-BE49-F238E27FC236}">
                <a16:creationId xmlns:a16="http://schemas.microsoft.com/office/drawing/2014/main" id="{55394042-9B28-4C50-9DBB-FF964335133D}"/>
              </a:ext>
            </a:extLst>
          </p:cNvPr>
          <p:cNvSpPr/>
          <p:nvPr/>
        </p:nvSpPr>
        <p:spPr>
          <a:xfrm>
            <a:off x="6248881" y="3194751"/>
            <a:ext cx="1856112" cy="1510670"/>
          </a:xfrm>
          <a:prstGeom prst="rect">
            <a:avLst/>
          </a:prstGeom>
        </p:spPr>
        <p:txBody>
          <a:bodyPr wrap="square">
            <a:spAutoFit/>
          </a:bodyPr>
          <a:lstStyle/>
          <a:p>
            <a:pPr marL="0" lvl="1" algn="ctr">
              <a:lnSpc>
                <a:spcPct val="120000"/>
              </a:lnSpc>
              <a:spcBef>
                <a:spcPts val="1200"/>
              </a:spcBef>
              <a:spcAft>
                <a:spcPts val="600"/>
              </a:spcAft>
              <a:buClr>
                <a:srgbClr val="A62163"/>
              </a:buClr>
              <a:tabLst>
                <a:tab pos="57150" algn="l"/>
                <a:tab pos="635000" algn="l"/>
                <a:tab pos="7200900" algn="l"/>
              </a:tabLst>
            </a:pPr>
            <a:r>
              <a:rPr lang="en-US" altLang="en-US" sz="1300" dirty="0">
                <a:solidFill>
                  <a:srgbClr val="323232">
                    <a:lumMod val="75000"/>
                    <a:lumOff val="25000"/>
                  </a:srgbClr>
                </a:solidFill>
                <a:cs typeface="Calibri" pitchFamily="34" charset="0"/>
              </a:rPr>
              <a:t>Ancillary staff should participate to ensure that codes and charges reflect services/procedures </a:t>
            </a:r>
            <a:r>
              <a:rPr lang="en-US" altLang="en-US" sz="1300" b="1" dirty="0">
                <a:solidFill>
                  <a:srgbClr val="323232">
                    <a:lumMod val="75000"/>
                    <a:lumOff val="25000"/>
                  </a:srgbClr>
                </a:solidFill>
                <a:cs typeface="Calibri" pitchFamily="34" charset="0"/>
              </a:rPr>
              <a:t>actually performed</a:t>
            </a:r>
            <a:r>
              <a:rPr lang="en-US" altLang="en-US" sz="1300" dirty="0">
                <a:solidFill>
                  <a:srgbClr val="323232">
                    <a:lumMod val="75000"/>
                    <a:lumOff val="25000"/>
                  </a:srgbClr>
                </a:solidFill>
                <a:cs typeface="Calibri" pitchFamily="34" charset="0"/>
              </a:rPr>
              <a:t>.</a:t>
            </a:r>
          </a:p>
        </p:txBody>
      </p:sp>
      <p:cxnSp>
        <p:nvCxnSpPr>
          <p:cNvPr id="9" name="Straight Connector 8">
            <a:extLst>
              <a:ext uri="{FF2B5EF4-FFF2-40B4-BE49-F238E27FC236}">
                <a16:creationId xmlns:a16="http://schemas.microsoft.com/office/drawing/2014/main" id="{948DDAA8-672A-415D-964C-4AF03A52A89F}"/>
              </a:ext>
            </a:extLst>
          </p:cNvPr>
          <p:cNvCxnSpPr/>
          <p:nvPr/>
        </p:nvCxnSpPr>
        <p:spPr>
          <a:xfrm>
            <a:off x="2158216" y="3112985"/>
            <a:ext cx="1111170" cy="0"/>
          </a:xfrm>
          <a:prstGeom prst="line">
            <a:avLst/>
          </a:prstGeom>
          <a:ln>
            <a:solidFill>
              <a:schemeClr val="bg2">
                <a:lumMod val="75000"/>
              </a:schemeClr>
            </a:solidFill>
          </a:ln>
        </p:spPr>
        <p:style>
          <a:lnRef idx="1">
            <a:schemeClr val="accent2"/>
          </a:lnRef>
          <a:fillRef idx="0">
            <a:schemeClr val="accent2"/>
          </a:fillRef>
          <a:effectRef idx="0">
            <a:schemeClr val="accent2"/>
          </a:effectRef>
          <a:fontRef idx="minor">
            <a:schemeClr val="tx1"/>
          </a:fontRef>
        </p:style>
      </p:cxnSp>
      <p:cxnSp>
        <p:nvCxnSpPr>
          <p:cNvPr id="110" name="Straight Connector 109">
            <a:extLst>
              <a:ext uri="{FF2B5EF4-FFF2-40B4-BE49-F238E27FC236}">
                <a16:creationId xmlns:a16="http://schemas.microsoft.com/office/drawing/2014/main" id="{38AD0482-B250-4E93-B2BC-E59B59FFBF88}"/>
              </a:ext>
            </a:extLst>
          </p:cNvPr>
          <p:cNvCxnSpPr/>
          <p:nvPr/>
        </p:nvCxnSpPr>
        <p:spPr>
          <a:xfrm>
            <a:off x="4408050" y="3112985"/>
            <a:ext cx="1111170" cy="0"/>
          </a:xfrm>
          <a:prstGeom prst="line">
            <a:avLst/>
          </a:prstGeom>
          <a:ln>
            <a:solidFill>
              <a:schemeClr val="bg2">
                <a:lumMod val="75000"/>
              </a:schemeClr>
            </a:solidFill>
          </a:ln>
        </p:spPr>
        <p:style>
          <a:lnRef idx="1">
            <a:schemeClr val="accent2"/>
          </a:lnRef>
          <a:fillRef idx="0">
            <a:schemeClr val="accent2"/>
          </a:fillRef>
          <a:effectRef idx="0">
            <a:schemeClr val="accent2"/>
          </a:effectRef>
          <a:fontRef idx="minor">
            <a:schemeClr val="tx1"/>
          </a:fontRef>
        </p:style>
      </p:cxnSp>
      <p:cxnSp>
        <p:nvCxnSpPr>
          <p:cNvPr id="111" name="Straight Connector 110">
            <a:extLst>
              <a:ext uri="{FF2B5EF4-FFF2-40B4-BE49-F238E27FC236}">
                <a16:creationId xmlns:a16="http://schemas.microsoft.com/office/drawing/2014/main" id="{1DE750B4-7EB4-44BE-A678-304292F82AC8}"/>
              </a:ext>
            </a:extLst>
          </p:cNvPr>
          <p:cNvCxnSpPr/>
          <p:nvPr/>
        </p:nvCxnSpPr>
        <p:spPr>
          <a:xfrm>
            <a:off x="6625535" y="3080937"/>
            <a:ext cx="1111170" cy="0"/>
          </a:xfrm>
          <a:prstGeom prst="line">
            <a:avLst/>
          </a:prstGeom>
          <a:ln>
            <a:solidFill>
              <a:schemeClr val="bg2">
                <a:lumMod val="75000"/>
              </a:schemeClr>
            </a:solidFill>
          </a:ln>
        </p:spPr>
        <p:style>
          <a:lnRef idx="1">
            <a:schemeClr val="accent2"/>
          </a:lnRef>
          <a:fillRef idx="0">
            <a:schemeClr val="accent2"/>
          </a:fillRef>
          <a:effectRef idx="0">
            <a:schemeClr val="accent2"/>
          </a:effectRef>
          <a:fontRef idx="minor">
            <a:schemeClr val="tx1"/>
          </a:fontRef>
        </p:style>
      </p:cxnSp>
      <p:cxnSp>
        <p:nvCxnSpPr>
          <p:cNvPr id="112" name="Straight Connector 111">
            <a:extLst>
              <a:ext uri="{FF2B5EF4-FFF2-40B4-BE49-F238E27FC236}">
                <a16:creationId xmlns:a16="http://schemas.microsoft.com/office/drawing/2014/main" id="{0E0313F6-AB15-4CB6-B824-F90A1E0179C8}"/>
              </a:ext>
            </a:extLst>
          </p:cNvPr>
          <p:cNvCxnSpPr/>
          <p:nvPr/>
        </p:nvCxnSpPr>
        <p:spPr>
          <a:xfrm>
            <a:off x="8916915" y="3080937"/>
            <a:ext cx="1111170" cy="0"/>
          </a:xfrm>
          <a:prstGeom prst="line">
            <a:avLst/>
          </a:prstGeom>
          <a:ln>
            <a:solidFill>
              <a:schemeClr val="bg2">
                <a:lumMod val="75000"/>
              </a:schemeClr>
            </a:solidFill>
          </a:ln>
        </p:spPr>
        <p:style>
          <a:lnRef idx="1">
            <a:schemeClr val="accent2"/>
          </a:lnRef>
          <a:fillRef idx="0">
            <a:schemeClr val="accent2"/>
          </a:fillRef>
          <a:effectRef idx="0">
            <a:schemeClr val="accent2"/>
          </a:effectRef>
          <a:fontRef idx="minor">
            <a:schemeClr val="tx1"/>
          </a:fontRef>
        </p:style>
      </p:cxnSp>
      <p:sp>
        <p:nvSpPr>
          <p:cNvPr id="10" name="Rectangle 9">
            <a:extLst>
              <a:ext uri="{FF2B5EF4-FFF2-40B4-BE49-F238E27FC236}">
                <a16:creationId xmlns:a16="http://schemas.microsoft.com/office/drawing/2014/main" id="{EF8F65C9-F117-408A-AD86-1FB524143DBD}"/>
              </a:ext>
            </a:extLst>
          </p:cNvPr>
          <p:cNvSpPr/>
          <p:nvPr/>
        </p:nvSpPr>
        <p:spPr>
          <a:xfrm>
            <a:off x="1750637" y="1866839"/>
            <a:ext cx="2029001" cy="15822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5" name="Rectangle 114">
            <a:extLst>
              <a:ext uri="{FF2B5EF4-FFF2-40B4-BE49-F238E27FC236}">
                <a16:creationId xmlns:a16="http://schemas.microsoft.com/office/drawing/2014/main" id="{BB16A948-2A85-4AAE-88EE-DA8EF2370AE4}"/>
              </a:ext>
            </a:extLst>
          </p:cNvPr>
          <p:cNvSpPr/>
          <p:nvPr/>
        </p:nvSpPr>
        <p:spPr>
          <a:xfrm>
            <a:off x="3965811" y="1860643"/>
            <a:ext cx="2016816" cy="15822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6" name="Rectangle 115">
            <a:extLst>
              <a:ext uri="{FF2B5EF4-FFF2-40B4-BE49-F238E27FC236}">
                <a16:creationId xmlns:a16="http://schemas.microsoft.com/office/drawing/2014/main" id="{A494327C-C39D-4B00-B1FE-3DE95D7CAD70}"/>
              </a:ext>
            </a:extLst>
          </p:cNvPr>
          <p:cNvSpPr/>
          <p:nvPr/>
        </p:nvSpPr>
        <p:spPr>
          <a:xfrm>
            <a:off x="6186160" y="1857650"/>
            <a:ext cx="2016816" cy="15822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7" name="Rectangle 116">
            <a:extLst>
              <a:ext uri="{FF2B5EF4-FFF2-40B4-BE49-F238E27FC236}">
                <a16:creationId xmlns:a16="http://schemas.microsoft.com/office/drawing/2014/main" id="{8247AE1F-7680-44AC-B218-37B993169D06}"/>
              </a:ext>
            </a:extLst>
          </p:cNvPr>
          <p:cNvSpPr/>
          <p:nvPr/>
        </p:nvSpPr>
        <p:spPr>
          <a:xfrm>
            <a:off x="8406811" y="1857650"/>
            <a:ext cx="2016816" cy="15822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15374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p:cNvSpPr>
            <a:spLocks noGrp="1" noChangeArrowheads="1"/>
          </p:cNvSpPr>
          <p:nvPr>
            <p:ph sz="quarter" idx="10"/>
          </p:nvPr>
        </p:nvSpPr>
        <p:spPr>
          <a:xfrm>
            <a:off x="2611438" y="1883878"/>
            <a:ext cx="7186613" cy="4030149"/>
          </a:xfrm>
          <a:noFill/>
          <a:ln>
            <a:noFill/>
          </a:ln>
        </p:spPr>
        <p:txBody>
          <a:bodyPr>
            <a:normAutofit/>
          </a:bodyPr>
          <a:lstStyle/>
          <a:p>
            <a:pPr marL="0" indent="0">
              <a:lnSpc>
                <a:spcPct val="90000"/>
              </a:lnSpc>
              <a:buNone/>
              <a:tabLst>
                <a:tab pos="230188" algn="l"/>
              </a:tabLst>
            </a:pPr>
            <a:r>
              <a:rPr lang="en-US" altLang="en-US" sz="1600" b="1" dirty="0">
                <a:latin typeface="+mj-lt"/>
                <a:cs typeface="Calibri" pitchFamily="34" charset="0"/>
              </a:rPr>
              <a:t>Ongoing CDM maintenance is necessary for:</a:t>
            </a:r>
          </a:p>
          <a:p>
            <a:pPr>
              <a:lnSpc>
                <a:spcPct val="90000"/>
              </a:lnSpc>
              <a:tabLst>
                <a:tab pos="57150" algn="l"/>
                <a:tab pos="635000" algn="l"/>
                <a:tab pos="7200900" algn="l"/>
              </a:tabLst>
            </a:pPr>
            <a:r>
              <a:rPr lang="en-US" altLang="en-US" sz="1400" dirty="0">
                <a:latin typeface="+mj-lt"/>
                <a:cs typeface="Calibri" pitchFamily="34" charset="0"/>
              </a:rPr>
              <a:t>New Procedures/Services</a:t>
            </a:r>
          </a:p>
          <a:p>
            <a:pPr>
              <a:lnSpc>
                <a:spcPct val="90000"/>
              </a:lnSpc>
              <a:tabLst>
                <a:tab pos="57150" algn="l"/>
                <a:tab pos="635000" algn="l"/>
                <a:tab pos="7200900" algn="l"/>
              </a:tabLst>
            </a:pPr>
            <a:r>
              <a:rPr lang="en-US" altLang="en-US" sz="1400" dirty="0">
                <a:latin typeface="+mj-lt"/>
                <a:cs typeface="Calibri" pitchFamily="34" charset="0"/>
              </a:rPr>
              <a:t>New supplies</a:t>
            </a:r>
          </a:p>
          <a:p>
            <a:pPr>
              <a:lnSpc>
                <a:spcPct val="90000"/>
              </a:lnSpc>
              <a:tabLst>
                <a:tab pos="57150" algn="l"/>
                <a:tab pos="635000" algn="l"/>
                <a:tab pos="7200900" algn="l"/>
              </a:tabLst>
            </a:pPr>
            <a:r>
              <a:rPr lang="en-US" altLang="en-US" sz="1400" dirty="0">
                <a:latin typeface="+mj-lt"/>
                <a:cs typeface="Calibri" pitchFamily="34" charset="0"/>
              </a:rPr>
              <a:t>Charge Revisions</a:t>
            </a:r>
          </a:p>
          <a:p>
            <a:pPr>
              <a:lnSpc>
                <a:spcPct val="90000"/>
              </a:lnSpc>
              <a:tabLst>
                <a:tab pos="57150" algn="l"/>
                <a:tab pos="635000" algn="l"/>
                <a:tab pos="7200900" algn="l"/>
              </a:tabLst>
            </a:pPr>
            <a:r>
              <a:rPr lang="en-US" altLang="en-US" sz="1400" dirty="0">
                <a:latin typeface="+mj-lt"/>
                <a:cs typeface="Calibri" pitchFamily="34" charset="0"/>
              </a:rPr>
              <a:t>Charge Deletions</a:t>
            </a:r>
          </a:p>
          <a:p>
            <a:pPr>
              <a:lnSpc>
                <a:spcPct val="90000"/>
              </a:lnSpc>
              <a:tabLst>
                <a:tab pos="57150" algn="l"/>
                <a:tab pos="635000" algn="l"/>
                <a:tab pos="7200900" algn="l"/>
              </a:tabLst>
            </a:pPr>
            <a:r>
              <a:rPr lang="en-US" altLang="en-US" sz="1400" dirty="0">
                <a:latin typeface="+mj-lt"/>
                <a:cs typeface="Calibri" pitchFamily="34" charset="0"/>
              </a:rPr>
              <a:t>Changes in hospital departments</a:t>
            </a:r>
          </a:p>
          <a:p>
            <a:pPr>
              <a:lnSpc>
                <a:spcPct val="90000"/>
              </a:lnSpc>
              <a:tabLst>
                <a:tab pos="57150" algn="l"/>
                <a:tab pos="635000" algn="l"/>
                <a:tab pos="7200900" algn="l"/>
              </a:tabLst>
            </a:pPr>
            <a:r>
              <a:rPr lang="en-US" altLang="en-US" sz="1400" dirty="0">
                <a:latin typeface="+mj-lt"/>
                <a:cs typeface="Calibri" pitchFamily="34" charset="0"/>
              </a:rPr>
              <a:t>CMS updates</a:t>
            </a:r>
            <a:endParaRPr lang="en-US" altLang="en-US" dirty="0">
              <a:latin typeface="+mj-lt"/>
              <a:cs typeface="Calibri" pitchFamily="34" charset="0"/>
            </a:endParaRPr>
          </a:p>
          <a:p>
            <a:pPr marL="0" indent="0">
              <a:spcBef>
                <a:spcPts val="600"/>
              </a:spcBef>
              <a:buNone/>
              <a:tabLst>
                <a:tab pos="57150" algn="l"/>
                <a:tab pos="635000" algn="l"/>
                <a:tab pos="7200900" algn="l"/>
              </a:tabLst>
            </a:pPr>
            <a:r>
              <a:rPr lang="en-US" altLang="en-US" sz="1600" b="1" dirty="0">
                <a:latin typeface="+mj-lt"/>
                <a:cs typeface="Calibri" pitchFamily="34" charset="0"/>
              </a:rPr>
              <a:t>CDM maintenance provides accurate and complete data for:</a:t>
            </a:r>
          </a:p>
          <a:p>
            <a:pPr>
              <a:lnSpc>
                <a:spcPct val="90000"/>
              </a:lnSpc>
              <a:tabLst>
                <a:tab pos="57150" algn="l"/>
                <a:tab pos="635000" algn="l"/>
                <a:tab pos="7200900" algn="l"/>
              </a:tabLst>
            </a:pPr>
            <a:r>
              <a:rPr lang="en-US" altLang="en-US" sz="1400" dirty="0">
                <a:latin typeface="+mj-lt"/>
                <a:cs typeface="Calibri" pitchFamily="34" charset="0"/>
              </a:rPr>
              <a:t>Correct coding and charging</a:t>
            </a:r>
          </a:p>
          <a:p>
            <a:pPr>
              <a:lnSpc>
                <a:spcPct val="90000"/>
              </a:lnSpc>
              <a:tabLst>
                <a:tab pos="57150" algn="l"/>
                <a:tab pos="635000" algn="l"/>
                <a:tab pos="7200900" algn="l"/>
              </a:tabLst>
            </a:pPr>
            <a:r>
              <a:rPr lang="en-US" altLang="en-US" sz="1400" dirty="0">
                <a:latin typeface="+mj-lt"/>
                <a:cs typeface="Calibri" pitchFamily="34" charset="0"/>
              </a:rPr>
              <a:t>Ensures appropriate reimbursement for each procedure code</a:t>
            </a:r>
          </a:p>
          <a:p>
            <a:pPr>
              <a:lnSpc>
                <a:spcPct val="90000"/>
              </a:lnSpc>
              <a:tabLst>
                <a:tab pos="57150" algn="l"/>
                <a:tab pos="635000" algn="l"/>
                <a:tab pos="7200900" algn="l"/>
              </a:tabLst>
            </a:pPr>
            <a:r>
              <a:rPr lang="en-US" altLang="en-US" sz="1400" dirty="0">
                <a:latin typeface="+mj-lt"/>
                <a:cs typeface="Calibri" pitchFamily="34" charset="0"/>
              </a:rPr>
              <a:t>Enhances hospital’s ability to report correct statistics to governmental agencies</a:t>
            </a:r>
          </a:p>
        </p:txBody>
      </p:sp>
      <p:sp>
        <p:nvSpPr>
          <p:cNvPr id="2" name="Title 1">
            <a:extLst>
              <a:ext uri="{FF2B5EF4-FFF2-40B4-BE49-F238E27FC236}">
                <a16:creationId xmlns:a16="http://schemas.microsoft.com/office/drawing/2014/main" id="{BC379F7D-1D2A-43C1-A127-26061EB83604}"/>
              </a:ext>
            </a:extLst>
          </p:cNvPr>
          <p:cNvSpPr>
            <a:spLocks noGrp="1"/>
          </p:cNvSpPr>
          <p:nvPr>
            <p:ph type="title"/>
          </p:nvPr>
        </p:nvSpPr>
        <p:spPr/>
        <p:txBody>
          <a:bodyPr anchor="ctr"/>
          <a:lstStyle/>
          <a:p>
            <a:r>
              <a:rPr lang="en-US" dirty="0"/>
              <a:t>Why is Ongoing Maintenance Necessary?</a:t>
            </a:r>
          </a:p>
        </p:txBody>
      </p:sp>
      <p:sp>
        <p:nvSpPr>
          <p:cNvPr id="10" name="Rectangle 9"/>
          <p:cNvSpPr/>
          <p:nvPr/>
        </p:nvSpPr>
        <p:spPr>
          <a:xfrm>
            <a:off x="1524000" y="5201776"/>
            <a:ext cx="9144000" cy="978563"/>
          </a:xfrm>
          <a:prstGeom prst="rect">
            <a:avLst/>
          </a:prstGeom>
          <a:solidFill>
            <a:schemeClr val="tx2">
              <a:alpha val="1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accent1"/>
                </a:solidFill>
                <a:latin typeface="Roboto" panose="02000000000000000000" pitchFamily="2" charset="0"/>
                <a:ea typeface="Roboto" panose="02000000000000000000" pitchFamily="2" charset="0"/>
                <a:cs typeface="Calibri" pitchFamily="34" charset="0"/>
              </a:rPr>
              <a:t>A well designed and maintained CDM </a:t>
            </a:r>
            <a:r>
              <a:rPr lang="en-US" sz="1400" dirty="0">
                <a:solidFill>
                  <a:schemeClr val="tx1">
                    <a:lumMod val="75000"/>
                    <a:lumOff val="25000"/>
                  </a:schemeClr>
                </a:solidFill>
                <a:latin typeface="Roboto Light" panose="02000000000000000000" pitchFamily="2" charset="0"/>
                <a:ea typeface="Roboto Light" panose="02000000000000000000" pitchFamily="2" charset="0"/>
                <a:cs typeface="Calibri" pitchFamily="34" charset="0"/>
              </a:rPr>
              <a:t>can also improve staff (coding, charging, and billing) </a:t>
            </a:r>
            <a:br>
              <a:rPr lang="en-US" sz="1400" dirty="0">
                <a:solidFill>
                  <a:schemeClr val="tx1">
                    <a:lumMod val="75000"/>
                    <a:lumOff val="25000"/>
                  </a:schemeClr>
                </a:solidFill>
                <a:latin typeface="Roboto Light" panose="02000000000000000000" pitchFamily="2" charset="0"/>
                <a:ea typeface="Roboto Light" panose="02000000000000000000" pitchFamily="2" charset="0"/>
                <a:cs typeface="Calibri" pitchFamily="34" charset="0"/>
              </a:rPr>
            </a:br>
            <a:r>
              <a:rPr lang="en-US" sz="1400" dirty="0">
                <a:solidFill>
                  <a:schemeClr val="tx1">
                    <a:lumMod val="75000"/>
                    <a:lumOff val="25000"/>
                  </a:schemeClr>
                </a:solidFill>
                <a:latin typeface="Roboto Light" panose="02000000000000000000" pitchFamily="2" charset="0"/>
                <a:ea typeface="Roboto Light" panose="02000000000000000000" pitchFamily="2" charset="0"/>
                <a:cs typeface="Calibri" pitchFamily="34" charset="0"/>
              </a:rPr>
              <a:t>productivity, reduce claim and line-item denials, while minimizing recoupment and audit risk</a:t>
            </a:r>
          </a:p>
        </p:txBody>
      </p:sp>
      <p:grpSp>
        <p:nvGrpSpPr>
          <p:cNvPr id="7" name="Group 6">
            <a:extLst>
              <a:ext uri="{FF2B5EF4-FFF2-40B4-BE49-F238E27FC236}">
                <a16:creationId xmlns:a16="http://schemas.microsoft.com/office/drawing/2014/main" id="{E9CB8BAC-C761-4144-998A-2B99C06A87A1}"/>
              </a:ext>
            </a:extLst>
          </p:cNvPr>
          <p:cNvGrpSpPr/>
          <p:nvPr/>
        </p:nvGrpSpPr>
        <p:grpSpPr>
          <a:xfrm>
            <a:off x="1981201" y="1883878"/>
            <a:ext cx="517525" cy="515937"/>
            <a:chOff x="2895600" y="2011363"/>
            <a:chExt cx="517525" cy="515937"/>
          </a:xfrm>
          <a:solidFill>
            <a:schemeClr val="tx2"/>
          </a:solidFill>
        </p:grpSpPr>
        <p:sp>
          <p:nvSpPr>
            <p:cNvPr id="9" name="Freeform 14">
              <a:extLst>
                <a:ext uri="{FF2B5EF4-FFF2-40B4-BE49-F238E27FC236}">
                  <a16:creationId xmlns:a16="http://schemas.microsoft.com/office/drawing/2014/main" id="{887E4F4B-9E0F-45AB-B444-A54C6F2A6E51}"/>
                </a:ext>
              </a:extLst>
            </p:cNvPr>
            <p:cNvSpPr>
              <a:spLocks noChangeArrowheads="1"/>
            </p:cNvSpPr>
            <p:nvPr/>
          </p:nvSpPr>
          <p:spPr bwMode="auto">
            <a:xfrm>
              <a:off x="2895600" y="2011363"/>
              <a:ext cx="517525" cy="515937"/>
            </a:xfrm>
            <a:custGeom>
              <a:avLst/>
              <a:gdLst>
                <a:gd name="T0" fmla="*/ 717 w 1437"/>
                <a:gd name="T1" fmla="*/ 37 h 1435"/>
                <a:gd name="T2" fmla="*/ 717 w 1437"/>
                <a:gd name="T3" fmla="*/ 37 h 1435"/>
                <a:gd name="T4" fmla="*/ 717 w 1437"/>
                <a:gd name="T5" fmla="*/ 37 h 1435"/>
                <a:gd name="T6" fmla="*/ 717 w 1437"/>
                <a:gd name="T7" fmla="*/ 37 h 1435"/>
                <a:gd name="T8" fmla="*/ 34 w 1437"/>
                <a:gd name="T9" fmla="*/ 718 h 1435"/>
                <a:gd name="T10" fmla="*/ 717 w 1437"/>
                <a:gd name="T11" fmla="*/ 1399 h 1435"/>
                <a:gd name="T12" fmla="*/ 1400 w 1437"/>
                <a:gd name="T13" fmla="*/ 718 h 1435"/>
                <a:gd name="T14" fmla="*/ 717 w 1437"/>
                <a:gd name="T15" fmla="*/ 37 h 1435"/>
                <a:gd name="T16" fmla="*/ 717 w 1437"/>
                <a:gd name="T17" fmla="*/ 1434 h 1435"/>
                <a:gd name="T18" fmla="*/ 717 w 1437"/>
                <a:gd name="T19" fmla="*/ 1434 h 1435"/>
                <a:gd name="T20" fmla="*/ 717 w 1437"/>
                <a:gd name="T21" fmla="*/ 1434 h 1435"/>
                <a:gd name="T22" fmla="*/ 717 w 1437"/>
                <a:gd name="T23" fmla="*/ 1434 h 1435"/>
                <a:gd name="T24" fmla="*/ 0 w 1437"/>
                <a:gd name="T25" fmla="*/ 718 h 1435"/>
                <a:gd name="T26" fmla="*/ 717 w 1437"/>
                <a:gd name="T27" fmla="*/ 0 h 1435"/>
                <a:gd name="T28" fmla="*/ 1436 w 1437"/>
                <a:gd name="T29" fmla="*/ 718 h 1435"/>
                <a:gd name="T30" fmla="*/ 717 w 1437"/>
                <a:gd name="T31" fmla="*/ 1434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7" h="1435">
                  <a:moveTo>
                    <a:pt x="717" y="37"/>
                  </a:moveTo>
                  <a:lnTo>
                    <a:pt x="717" y="37"/>
                  </a:lnTo>
                  <a:lnTo>
                    <a:pt x="717" y="37"/>
                  </a:lnTo>
                  <a:lnTo>
                    <a:pt x="717" y="37"/>
                  </a:lnTo>
                  <a:cubicBezTo>
                    <a:pt x="341" y="37"/>
                    <a:pt x="34" y="342"/>
                    <a:pt x="34" y="718"/>
                  </a:cubicBezTo>
                  <a:cubicBezTo>
                    <a:pt x="34" y="1092"/>
                    <a:pt x="341" y="1399"/>
                    <a:pt x="717" y="1399"/>
                  </a:cubicBezTo>
                  <a:cubicBezTo>
                    <a:pt x="1095" y="1399"/>
                    <a:pt x="1400" y="1092"/>
                    <a:pt x="1400" y="718"/>
                  </a:cubicBezTo>
                  <a:cubicBezTo>
                    <a:pt x="1400" y="342"/>
                    <a:pt x="1095" y="37"/>
                    <a:pt x="717" y="37"/>
                  </a:cubicBezTo>
                  <a:close/>
                  <a:moveTo>
                    <a:pt x="717" y="1434"/>
                  </a:moveTo>
                  <a:lnTo>
                    <a:pt x="717" y="1434"/>
                  </a:lnTo>
                  <a:lnTo>
                    <a:pt x="717" y="1434"/>
                  </a:lnTo>
                  <a:lnTo>
                    <a:pt x="717" y="1434"/>
                  </a:lnTo>
                  <a:cubicBezTo>
                    <a:pt x="321" y="1434"/>
                    <a:pt x="0" y="1113"/>
                    <a:pt x="0" y="718"/>
                  </a:cubicBezTo>
                  <a:cubicBezTo>
                    <a:pt x="0" y="321"/>
                    <a:pt x="321" y="0"/>
                    <a:pt x="717" y="0"/>
                  </a:cubicBezTo>
                  <a:cubicBezTo>
                    <a:pt x="1114" y="0"/>
                    <a:pt x="1436" y="321"/>
                    <a:pt x="1436" y="718"/>
                  </a:cubicBezTo>
                  <a:cubicBezTo>
                    <a:pt x="1436" y="1113"/>
                    <a:pt x="1114" y="1434"/>
                    <a:pt x="717" y="1434"/>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11" name="Freeform 15">
              <a:extLst>
                <a:ext uri="{FF2B5EF4-FFF2-40B4-BE49-F238E27FC236}">
                  <a16:creationId xmlns:a16="http://schemas.microsoft.com/office/drawing/2014/main" id="{7D824199-51DB-430D-BDA8-2C9FCFA221DB}"/>
                </a:ext>
              </a:extLst>
            </p:cNvPr>
            <p:cNvSpPr>
              <a:spLocks noChangeArrowheads="1"/>
            </p:cNvSpPr>
            <p:nvPr/>
          </p:nvSpPr>
          <p:spPr bwMode="auto">
            <a:xfrm>
              <a:off x="3000375" y="2259013"/>
              <a:ext cx="279400" cy="14287"/>
            </a:xfrm>
            <a:custGeom>
              <a:avLst/>
              <a:gdLst>
                <a:gd name="T0" fmla="*/ 774 w 775"/>
                <a:gd name="T1" fmla="*/ 37 h 38"/>
                <a:gd name="T2" fmla="*/ 774 w 775"/>
                <a:gd name="T3" fmla="*/ 37 h 38"/>
                <a:gd name="T4" fmla="*/ 774 w 775"/>
                <a:gd name="T5" fmla="*/ 37 h 38"/>
                <a:gd name="T6" fmla="*/ 0 w 775"/>
                <a:gd name="T7" fmla="*/ 37 h 38"/>
                <a:gd name="T8" fmla="*/ 0 w 775"/>
                <a:gd name="T9" fmla="*/ 0 h 38"/>
                <a:gd name="T10" fmla="*/ 774 w 775"/>
                <a:gd name="T11" fmla="*/ 0 h 38"/>
                <a:gd name="T12" fmla="*/ 774 w 775"/>
                <a:gd name="T13" fmla="*/ 37 h 38"/>
              </a:gdLst>
              <a:ahLst/>
              <a:cxnLst>
                <a:cxn ang="0">
                  <a:pos x="T0" y="T1"/>
                </a:cxn>
                <a:cxn ang="0">
                  <a:pos x="T2" y="T3"/>
                </a:cxn>
                <a:cxn ang="0">
                  <a:pos x="T4" y="T5"/>
                </a:cxn>
                <a:cxn ang="0">
                  <a:pos x="T6" y="T7"/>
                </a:cxn>
                <a:cxn ang="0">
                  <a:pos x="T8" y="T9"/>
                </a:cxn>
                <a:cxn ang="0">
                  <a:pos x="T10" y="T11"/>
                </a:cxn>
                <a:cxn ang="0">
                  <a:pos x="T12" y="T13"/>
                </a:cxn>
              </a:cxnLst>
              <a:rect l="0" t="0" r="r" b="b"/>
              <a:pathLst>
                <a:path w="775" h="38">
                  <a:moveTo>
                    <a:pt x="774" y="37"/>
                  </a:moveTo>
                  <a:lnTo>
                    <a:pt x="774" y="37"/>
                  </a:lnTo>
                  <a:lnTo>
                    <a:pt x="774" y="37"/>
                  </a:lnTo>
                  <a:lnTo>
                    <a:pt x="0" y="37"/>
                  </a:lnTo>
                  <a:lnTo>
                    <a:pt x="0" y="0"/>
                  </a:lnTo>
                  <a:lnTo>
                    <a:pt x="774" y="0"/>
                  </a:lnTo>
                  <a:lnTo>
                    <a:pt x="774" y="3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12" name="Freeform 16">
              <a:extLst>
                <a:ext uri="{FF2B5EF4-FFF2-40B4-BE49-F238E27FC236}">
                  <a16:creationId xmlns:a16="http://schemas.microsoft.com/office/drawing/2014/main" id="{0059B4FF-79CD-4DCA-B245-D6F2D23A6278}"/>
                </a:ext>
              </a:extLst>
            </p:cNvPr>
            <p:cNvSpPr>
              <a:spLocks noChangeArrowheads="1"/>
            </p:cNvSpPr>
            <p:nvPr/>
          </p:nvSpPr>
          <p:spPr bwMode="auto">
            <a:xfrm>
              <a:off x="3155950" y="2144713"/>
              <a:ext cx="134938" cy="246062"/>
            </a:xfrm>
            <a:custGeom>
              <a:avLst/>
              <a:gdLst>
                <a:gd name="T0" fmla="*/ 31 w 376"/>
                <a:gd name="T1" fmla="*/ 683 h 684"/>
                <a:gd name="T2" fmla="*/ 31 w 376"/>
                <a:gd name="T3" fmla="*/ 683 h 684"/>
                <a:gd name="T4" fmla="*/ 31 w 376"/>
                <a:gd name="T5" fmla="*/ 683 h 684"/>
                <a:gd name="T6" fmla="*/ 8 w 376"/>
                <a:gd name="T7" fmla="*/ 660 h 684"/>
                <a:gd name="T8" fmla="*/ 325 w 376"/>
                <a:gd name="T9" fmla="*/ 342 h 684"/>
                <a:gd name="T10" fmla="*/ 0 w 376"/>
                <a:gd name="T11" fmla="*/ 24 h 684"/>
                <a:gd name="T12" fmla="*/ 26 w 376"/>
                <a:gd name="T13" fmla="*/ 0 h 684"/>
                <a:gd name="T14" fmla="*/ 375 w 376"/>
                <a:gd name="T15" fmla="*/ 342 h 684"/>
                <a:gd name="T16" fmla="*/ 31 w 376"/>
                <a:gd name="T17" fmla="*/ 683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 h="684">
                  <a:moveTo>
                    <a:pt x="31" y="683"/>
                  </a:moveTo>
                  <a:lnTo>
                    <a:pt x="31" y="683"/>
                  </a:lnTo>
                  <a:lnTo>
                    <a:pt x="31" y="683"/>
                  </a:lnTo>
                  <a:lnTo>
                    <a:pt x="8" y="660"/>
                  </a:lnTo>
                  <a:lnTo>
                    <a:pt x="325" y="342"/>
                  </a:lnTo>
                  <a:lnTo>
                    <a:pt x="0" y="24"/>
                  </a:lnTo>
                  <a:lnTo>
                    <a:pt x="26" y="0"/>
                  </a:lnTo>
                  <a:lnTo>
                    <a:pt x="375" y="342"/>
                  </a:lnTo>
                  <a:lnTo>
                    <a:pt x="31" y="683"/>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13" name="Freeform 17">
              <a:extLst>
                <a:ext uri="{FF2B5EF4-FFF2-40B4-BE49-F238E27FC236}">
                  <a16:creationId xmlns:a16="http://schemas.microsoft.com/office/drawing/2014/main" id="{05A3D943-91B8-40C2-8B49-A69167629695}"/>
                </a:ext>
              </a:extLst>
            </p:cNvPr>
            <p:cNvSpPr>
              <a:spLocks noChangeArrowheads="1"/>
            </p:cNvSpPr>
            <p:nvPr/>
          </p:nvSpPr>
          <p:spPr bwMode="auto">
            <a:xfrm>
              <a:off x="3322638" y="2259013"/>
              <a:ext cx="17462" cy="12700"/>
            </a:xfrm>
            <a:custGeom>
              <a:avLst/>
              <a:gdLst>
                <a:gd name="T0" fmla="*/ 48 w 49"/>
                <a:gd name="T1" fmla="*/ 35 h 36"/>
                <a:gd name="T2" fmla="*/ 48 w 49"/>
                <a:gd name="T3" fmla="*/ 35 h 36"/>
                <a:gd name="T4" fmla="*/ 48 w 49"/>
                <a:gd name="T5" fmla="*/ 35 h 36"/>
                <a:gd name="T6" fmla="*/ 0 w 49"/>
                <a:gd name="T7" fmla="*/ 35 h 36"/>
                <a:gd name="T8" fmla="*/ 0 w 49"/>
                <a:gd name="T9" fmla="*/ 0 h 36"/>
                <a:gd name="T10" fmla="*/ 48 w 49"/>
                <a:gd name="T11" fmla="*/ 0 h 36"/>
                <a:gd name="T12" fmla="*/ 48 w 49"/>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49" h="36">
                  <a:moveTo>
                    <a:pt x="48" y="35"/>
                  </a:moveTo>
                  <a:lnTo>
                    <a:pt x="48" y="35"/>
                  </a:lnTo>
                  <a:lnTo>
                    <a:pt x="48" y="35"/>
                  </a:lnTo>
                  <a:lnTo>
                    <a:pt x="0" y="35"/>
                  </a:lnTo>
                  <a:lnTo>
                    <a:pt x="0" y="0"/>
                  </a:lnTo>
                  <a:lnTo>
                    <a:pt x="48" y="0"/>
                  </a:lnTo>
                  <a:lnTo>
                    <a:pt x="48" y="3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grpSp>
      <p:grpSp>
        <p:nvGrpSpPr>
          <p:cNvPr id="14" name="Group 13">
            <a:extLst>
              <a:ext uri="{FF2B5EF4-FFF2-40B4-BE49-F238E27FC236}">
                <a16:creationId xmlns:a16="http://schemas.microsoft.com/office/drawing/2014/main" id="{AF6C2BBD-DEB8-4DF5-B8D4-12D7B32446F1}"/>
              </a:ext>
            </a:extLst>
          </p:cNvPr>
          <p:cNvGrpSpPr/>
          <p:nvPr/>
        </p:nvGrpSpPr>
        <p:grpSpPr>
          <a:xfrm>
            <a:off x="1966913" y="3844901"/>
            <a:ext cx="517525" cy="515937"/>
            <a:chOff x="2895600" y="2011363"/>
            <a:chExt cx="517525" cy="515937"/>
          </a:xfrm>
          <a:solidFill>
            <a:schemeClr val="tx2"/>
          </a:solidFill>
        </p:grpSpPr>
        <p:sp>
          <p:nvSpPr>
            <p:cNvPr id="15" name="Freeform 14">
              <a:extLst>
                <a:ext uri="{FF2B5EF4-FFF2-40B4-BE49-F238E27FC236}">
                  <a16:creationId xmlns:a16="http://schemas.microsoft.com/office/drawing/2014/main" id="{AEAFB6E2-E558-4D8B-937D-A7B67BBE2D8B}"/>
                </a:ext>
              </a:extLst>
            </p:cNvPr>
            <p:cNvSpPr>
              <a:spLocks noChangeArrowheads="1"/>
            </p:cNvSpPr>
            <p:nvPr/>
          </p:nvSpPr>
          <p:spPr bwMode="auto">
            <a:xfrm>
              <a:off x="2895600" y="2011363"/>
              <a:ext cx="517525" cy="515937"/>
            </a:xfrm>
            <a:custGeom>
              <a:avLst/>
              <a:gdLst>
                <a:gd name="T0" fmla="*/ 717 w 1437"/>
                <a:gd name="T1" fmla="*/ 37 h 1435"/>
                <a:gd name="T2" fmla="*/ 717 w 1437"/>
                <a:gd name="T3" fmla="*/ 37 h 1435"/>
                <a:gd name="T4" fmla="*/ 717 w 1437"/>
                <a:gd name="T5" fmla="*/ 37 h 1435"/>
                <a:gd name="T6" fmla="*/ 717 w 1437"/>
                <a:gd name="T7" fmla="*/ 37 h 1435"/>
                <a:gd name="T8" fmla="*/ 34 w 1437"/>
                <a:gd name="T9" fmla="*/ 718 h 1435"/>
                <a:gd name="T10" fmla="*/ 717 w 1437"/>
                <a:gd name="T11" fmla="*/ 1399 h 1435"/>
                <a:gd name="T12" fmla="*/ 1400 w 1437"/>
                <a:gd name="T13" fmla="*/ 718 h 1435"/>
                <a:gd name="T14" fmla="*/ 717 w 1437"/>
                <a:gd name="T15" fmla="*/ 37 h 1435"/>
                <a:gd name="T16" fmla="*/ 717 w 1437"/>
                <a:gd name="T17" fmla="*/ 1434 h 1435"/>
                <a:gd name="T18" fmla="*/ 717 w 1437"/>
                <a:gd name="T19" fmla="*/ 1434 h 1435"/>
                <a:gd name="T20" fmla="*/ 717 w 1437"/>
                <a:gd name="T21" fmla="*/ 1434 h 1435"/>
                <a:gd name="T22" fmla="*/ 717 w 1437"/>
                <a:gd name="T23" fmla="*/ 1434 h 1435"/>
                <a:gd name="T24" fmla="*/ 0 w 1437"/>
                <a:gd name="T25" fmla="*/ 718 h 1435"/>
                <a:gd name="T26" fmla="*/ 717 w 1437"/>
                <a:gd name="T27" fmla="*/ 0 h 1435"/>
                <a:gd name="T28" fmla="*/ 1436 w 1437"/>
                <a:gd name="T29" fmla="*/ 718 h 1435"/>
                <a:gd name="T30" fmla="*/ 717 w 1437"/>
                <a:gd name="T31" fmla="*/ 1434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7" h="1435">
                  <a:moveTo>
                    <a:pt x="717" y="37"/>
                  </a:moveTo>
                  <a:lnTo>
                    <a:pt x="717" y="37"/>
                  </a:lnTo>
                  <a:lnTo>
                    <a:pt x="717" y="37"/>
                  </a:lnTo>
                  <a:lnTo>
                    <a:pt x="717" y="37"/>
                  </a:lnTo>
                  <a:cubicBezTo>
                    <a:pt x="341" y="37"/>
                    <a:pt x="34" y="342"/>
                    <a:pt x="34" y="718"/>
                  </a:cubicBezTo>
                  <a:cubicBezTo>
                    <a:pt x="34" y="1092"/>
                    <a:pt x="341" y="1399"/>
                    <a:pt x="717" y="1399"/>
                  </a:cubicBezTo>
                  <a:cubicBezTo>
                    <a:pt x="1095" y="1399"/>
                    <a:pt x="1400" y="1092"/>
                    <a:pt x="1400" y="718"/>
                  </a:cubicBezTo>
                  <a:cubicBezTo>
                    <a:pt x="1400" y="342"/>
                    <a:pt x="1095" y="37"/>
                    <a:pt x="717" y="37"/>
                  </a:cubicBezTo>
                  <a:close/>
                  <a:moveTo>
                    <a:pt x="717" y="1434"/>
                  </a:moveTo>
                  <a:lnTo>
                    <a:pt x="717" y="1434"/>
                  </a:lnTo>
                  <a:lnTo>
                    <a:pt x="717" y="1434"/>
                  </a:lnTo>
                  <a:lnTo>
                    <a:pt x="717" y="1434"/>
                  </a:lnTo>
                  <a:cubicBezTo>
                    <a:pt x="321" y="1434"/>
                    <a:pt x="0" y="1113"/>
                    <a:pt x="0" y="718"/>
                  </a:cubicBezTo>
                  <a:cubicBezTo>
                    <a:pt x="0" y="321"/>
                    <a:pt x="321" y="0"/>
                    <a:pt x="717" y="0"/>
                  </a:cubicBezTo>
                  <a:cubicBezTo>
                    <a:pt x="1114" y="0"/>
                    <a:pt x="1436" y="321"/>
                    <a:pt x="1436" y="718"/>
                  </a:cubicBezTo>
                  <a:cubicBezTo>
                    <a:pt x="1436" y="1113"/>
                    <a:pt x="1114" y="1434"/>
                    <a:pt x="717" y="1434"/>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16" name="Freeform 15">
              <a:extLst>
                <a:ext uri="{FF2B5EF4-FFF2-40B4-BE49-F238E27FC236}">
                  <a16:creationId xmlns:a16="http://schemas.microsoft.com/office/drawing/2014/main" id="{3ED2F243-0FDD-4447-9C8E-6C51FA7520FD}"/>
                </a:ext>
              </a:extLst>
            </p:cNvPr>
            <p:cNvSpPr>
              <a:spLocks noChangeArrowheads="1"/>
            </p:cNvSpPr>
            <p:nvPr/>
          </p:nvSpPr>
          <p:spPr bwMode="auto">
            <a:xfrm>
              <a:off x="3000375" y="2259013"/>
              <a:ext cx="279400" cy="14287"/>
            </a:xfrm>
            <a:custGeom>
              <a:avLst/>
              <a:gdLst>
                <a:gd name="T0" fmla="*/ 774 w 775"/>
                <a:gd name="T1" fmla="*/ 37 h 38"/>
                <a:gd name="T2" fmla="*/ 774 w 775"/>
                <a:gd name="T3" fmla="*/ 37 h 38"/>
                <a:gd name="T4" fmla="*/ 774 w 775"/>
                <a:gd name="T5" fmla="*/ 37 h 38"/>
                <a:gd name="T6" fmla="*/ 0 w 775"/>
                <a:gd name="T7" fmla="*/ 37 h 38"/>
                <a:gd name="T8" fmla="*/ 0 w 775"/>
                <a:gd name="T9" fmla="*/ 0 h 38"/>
                <a:gd name="T10" fmla="*/ 774 w 775"/>
                <a:gd name="T11" fmla="*/ 0 h 38"/>
                <a:gd name="T12" fmla="*/ 774 w 775"/>
                <a:gd name="T13" fmla="*/ 37 h 38"/>
              </a:gdLst>
              <a:ahLst/>
              <a:cxnLst>
                <a:cxn ang="0">
                  <a:pos x="T0" y="T1"/>
                </a:cxn>
                <a:cxn ang="0">
                  <a:pos x="T2" y="T3"/>
                </a:cxn>
                <a:cxn ang="0">
                  <a:pos x="T4" y="T5"/>
                </a:cxn>
                <a:cxn ang="0">
                  <a:pos x="T6" y="T7"/>
                </a:cxn>
                <a:cxn ang="0">
                  <a:pos x="T8" y="T9"/>
                </a:cxn>
                <a:cxn ang="0">
                  <a:pos x="T10" y="T11"/>
                </a:cxn>
                <a:cxn ang="0">
                  <a:pos x="T12" y="T13"/>
                </a:cxn>
              </a:cxnLst>
              <a:rect l="0" t="0" r="r" b="b"/>
              <a:pathLst>
                <a:path w="775" h="38">
                  <a:moveTo>
                    <a:pt x="774" y="37"/>
                  </a:moveTo>
                  <a:lnTo>
                    <a:pt x="774" y="37"/>
                  </a:lnTo>
                  <a:lnTo>
                    <a:pt x="774" y="37"/>
                  </a:lnTo>
                  <a:lnTo>
                    <a:pt x="0" y="37"/>
                  </a:lnTo>
                  <a:lnTo>
                    <a:pt x="0" y="0"/>
                  </a:lnTo>
                  <a:lnTo>
                    <a:pt x="774" y="0"/>
                  </a:lnTo>
                  <a:lnTo>
                    <a:pt x="774" y="3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17" name="Freeform 16">
              <a:extLst>
                <a:ext uri="{FF2B5EF4-FFF2-40B4-BE49-F238E27FC236}">
                  <a16:creationId xmlns:a16="http://schemas.microsoft.com/office/drawing/2014/main" id="{308D261A-599D-4CC9-AE2B-A86AF5464DB8}"/>
                </a:ext>
              </a:extLst>
            </p:cNvPr>
            <p:cNvSpPr>
              <a:spLocks noChangeArrowheads="1"/>
            </p:cNvSpPr>
            <p:nvPr/>
          </p:nvSpPr>
          <p:spPr bwMode="auto">
            <a:xfrm>
              <a:off x="3155950" y="2144713"/>
              <a:ext cx="134938" cy="246062"/>
            </a:xfrm>
            <a:custGeom>
              <a:avLst/>
              <a:gdLst>
                <a:gd name="T0" fmla="*/ 31 w 376"/>
                <a:gd name="T1" fmla="*/ 683 h 684"/>
                <a:gd name="T2" fmla="*/ 31 w 376"/>
                <a:gd name="T3" fmla="*/ 683 h 684"/>
                <a:gd name="T4" fmla="*/ 31 w 376"/>
                <a:gd name="T5" fmla="*/ 683 h 684"/>
                <a:gd name="T6" fmla="*/ 8 w 376"/>
                <a:gd name="T7" fmla="*/ 660 h 684"/>
                <a:gd name="T8" fmla="*/ 325 w 376"/>
                <a:gd name="T9" fmla="*/ 342 h 684"/>
                <a:gd name="T10" fmla="*/ 0 w 376"/>
                <a:gd name="T11" fmla="*/ 24 h 684"/>
                <a:gd name="T12" fmla="*/ 26 w 376"/>
                <a:gd name="T13" fmla="*/ 0 h 684"/>
                <a:gd name="T14" fmla="*/ 375 w 376"/>
                <a:gd name="T15" fmla="*/ 342 h 684"/>
                <a:gd name="T16" fmla="*/ 31 w 376"/>
                <a:gd name="T17" fmla="*/ 683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 h="684">
                  <a:moveTo>
                    <a:pt x="31" y="683"/>
                  </a:moveTo>
                  <a:lnTo>
                    <a:pt x="31" y="683"/>
                  </a:lnTo>
                  <a:lnTo>
                    <a:pt x="31" y="683"/>
                  </a:lnTo>
                  <a:lnTo>
                    <a:pt x="8" y="660"/>
                  </a:lnTo>
                  <a:lnTo>
                    <a:pt x="325" y="342"/>
                  </a:lnTo>
                  <a:lnTo>
                    <a:pt x="0" y="24"/>
                  </a:lnTo>
                  <a:lnTo>
                    <a:pt x="26" y="0"/>
                  </a:lnTo>
                  <a:lnTo>
                    <a:pt x="375" y="342"/>
                  </a:lnTo>
                  <a:lnTo>
                    <a:pt x="31" y="683"/>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18" name="Freeform 17">
              <a:extLst>
                <a:ext uri="{FF2B5EF4-FFF2-40B4-BE49-F238E27FC236}">
                  <a16:creationId xmlns:a16="http://schemas.microsoft.com/office/drawing/2014/main" id="{4A145C0C-563E-4B0C-B2F6-BF27C0175710}"/>
                </a:ext>
              </a:extLst>
            </p:cNvPr>
            <p:cNvSpPr>
              <a:spLocks noChangeArrowheads="1"/>
            </p:cNvSpPr>
            <p:nvPr/>
          </p:nvSpPr>
          <p:spPr bwMode="auto">
            <a:xfrm>
              <a:off x="3322638" y="2259013"/>
              <a:ext cx="17462" cy="12700"/>
            </a:xfrm>
            <a:custGeom>
              <a:avLst/>
              <a:gdLst>
                <a:gd name="T0" fmla="*/ 48 w 49"/>
                <a:gd name="T1" fmla="*/ 35 h 36"/>
                <a:gd name="T2" fmla="*/ 48 w 49"/>
                <a:gd name="T3" fmla="*/ 35 h 36"/>
                <a:gd name="T4" fmla="*/ 48 w 49"/>
                <a:gd name="T5" fmla="*/ 35 h 36"/>
                <a:gd name="T6" fmla="*/ 0 w 49"/>
                <a:gd name="T7" fmla="*/ 35 h 36"/>
                <a:gd name="T8" fmla="*/ 0 w 49"/>
                <a:gd name="T9" fmla="*/ 0 h 36"/>
                <a:gd name="T10" fmla="*/ 48 w 49"/>
                <a:gd name="T11" fmla="*/ 0 h 36"/>
                <a:gd name="T12" fmla="*/ 48 w 49"/>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49" h="36">
                  <a:moveTo>
                    <a:pt x="48" y="35"/>
                  </a:moveTo>
                  <a:lnTo>
                    <a:pt x="48" y="35"/>
                  </a:lnTo>
                  <a:lnTo>
                    <a:pt x="48" y="35"/>
                  </a:lnTo>
                  <a:lnTo>
                    <a:pt x="0" y="35"/>
                  </a:lnTo>
                  <a:lnTo>
                    <a:pt x="0" y="0"/>
                  </a:lnTo>
                  <a:lnTo>
                    <a:pt x="48" y="0"/>
                  </a:lnTo>
                  <a:lnTo>
                    <a:pt x="48" y="3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grpSp>
    </p:spTree>
    <p:extLst>
      <p:ext uri="{BB962C8B-B14F-4D97-AF65-F5344CB8AC3E}">
        <p14:creationId xmlns:p14="http://schemas.microsoft.com/office/powerpoint/2010/main" val="27747313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62C5F-EC27-4DA8-9A50-91FF83D90524}"/>
              </a:ext>
            </a:extLst>
          </p:cNvPr>
          <p:cNvSpPr>
            <a:spLocks noGrp="1"/>
          </p:cNvSpPr>
          <p:nvPr>
            <p:ph type="title"/>
          </p:nvPr>
        </p:nvSpPr>
        <p:spPr/>
        <p:txBody>
          <a:bodyPr>
            <a:normAutofit/>
          </a:bodyPr>
          <a:lstStyle/>
          <a:p>
            <a:r>
              <a:rPr lang="en-US" dirty="0"/>
              <a:t>CDM Best Practices</a:t>
            </a:r>
          </a:p>
        </p:txBody>
      </p:sp>
    </p:spTree>
    <p:extLst>
      <p:ext uri="{BB962C8B-B14F-4D97-AF65-F5344CB8AC3E}">
        <p14:creationId xmlns:p14="http://schemas.microsoft.com/office/powerpoint/2010/main" val="409771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A person sitting in front of a window&#10;&#10;Description automatically generated">
            <a:extLst>
              <a:ext uri="{FF2B5EF4-FFF2-40B4-BE49-F238E27FC236}">
                <a16:creationId xmlns:a16="http://schemas.microsoft.com/office/drawing/2014/main" id="{0D4F40BE-0E3B-4EE2-B813-42F46F9B25E5}"/>
              </a:ext>
            </a:extLst>
          </p:cNvPr>
          <p:cNvPicPr>
            <a:picLocks noGrp="1" noChangeAspect="1"/>
          </p:cNvPicPr>
          <p:nvPr>
            <p:ph type="pic" idx="1"/>
          </p:nvPr>
        </p:nvPicPr>
        <p:blipFill rotWithShape="1">
          <a:blip r:embed="rId2"/>
          <a:srcRect l="41042" r="20106"/>
          <a:stretch/>
        </p:blipFill>
        <p:spPr>
          <a:xfrm>
            <a:off x="1524000" y="411892"/>
            <a:ext cx="3755036" cy="6446108"/>
          </a:xfrm>
        </p:spPr>
      </p:pic>
      <p:sp>
        <p:nvSpPr>
          <p:cNvPr id="2" name="Title 1">
            <a:extLst>
              <a:ext uri="{FF2B5EF4-FFF2-40B4-BE49-F238E27FC236}">
                <a16:creationId xmlns:a16="http://schemas.microsoft.com/office/drawing/2014/main" id="{15D97795-17C3-4126-B8A0-29287AB34D50}"/>
              </a:ext>
            </a:extLst>
          </p:cNvPr>
          <p:cNvSpPr>
            <a:spLocks noGrp="1"/>
          </p:cNvSpPr>
          <p:nvPr>
            <p:ph type="title"/>
          </p:nvPr>
        </p:nvSpPr>
        <p:spPr>
          <a:xfrm>
            <a:off x="5683511" y="1237071"/>
            <a:ext cx="4603447" cy="566738"/>
          </a:xfrm>
        </p:spPr>
        <p:txBody>
          <a:bodyPr anchor="ctr">
            <a:normAutofit fontScale="90000"/>
          </a:bodyPr>
          <a:lstStyle/>
          <a:p>
            <a:r>
              <a:rPr lang="en-US" dirty="0"/>
              <a:t>How Do We Begin Working Toward </a:t>
            </a:r>
            <a:br>
              <a:rPr lang="en-US" dirty="0"/>
            </a:br>
            <a:r>
              <a:rPr lang="en-US" dirty="0"/>
              <a:t>Best Practice?</a:t>
            </a:r>
          </a:p>
        </p:txBody>
      </p:sp>
      <p:sp>
        <p:nvSpPr>
          <p:cNvPr id="108547" name="Rectangle 3"/>
          <p:cNvSpPr>
            <a:spLocks noGrp="1" noChangeArrowheads="1"/>
          </p:cNvSpPr>
          <p:nvPr>
            <p:ph type="body" sz="half" idx="2"/>
          </p:nvPr>
        </p:nvSpPr>
        <p:spPr>
          <a:xfrm>
            <a:off x="5683511" y="2026980"/>
            <a:ext cx="4603447" cy="3692686"/>
          </a:xfrm>
          <a:ln>
            <a:noFill/>
          </a:ln>
        </p:spPr>
        <p:txBody>
          <a:bodyPr>
            <a:noAutofit/>
          </a:bodyPr>
          <a:lstStyle/>
          <a:p>
            <a:pPr marL="285750" indent="-285750">
              <a:lnSpc>
                <a:spcPct val="90000"/>
              </a:lnSpc>
              <a:spcBef>
                <a:spcPts val="600"/>
              </a:spcBef>
              <a:buFont typeface="Courier New" panose="02070309020205020404" pitchFamily="49" charset="0"/>
              <a:buChar char="o"/>
              <a:tabLst>
                <a:tab pos="346075" algn="l"/>
              </a:tabLst>
            </a:pPr>
            <a:r>
              <a:rPr lang="en-US" altLang="en-US" sz="1300" b="1" dirty="0">
                <a:solidFill>
                  <a:schemeClr val="accent1"/>
                </a:solidFill>
                <a:latin typeface="+mj-lt"/>
                <a:cs typeface="Calibri" pitchFamily="34" charset="0"/>
              </a:rPr>
              <a:t>Establish a written protocol:</a:t>
            </a:r>
          </a:p>
          <a:p>
            <a:pPr marL="804863" lvl="1" indent="-342900">
              <a:lnSpc>
                <a:spcPct val="90000"/>
              </a:lnSpc>
              <a:spcBef>
                <a:spcPts val="600"/>
              </a:spcBef>
              <a:buFont typeface="Arial" panose="020B0604020202020204" pitchFamily="34" charset="0"/>
              <a:buChar char="•"/>
              <a:tabLst>
                <a:tab pos="57150" algn="l"/>
                <a:tab pos="635000" algn="l"/>
                <a:tab pos="7200900" algn="l"/>
              </a:tabLst>
            </a:pPr>
            <a:r>
              <a:rPr lang="en-US" altLang="en-US" sz="1100" dirty="0">
                <a:latin typeface="+mj-lt"/>
                <a:cs typeface="Calibri" pitchFamily="34" charset="0"/>
              </a:rPr>
              <a:t>The process for submitting revisions, additions, and deletions/deactivations</a:t>
            </a:r>
          </a:p>
          <a:p>
            <a:pPr marL="804863" lvl="1" indent="-342900">
              <a:lnSpc>
                <a:spcPct val="90000"/>
              </a:lnSpc>
              <a:spcBef>
                <a:spcPts val="600"/>
              </a:spcBef>
              <a:buFont typeface="Arial" panose="020B0604020202020204" pitchFamily="34" charset="0"/>
              <a:buChar char="•"/>
              <a:tabLst>
                <a:tab pos="57150" algn="l"/>
                <a:tab pos="635000" algn="l"/>
                <a:tab pos="7200900" algn="l"/>
              </a:tabLst>
            </a:pPr>
            <a:r>
              <a:rPr lang="en-US" altLang="en-US" sz="1100" dirty="0">
                <a:latin typeface="+mj-lt"/>
                <a:cs typeface="Calibri" pitchFamily="34" charset="0"/>
              </a:rPr>
              <a:t>The sequence for obtaining CDM change approvals</a:t>
            </a:r>
          </a:p>
          <a:p>
            <a:pPr marL="804863" lvl="1" indent="-342900">
              <a:lnSpc>
                <a:spcPct val="90000"/>
              </a:lnSpc>
              <a:spcBef>
                <a:spcPts val="600"/>
              </a:spcBef>
              <a:buFont typeface="Arial" panose="020B0604020202020204" pitchFamily="34" charset="0"/>
              <a:buChar char="•"/>
              <a:tabLst>
                <a:tab pos="57150" algn="l"/>
                <a:tab pos="635000" algn="l"/>
                <a:tab pos="7200900" algn="l"/>
              </a:tabLst>
            </a:pPr>
            <a:r>
              <a:rPr lang="en-US" altLang="en-US" sz="1100" dirty="0">
                <a:latin typeface="+mj-lt"/>
                <a:cs typeface="Calibri" pitchFamily="34" charset="0"/>
              </a:rPr>
              <a:t>Turn-around time for changes to be implemented</a:t>
            </a:r>
          </a:p>
          <a:p>
            <a:pPr marL="804863" lvl="1" indent="-342900">
              <a:lnSpc>
                <a:spcPct val="90000"/>
              </a:lnSpc>
              <a:spcBef>
                <a:spcPts val="600"/>
              </a:spcBef>
              <a:buFont typeface="Arial" panose="020B0604020202020204" pitchFamily="34" charset="0"/>
              <a:buChar char="•"/>
              <a:tabLst>
                <a:tab pos="57150" algn="l"/>
                <a:tab pos="635000" algn="l"/>
                <a:tab pos="7200900" algn="l"/>
              </a:tabLst>
            </a:pPr>
            <a:r>
              <a:rPr lang="en-US" altLang="en-US" sz="1100" dirty="0">
                <a:latin typeface="+mj-lt"/>
                <a:cs typeface="Calibri" pitchFamily="34" charset="0"/>
              </a:rPr>
              <a:t>Firmly establish controls on who has authority </a:t>
            </a:r>
            <a:r>
              <a:rPr lang="en-US" altLang="en-US" sz="1100" i="1" dirty="0">
                <a:latin typeface="+mj-lt"/>
                <a:cs typeface="Calibri" pitchFamily="34" charset="0"/>
              </a:rPr>
              <a:t>and </a:t>
            </a:r>
            <a:br>
              <a:rPr lang="en-US" altLang="en-US" sz="1100" i="1" dirty="0">
                <a:latin typeface="+mj-lt"/>
                <a:cs typeface="Calibri" pitchFamily="34" charset="0"/>
              </a:rPr>
            </a:br>
            <a:r>
              <a:rPr lang="en-US" altLang="en-US" sz="1100" i="1" dirty="0">
                <a:latin typeface="+mj-lt"/>
                <a:cs typeface="Calibri" pitchFamily="34" charset="0"/>
              </a:rPr>
              <a:t>system access</a:t>
            </a:r>
            <a:r>
              <a:rPr lang="en-US" altLang="en-US" sz="1100" dirty="0">
                <a:latin typeface="+mj-lt"/>
                <a:cs typeface="Calibri" pitchFamily="34" charset="0"/>
              </a:rPr>
              <a:t> to update the CDM</a:t>
            </a:r>
            <a:endParaRPr lang="en-US" altLang="en-US" sz="1300" dirty="0">
              <a:latin typeface="+mj-lt"/>
              <a:cs typeface="Calibri" pitchFamily="34" charset="0"/>
            </a:endParaRPr>
          </a:p>
          <a:p>
            <a:pPr marL="285750" indent="-285750">
              <a:spcBef>
                <a:spcPts val="600"/>
              </a:spcBef>
              <a:buFont typeface="Courier New" panose="02070309020205020404" pitchFamily="49" charset="0"/>
              <a:buChar char="o"/>
              <a:tabLst>
                <a:tab pos="346075" algn="l"/>
              </a:tabLst>
            </a:pPr>
            <a:r>
              <a:rPr lang="en-US" altLang="en-US" sz="1300" b="1" dirty="0">
                <a:solidFill>
                  <a:schemeClr val="accent1"/>
                </a:solidFill>
                <a:latin typeface="+mj-lt"/>
                <a:cs typeface="Calibri" pitchFamily="34" charset="0"/>
              </a:rPr>
              <a:t>Establish process(es) </a:t>
            </a:r>
            <a:r>
              <a:rPr lang="en-US" altLang="en-US" sz="1300" dirty="0">
                <a:latin typeface="+mj-lt"/>
                <a:cs typeface="Calibri" pitchFamily="34" charset="0"/>
              </a:rPr>
              <a:t>to ensure order entry system </a:t>
            </a:r>
            <a:br>
              <a:rPr lang="en-US" altLang="en-US" sz="1300" dirty="0">
                <a:latin typeface="+mj-lt"/>
                <a:cs typeface="Calibri" pitchFamily="34" charset="0"/>
              </a:rPr>
            </a:br>
            <a:r>
              <a:rPr lang="en-US" altLang="en-US" sz="1300" dirty="0">
                <a:latin typeface="+mj-lt"/>
                <a:cs typeface="Calibri" pitchFamily="34" charset="0"/>
              </a:rPr>
              <a:t>or manual charge tickets accurately reflect services provided and that all services in order entry or on charge tickets are reflected in the CDM.</a:t>
            </a:r>
          </a:p>
          <a:p>
            <a:pPr marL="285750" indent="-285750">
              <a:spcBef>
                <a:spcPts val="600"/>
              </a:spcBef>
              <a:buFont typeface="Courier New" panose="02070309020205020404" pitchFamily="49" charset="0"/>
              <a:buChar char="o"/>
              <a:tabLst>
                <a:tab pos="346075" algn="l"/>
              </a:tabLst>
            </a:pPr>
            <a:r>
              <a:rPr lang="en-US" altLang="en-US" sz="1300" b="1" dirty="0">
                <a:solidFill>
                  <a:schemeClr val="accent1"/>
                </a:solidFill>
                <a:latin typeface="+mj-lt"/>
                <a:cs typeface="Calibri" pitchFamily="34" charset="0"/>
              </a:rPr>
              <a:t>Establish guidelines </a:t>
            </a:r>
            <a:r>
              <a:rPr lang="en-US" altLang="en-US" sz="1300" dirty="0">
                <a:latin typeface="+mj-lt"/>
                <a:cs typeface="Calibri" pitchFamily="34" charset="0"/>
              </a:rPr>
              <a:t>for the frequency of CDM updates.</a:t>
            </a:r>
          </a:p>
        </p:txBody>
      </p:sp>
    </p:spTree>
    <p:extLst>
      <p:ext uri="{BB962C8B-B14F-4D97-AF65-F5344CB8AC3E}">
        <p14:creationId xmlns:p14="http://schemas.microsoft.com/office/powerpoint/2010/main" val="39245960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2CE61-C38C-4BE4-B37D-C7E08771917D}"/>
              </a:ext>
            </a:extLst>
          </p:cNvPr>
          <p:cNvSpPr>
            <a:spLocks noGrp="1"/>
          </p:cNvSpPr>
          <p:nvPr>
            <p:ph type="title"/>
          </p:nvPr>
        </p:nvSpPr>
        <p:spPr>
          <a:xfrm>
            <a:off x="5683511" y="1237071"/>
            <a:ext cx="4603447" cy="566738"/>
          </a:xfrm>
        </p:spPr>
        <p:txBody>
          <a:bodyPr anchor="ctr">
            <a:normAutofit fontScale="90000"/>
          </a:bodyPr>
          <a:lstStyle/>
          <a:p>
            <a:r>
              <a:rPr lang="en-US" dirty="0"/>
              <a:t>How Often Should We Review, and in What Ways?</a:t>
            </a:r>
          </a:p>
        </p:txBody>
      </p:sp>
      <p:pic>
        <p:nvPicPr>
          <p:cNvPr id="38" name="Picture Placeholder 37" descr="A group of people around a table&#10;&#10;Description automatically generated">
            <a:extLst>
              <a:ext uri="{FF2B5EF4-FFF2-40B4-BE49-F238E27FC236}">
                <a16:creationId xmlns:a16="http://schemas.microsoft.com/office/drawing/2014/main" id="{FAA8135A-CA16-4C5D-9186-5534E33AD465}"/>
              </a:ext>
            </a:extLst>
          </p:cNvPr>
          <p:cNvPicPr>
            <a:picLocks noGrp="1" noChangeAspect="1"/>
          </p:cNvPicPr>
          <p:nvPr>
            <p:ph type="pic" idx="1"/>
          </p:nvPr>
        </p:nvPicPr>
        <p:blipFill>
          <a:blip r:embed="rId2"/>
          <a:srcRect l="30567" r="30567"/>
          <a:stretch>
            <a:fillRect/>
          </a:stretch>
        </p:blipFill>
        <p:spPr/>
      </p:pic>
      <p:sp>
        <p:nvSpPr>
          <p:cNvPr id="113667" name="Rectangle 3"/>
          <p:cNvSpPr>
            <a:spLocks noGrp="1" noChangeArrowheads="1"/>
          </p:cNvSpPr>
          <p:nvPr>
            <p:ph type="body" sz="half" idx="2"/>
          </p:nvPr>
        </p:nvSpPr>
        <p:spPr>
          <a:xfrm>
            <a:off x="5683511" y="2026131"/>
            <a:ext cx="4420286" cy="3813243"/>
          </a:xfrm>
          <a:ln>
            <a:noFill/>
          </a:ln>
        </p:spPr>
        <p:txBody>
          <a:bodyPr>
            <a:normAutofit/>
          </a:bodyPr>
          <a:lstStyle/>
          <a:p>
            <a:pPr marL="285750" indent="-285750">
              <a:spcBef>
                <a:spcPts val="600"/>
              </a:spcBef>
              <a:buFont typeface="Courier New" panose="02070309020205020404" pitchFamily="49" charset="0"/>
              <a:buChar char="o"/>
              <a:tabLst>
                <a:tab pos="346075" algn="l"/>
              </a:tabLst>
            </a:pPr>
            <a:r>
              <a:rPr lang="en-US" altLang="en-US" sz="1300" b="1" dirty="0">
                <a:solidFill>
                  <a:schemeClr val="accent1"/>
                </a:solidFill>
                <a:latin typeface="+mj-lt"/>
                <a:cs typeface="Calibri" pitchFamily="34" charset="0"/>
              </a:rPr>
              <a:t>The charge master </a:t>
            </a:r>
            <a:r>
              <a:rPr lang="en-US" altLang="en-US" sz="1300" dirty="0">
                <a:latin typeface="+mj-lt"/>
                <a:cs typeface="Calibri" pitchFamily="34" charset="0"/>
              </a:rPr>
              <a:t>should be reviewed at minimum quarterly when the CMS updates occur.</a:t>
            </a:r>
          </a:p>
          <a:p>
            <a:pPr marL="285750" indent="-285750">
              <a:spcBef>
                <a:spcPts val="600"/>
              </a:spcBef>
              <a:buFont typeface="Courier New" panose="02070309020205020404" pitchFamily="49" charset="0"/>
              <a:buChar char="o"/>
              <a:tabLst>
                <a:tab pos="57150" algn="l"/>
                <a:tab pos="635000" algn="l"/>
                <a:tab pos="7200900" algn="l"/>
              </a:tabLst>
            </a:pPr>
            <a:r>
              <a:rPr lang="en-US" altLang="en-US" sz="1300" b="1" dirty="0">
                <a:solidFill>
                  <a:schemeClr val="accent1"/>
                </a:solidFill>
                <a:latin typeface="+mj-lt"/>
                <a:cs typeface="Calibri" pitchFamily="34" charset="0"/>
              </a:rPr>
              <a:t>Each ancillary department </a:t>
            </a:r>
            <a:r>
              <a:rPr lang="en-US" altLang="en-US" sz="1300" dirty="0">
                <a:latin typeface="+mj-lt"/>
                <a:cs typeface="Calibri" pitchFamily="34" charset="0"/>
              </a:rPr>
              <a:t>should be responsible for conducting a brief monthly review of their department’s CDM.</a:t>
            </a:r>
          </a:p>
          <a:p>
            <a:pPr marL="285750" indent="-285750">
              <a:spcBef>
                <a:spcPts val="600"/>
              </a:spcBef>
              <a:buFont typeface="Courier New" panose="02070309020205020404" pitchFamily="49" charset="0"/>
              <a:buChar char="o"/>
              <a:tabLst>
                <a:tab pos="346075" algn="l"/>
              </a:tabLst>
            </a:pPr>
            <a:r>
              <a:rPr lang="en-US" altLang="en-US" sz="1300" b="1" dirty="0">
                <a:latin typeface="+mj-lt"/>
                <a:cs typeface="Calibri" pitchFamily="34" charset="0"/>
              </a:rPr>
              <a:t>The CDM should be updated as often as necessary for:</a:t>
            </a:r>
          </a:p>
          <a:p>
            <a:pPr marL="742950" lvl="1" indent="-285750">
              <a:lnSpc>
                <a:spcPct val="60000"/>
              </a:lnSpc>
              <a:spcBef>
                <a:spcPts val="600"/>
              </a:spcBef>
              <a:buFont typeface="Arial" panose="020B0604020202020204" pitchFamily="34" charset="0"/>
              <a:buChar char="•"/>
              <a:tabLst>
                <a:tab pos="57150" algn="l"/>
                <a:tab pos="635000" algn="l"/>
                <a:tab pos="7200900" algn="l"/>
              </a:tabLst>
            </a:pPr>
            <a:r>
              <a:rPr lang="en-US" altLang="en-US" sz="1100" dirty="0">
                <a:latin typeface="+mj-lt"/>
                <a:cs typeface="Calibri" pitchFamily="34" charset="0"/>
              </a:rPr>
              <a:t>CMS/Fiscal Intermediary updates</a:t>
            </a:r>
          </a:p>
          <a:p>
            <a:pPr marL="742950" lvl="1" indent="-285750">
              <a:lnSpc>
                <a:spcPct val="60000"/>
              </a:lnSpc>
              <a:spcBef>
                <a:spcPts val="600"/>
              </a:spcBef>
              <a:buFont typeface="Arial" panose="020B0604020202020204" pitchFamily="34" charset="0"/>
              <a:buChar char="•"/>
              <a:tabLst>
                <a:tab pos="57150" algn="l"/>
                <a:tab pos="635000" algn="l"/>
                <a:tab pos="7200900" algn="l"/>
              </a:tabLst>
            </a:pPr>
            <a:r>
              <a:rPr lang="en-US" altLang="en-US" sz="1100" dirty="0">
                <a:latin typeface="+mj-lt"/>
                <a:cs typeface="Calibri" pitchFamily="34" charset="0"/>
              </a:rPr>
              <a:t>New procedures or services</a:t>
            </a:r>
          </a:p>
          <a:p>
            <a:pPr marL="742950" lvl="1" indent="-285750">
              <a:lnSpc>
                <a:spcPct val="60000"/>
              </a:lnSpc>
              <a:spcBef>
                <a:spcPts val="600"/>
              </a:spcBef>
              <a:buFont typeface="Arial" panose="020B0604020202020204" pitchFamily="34" charset="0"/>
              <a:buChar char="•"/>
              <a:tabLst>
                <a:tab pos="57150" algn="l"/>
                <a:tab pos="635000" algn="l"/>
                <a:tab pos="7200900" algn="l"/>
              </a:tabLst>
            </a:pPr>
            <a:r>
              <a:rPr lang="en-US" altLang="en-US" sz="1100" dirty="0">
                <a:latin typeface="+mj-lt"/>
                <a:cs typeface="Calibri" pitchFamily="34" charset="0"/>
              </a:rPr>
              <a:t>New supplies</a:t>
            </a:r>
          </a:p>
          <a:p>
            <a:pPr marL="742950" lvl="1" indent="-285750">
              <a:lnSpc>
                <a:spcPct val="60000"/>
              </a:lnSpc>
              <a:spcBef>
                <a:spcPts val="600"/>
              </a:spcBef>
              <a:buFont typeface="Arial" panose="020B0604020202020204" pitchFamily="34" charset="0"/>
              <a:buChar char="•"/>
              <a:tabLst>
                <a:tab pos="57150" algn="l"/>
                <a:tab pos="635000" algn="l"/>
                <a:tab pos="7200900" algn="l"/>
              </a:tabLst>
            </a:pPr>
            <a:r>
              <a:rPr lang="en-US" altLang="en-US" sz="1100" dirty="0">
                <a:latin typeface="+mj-lt"/>
                <a:cs typeface="Calibri" pitchFamily="34" charset="0"/>
              </a:rPr>
              <a:t>Pricing changes</a:t>
            </a:r>
          </a:p>
          <a:p>
            <a:pPr marL="285750" indent="-285750">
              <a:spcBef>
                <a:spcPts val="600"/>
              </a:spcBef>
              <a:buFont typeface="Courier New" panose="02070309020205020404" pitchFamily="49" charset="0"/>
              <a:buChar char="o"/>
              <a:tabLst>
                <a:tab pos="346075" algn="l"/>
              </a:tabLst>
            </a:pPr>
            <a:r>
              <a:rPr lang="en-US" altLang="en-US" sz="1300" b="1" dirty="0">
                <a:solidFill>
                  <a:schemeClr val="accent1"/>
                </a:solidFill>
                <a:latin typeface="+mj-lt"/>
                <a:cs typeface="Calibri" pitchFamily="34" charset="0"/>
              </a:rPr>
              <a:t>Verify accuracy </a:t>
            </a:r>
            <a:r>
              <a:rPr lang="en-US" altLang="en-US" sz="1300" dirty="0">
                <a:latin typeface="+mj-lt"/>
                <a:cs typeface="Calibri" pitchFamily="34" charset="0"/>
              </a:rPr>
              <a:t>of CPT/HCPCS and revenue codes.</a:t>
            </a:r>
          </a:p>
          <a:p>
            <a:pPr marL="285750" indent="-285750">
              <a:spcBef>
                <a:spcPts val="600"/>
              </a:spcBef>
              <a:buFont typeface="Courier New" panose="02070309020205020404" pitchFamily="49" charset="0"/>
              <a:buChar char="o"/>
              <a:tabLst>
                <a:tab pos="346075" algn="l"/>
              </a:tabLst>
            </a:pPr>
            <a:r>
              <a:rPr lang="en-US" altLang="en-US" sz="1300" b="1" dirty="0">
                <a:solidFill>
                  <a:schemeClr val="accent1"/>
                </a:solidFill>
                <a:latin typeface="+mj-lt"/>
                <a:cs typeface="Calibri" pitchFamily="34" charset="0"/>
              </a:rPr>
              <a:t>Compare descriptions </a:t>
            </a:r>
            <a:r>
              <a:rPr lang="en-US" altLang="en-US" sz="1300" dirty="0">
                <a:latin typeface="+mj-lt"/>
                <a:cs typeface="Calibri" pitchFamily="34" charset="0"/>
              </a:rPr>
              <a:t>from CPT codes to the CDM description.</a:t>
            </a:r>
          </a:p>
        </p:txBody>
      </p:sp>
    </p:spTree>
    <p:extLst>
      <p:ext uri="{BB962C8B-B14F-4D97-AF65-F5344CB8AC3E}">
        <p14:creationId xmlns:p14="http://schemas.microsoft.com/office/powerpoint/2010/main" val="34085561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D981D-49BF-4146-AE97-F88996FA30F3}"/>
              </a:ext>
            </a:extLst>
          </p:cNvPr>
          <p:cNvSpPr>
            <a:spLocks noGrp="1"/>
          </p:cNvSpPr>
          <p:nvPr>
            <p:ph type="title"/>
          </p:nvPr>
        </p:nvSpPr>
        <p:spPr>
          <a:xfrm>
            <a:off x="5683511" y="1237071"/>
            <a:ext cx="4603447" cy="566738"/>
          </a:xfrm>
        </p:spPr>
        <p:txBody>
          <a:bodyPr anchor="ctr">
            <a:normAutofit fontScale="90000"/>
          </a:bodyPr>
          <a:lstStyle/>
          <a:p>
            <a:r>
              <a:rPr lang="en-US" dirty="0"/>
              <a:t>What Should We Monitor Within </a:t>
            </a:r>
            <a:br>
              <a:rPr lang="en-US" dirty="0"/>
            </a:br>
            <a:r>
              <a:rPr lang="en-US" dirty="0"/>
              <a:t>our CDM?</a:t>
            </a:r>
          </a:p>
        </p:txBody>
      </p:sp>
      <p:pic>
        <p:nvPicPr>
          <p:cNvPr id="10" name="Picture Placeholder 9" descr="A picture containing person, glasses, indoor, person&#10;&#10;Description automatically generated">
            <a:extLst>
              <a:ext uri="{FF2B5EF4-FFF2-40B4-BE49-F238E27FC236}">
                <a16:creationId xmlns:a16="http://schemas.microsoft.com/office/drawing/2014/main" id="{84AD1414-B788-4CF6-AF30-C401598C6A75}"/>
              </a:ext>
            </a:extLst>
          </p:cNvPr>
          <p:cNvPicPr>
            <a:picLocks noGrp="1" noChangeAspect="1"/>
          </p:cNvPicPr>
          <p:nvPr>
            <p:ph type="pic" idx="1"/>
          </p:nvPr>
        </p:nvPicPr>
        <p:blipFill>
          <a:blip r:embed="rId2"/>
          <a:srcRect l="28557" r="28557"/>
          <a:stretch>
            <a:fillRect/>
          </a:stretch>
        </p:blipFill>
        <p:spPr/>
      </p:pic>
      <p:sp>
        <p:nvSpPr>
          <p:cNvPr id="119811" name="Rectangle 3"/>
          <p:cNvSpPr>
            <a:spLocks noGrp="1" noChangeArrowheads="1"/>
          </p:cNvSpPr>
          <p:nvPr>
            <p:ph type="body" sz="half" idx="2"/>
          </p:nvPr>
        </p:nvSpPr>
        <p:spPr>
          <a:xfrm>
            <a:off x="5683511" y="1987616"/>
            <a:ext cx="4471306" cy="4445540"/>
          </a:xfrm>
          <a:ln>
            <a:noFill/>
          </a:ln>
        </p:spPr>
        <p:txBody>
          <a:bodyPr>
            <a:noAutofit/>
          </a:bodyPr>
          <a:lstStyle/>
          <a:p>
            <a:pPr marL="285750" indent="-285750">
              <a:lnSpc>
                <a:spcPct val="110000"/>
              </a:lnSpc>
              <a:spcBef>
                <a:spcPts val="400"/>
              </a:spcBef>
              <a:spcAft>
                <a:spcPts val="400"/>
              </a:spcAft>
              <a:buFont typeface="Courier New" panose="02070309020205020404" pitchFamily="49" charset="0"/>
              <a:buChar char="o"/>
              <a:tabLst>
                <a:tab pos="346075" algn="l"/>
              </a:tabLst>
            </a:pPr>
            <a:r>
              <a:rPr lang="en-US" altLang="en-US" sz="1300" b="1" dirty="0">
                <a:solidFill>
                  <a:schemeClr val="accent1"/>
                </a:solidFill>
                <a:latin typeface="+mj-lt"/>
                <a:cs typeface="Calibri" pitchFamily="34" charset="0"/>
              </a:rPr>
              <a:t>Review charge amounts</a:t>
            </a:r>
            <a:r>
              <a:rPr lang="en-US" altLang="en-US" sz="1300" dirty="0">
                <a:latin typeface="+mj-lt"/>
                <a:cs typeface="Calibri" pitchFamily="34" charset="0"/>
              </a:rPr>
              <a:t> against reimbursement amounts.</a:t>
            </a:r>
          </a:p>
          <a:p>
            <a:pPr marL="285750" indent="-285750">
              <a:lnSpc>
                <a:spcPct val="110000"/>
              </a:lnSpc>
              <a:spcBef>
                <a:spcPts val="400"/>
              </a:spcBef>
              <a:spcAft>
                <a:spcPts val="400"/>
              </a:spcAft>
              <a:buFont typeface="Courier New" panose="02070309020205020404" pitchFamily="49" charset="0"/>
              <a:buChar char="o"/>
              <a:tabLst>
                <a:tab pos="346075" algn="l"/>
              </a:tabLst>
            </a:pPr>
            <a:r>
              <a:rPr lang="en-US" altLang="en-US" sz="1300" b="1" dirty="0">
                <a:solidFill>
                  <a:schemeClr val="accent1"/>
                </a:solidFill>
                <a:latin typeface="+mj-lt"/>
                <a:cs typeface="Calibri" pitchFamily="34" charset="0"/>
              </a:rPr>
              <a:t>Compare order </a:t>
            </a:r>
            <a:r>
              <a:rPr lang="en-US" altLang="en-US" sz="1300" dirty="0">
                <a:latin typeface="+mj-lt"/>
                <a:cs typeface="Calibri" pitchFamily="34" charset="0"/>
              </a:rPr>
              <a:t>entry/charge tickets with the CDM.</a:t>
            </a:r>
          </a:p>
          <a:p>
            <a:pPr marL="285750" indent="-285750">
              <a:lnSpc>
                <a:spcPct val="120000"/>
              </a:lnSpc>
              <a:spcBef>
                <a:spcPts val="400"/>
              </a:spcBef>
              <a:spcAft>
                <a:spcPts val="400"/>
              </a:spcAft>
              <a:buFont typeface="Courier New" panose="02070309020205020404" pitchFamily="49" charset="0"/>
              <a:buChar char="o"/>
              <a:tabLst>
                <a:tab pos="346075" algn="l"/>
              </a:tabLst>
            </a:pPr>
            <a:r>
              <a:rPr lang="en-US" altLang="en-US" sz="1300" b="1" dirty="0">
                <a:solidFill>
                  <a:schemeClr val="accent1"/>
                </a:solidFill>
                <a:latin typeface="+mj-lt"/>
                <a:cs typeface="Calibri" pitchFamily="34" charset="0"/>
              </a:rPr>
              <a:t>Provide clarification </a:t>
            </a:r>
            <a:r>
              <a:rPr lang="en-US" altLang="en-US" sz="1300" b="1" dirty="0">
                <a:latin typeface="+mj-lt"/>
                <a:cs typeface="Calibri" pitchFamily="34" charset="0"/>
              </a:rPr>
              <a:t>of descriptions/charges/ codes and discuss the following with the departmental staff:</a:t>
            </a:r>
          </a:p>
          <a:p>
            <a:pPr marL="742950" lvl="1" indent="-285750">
              <a:lnSpc>
                <a:spcPct val="80000"/>
              </a:lnSpc>
              <a:spcBef>
                <a:spcPts val="400"/>
              </a:spcBef>
              <a:spcAft>
                <a:spcPts val="400"/>
              </a:spcAft>
              <a:buFont typeface="Arial" panose="020B0604020202020204" pitchFamily="34" charset="0"/>
              <a:buChar char="•"/>
              <a:tabLst>
                <a:tab pos="57150" algn="l"/>
                <a:tab pos="635000" algn="l"/>
                <a:tab pos="7200900" algn="l"/>
              </a:tabLst>
            </a:pPr>
            <a:r>
              <a:rPr lang="en-US" altLang="en-US" sz="1100" dirty="0">
                <a:latin typeface="+mj-lt"/>
                <a:cs typeface="Calibri" pitchFamily="34" charset="0"/>
              </a:rPr>
              <a:t>Line items with unlisted codes</a:t>
            </a:r>
          </a:p>
          <a:p>
            <a:pPr marL="742950" lvl="1" indent="-285750">
              <a:lnSpc>
                <a:spcPct val="80000"/>
              </a:lnSpc>
              <a:spcBef>
                <a:spcPts val="400"/>
              </a:spcBef>
              <a:spcAft>
                <a:spcPts val="400"/>
              </a:spcAft>
              <a:buFont typeface="Arial" panose="020B0604020202020204" pitchFamily="34" charset="0"/>
              <a:buChar char="•"/>
              <a:tabLst>
                <a:tab pos="57150" algn="l"/>
                <a:tab pos="635000" algn="l"/>
                <a:tab pos="7200900" algn="l"/>
              </a:tabLst>
            </a:pPr>
            <a:r>
              <a:rPr lang="en-US" altLang="en-US" sz="1100" dirty="0">
                <a:latin typeface="+mj-lt"/>
                <a:cs typeface="Calibri" pitchFamily="34" charset="0"/>
              </a:rPr>
              <a:t>Procedures performed in the unit/department, </a:t>
            </a:r>
            <a:br>
              <a:rPr lang="en-US" altLang="en-US" sz="1100" dirty="0">
                <a:latin typeface="+mj-lt"/>
                <a:cs typeface="Calibri" pitchFamily="34" charset="0"/>
              </a:rPr>
            </a:br>
            <a:r>
              <a:rPr lang="en-US" altLang="en-US" sz="1100" dirty="0">
                <a:latin typeface="+mj-lt"/>
                <a:cs typeface="Calibri" pitchFamily="34" charset="0"/>
              </a:rPr>
              <a:t>and what supplies are included</a:t>
            </a:r>
          </a:p>
          <a:p>
            <a:pPr marL="742950" lvl="1" indent="-285750">
              <a:lnSpc>
                <a:spcPct val="80000"/>
              </a:lnSpc>
              <a:spcBef>
                <a:spcPts val="400"/>
              </a:spcBef>
              <a:spcAft>
                <a:spcPts val="400"/>
              </a:spcAft>
              <a:buFont typeface="Arial" panose="020B0604020202020204" pitchFamily="34" charset="0"/>
              <a:buChar char="•"/>
              <a:tabLst>
                <a:tab pos="57150" algn="l"/>
                <a:tab pos="635000" algn="l"/>
                <a:tab pos="7200900" algn="l"/>
              </a:tabLst>
            </a:pPr>
            <a:r>
              <a:rPr lang="en-US" altLang="en-US" sz="1100" dirty="0">
                <a:latin typeface="+mj-lt"/>
                <a:cs typeface="Calibri" pitchFamily="34" charset="0"/>
              </a:rPr>
              <a:t>Non-reportable charges</a:t>
            </a:r>
          </a:p>
          <a:p>
            <a:pPr marL="285750" indent="-285750">
              <a:lnSpc>
                <a:spcPct val="110000"/>
              </a:lnSpc>
              <a:spcBef>
                <a:spcPts val="400"/>
              </a:spcBef>
              <a:spcAft>
                <a:spcPts val="400"/>
              </a:spcAft>
              <a:buFont typeface="Courier New" panose="02070309020205020404" pitchFamily="49" charset="0"/>
              <a:buChar char="o"/>
              <a:tabLst>
                <a:tab pos="346075" algn="l"/>
              </a:tabLst>
            </a:pPr>
            <a:r>
              <a:rPr lang="en-US" altLang="en-US" sz="1300" b="1" dirty="0">
                <a:solidFill>
                  <a:schemeClr val="accent1"/>
                </a:solidFill>
                <a:latin typeface="+mj-lt"/>
                <a:cs typeface="Calibri" pitchFamily="34" charset="0"/>
              </a:rPr>
              <a:t>Monitor claims </a:t>
            </a:r>
            <a:r>
              <a:rPr lang="en-US" altLang="en-US" sz="1300" dirty="0">
                <a:latin typeface="+mj-lt"/>
                <a:cs typeface="Calibri" pitchFamily="34" charset="0"/>
              </a:rPr>
              <a:t>or perform chart reviews for compliance, reimbursement, code acceptance. </a:t>
            </a:r>
          </a:p>
          <a:p>
            <a:pPr marL="285750" indent="-285750">
              <a:lnSpc>
                <a:spcPct val="110000"/>
              </a:lnSpc>
              <a:spcBef>
                <a:spcPts val="400"/>
              </a:spcBef>
              <a:spcAft>
                <a:spcPts val="400"/>
              </a:spcAft>
              <a:buFont typeface="Courier New" panose="02070309020205020404" pitchFamily="49" charset="0"/>
              <a:buChar char="o"/>
              <a:tabLst>
                <a:tab pos="346075" algn="l"/>
              </a:tabLst>
            </a:pPr>
            <a:r>
              <a:rPr lang="en-US" altLang="en-US" sz="1300" b="1" dirty="0">
                <a:solidFill>
                  <a:schemeClr val="accent1"/>
                </a:solidFill>
                <a:latin typeface="+mj-lt"/>
                <a:cs typeface="Calibri" pitchFamily="34" charset="0"/>
              </a:rPr>
              <a:t>Identify and routinely </a:t>
            </a:r>
            <a:r>
              <a:rPr lang="en-US" altLang="en-US" sz="1300" b="1" dirty="0">
                <a:latin typeface="+mj-lt"/>
                <a:cs typeface="Calibri" pitchFamily="34" charset="0"/>
              </a:rPr>
              <a:t>validate the need for any:</a:t>
            </a:r>
          </a:p>
          <a:p>
            <a:pPr marL="744538" lvl="1" indent="-285750">
              <a:lnSpc>
                <a:spcPct val="80000"/>
              </a:lnSpc>
              <a:spcBef>
                <a:spcPts val="400"/>
              </a:spcBef>
              <a:spcAft>
                <a:spcPts val="400"/>
              </a:spcAft>
              <a:buFont typeface="Arial" panose="020B0604020202020204" pitchFamily="34" charset="0"/>
              <a:buChar char="•"/>
              <a:tabLst>
                <a:tab pos="346075" algn="l"/>
              </a:tabLst>
            </a:pPr>
            <a:r>
              <a:rPr lang="en-US" altLang="en-US" sz="1100" dirty="0">
                <a:latin typeface="+mj-lt"/>
                <a:cs typeface="Calibri" pitchFamily="34" charset="0"/>
              </a:rPr>
              <a:t>Duplicate charges across the enterprise</a:t>
            </a:r>
          </a:p>
          <a:p>
            <a:pPr marL="744538" lvl="1" indent="-285750">
              <a:lnSpc>
                <a:spcPct val="80000"/>
              </a:lnSpc>
              <a:spcBef>
                <a:spcPts val="400"/>
              </a:spcBef>
              <a:spcAft>
                <a:spcPts val="400"/>
              </a:spcAft>
              <a:buFont typeface="Arial" panose="020B0604020202020204" pitchFamily="34" charset="0"/>
              <a:buChar char="•"/>
              <a:tabLst>
                <a:tab pos="346075" algn="l"/>
              </a:tabLst>
            </a:pPr>
            <a:r>
              <a:rPr lang="en-US" altLang="en-US" sz="1100" dirty="0">
                <a:latin typeface="+mj-lt"/>
                <a:cs typeface="Calibri" pitchFamily="34" charset="0"/>
              </a:rPr>
              <a:t>Duplicate charges within a department</a:t>
            </a:r>
          </a:p>
          <a:p>
            <a:pPr marL="744538" lvl="1" indent="-285750">
              <a:lnSpc>
                <a:spcPct val="80000"/>
              </a:lnSpc>
              <a:spcBef>
                <a:spcPts val="400"/>
              </a:spcBef>
              <a:spcAft>
                <a:spcPts val="400"/>
              </a:spcAft>
              <a:buFont typeface="Arial" panose="020B0604020202020204" pitchFamily="34" charset="0"/>
              <a:buChar char="•"/>
              <a:tabLst>
                <a:tab pos="346075" algn="l"/>
              </a:tabLst>
            </a:pPr>
            <a:r>
              <a:rPr lang="en-US" altLang="en-US" sz="1100" dirty="0">
                <a:latin typeface="+mj-lt"/>
                <a:cs typeface="Calibri" pitchFamily="34" charset="0"/>
              </a:rPr>
              <a:t>Zero-volume charges</a:t>
            </a:r>
          </a:p>
          <a:p>
            <a:pPr marL="744538" lvl="1" indent="-285750">
              <a:lnSpc>
                <a:spcPct val="80000"/>
              </a:lnSpc>
              <a:spcBef>
                <a:spcPts val="400"/>
              </a:spcBef>
              <a:spcAft>
                <a:spcPts val="400"/>
              </a:spcAft>
              <a:buFont typeface="Arial" panose="020B0604020202020204" pitchFamily="34" charset="0"/>
              <a:buChar char="•"/>
              <a:tabLst>
                <a:tab pos="346075" algn="l"/>
              </a:tabLst>
            </a:pPr>
            <a:r>
              <a:rPr lang="en-US" altLang="en-US" sz="1100" dirty="0">
                <a:latin typeface="+mj-lt"/>
                <a:cs typeface="Calibri" pitchFamily="34" charset="0"/>
              </a:rPr>
              <a:t>Zero-dollar charges</a:t>
            </a:r>
            <a:endParaRPr lang="en-US" altLang="en-US" sz="1300" dirty="0">
              <a:latin typeface="+mj-lt"/>
              <a:cs typeface="Calibri" pitchFamily="34" charset="0"/>
            </a:endParaRPr>
          </a:p>
        </p:txBody>
      </p:sp>
    </p:spTree>
    <p:extLst>
      <p:ext uri="{BB962C8B-B14F-4D97-AF65-F5344CB8AC3E}">
        <p14:creationId xmlns:p14="http://schemas.microsoft.com/office/powerpoint/2010/main" val="669872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BB8A3-3444-48B0-B415-0D1D7C9C68D9}"/>
              </a:ext>
            </a:extLst>
          </p:cNvPr>
          <p:cNvSpPr>
            <a:spLocks noGrp="1"/>
          </p:cNvSpPr>
          <p:nvPr>
            <p:ph type="title"/>
          </p:nvPr>
        </p:nvSpPr>
        <p:spPr/>
        <p:txBody>
          <a:bodyPr>
            <a:normAutofit/>
          </a:bodyPr>
          <a:lstStyle/>
          <a:p>
            <a:r>
              <a:rPr lang="en-US" dirty="0"/>
              <a:t>Operational Integration</a:t>
            </a:r>
          </a:p>
        </p:txBody>
      </p:sp>
    </p:spTree>
    <p:extLst>
      <p:ext uri="{BB962C8B-B14F-4D97-AF65-F5344CB8AC3E}">
        <p14:creationId xmlns:p14="http://schemas.microsoft.com/office/powerpoint/2010/main" val="1477076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697A-882F-455C-8FB3-44AEC3B532E7}"/>
              </a:ext>
            </a:extLst>
          </p:cNvPr>
          <p:cNvSpPr>
            <a:spLocks noGrp="1"/>
          </p:cNvSpPr>
          <p:nvPr>
            <p:ph type="title"/>
          </p:nvPr>
        </p:nvSpPr>
        <p:spPr>
          <a:xfrm>
            <a:off x="2096813" y="3451545"/>
            <a:ext cx="2407298" cy="810126"/>
          </a:xfrm>
        </p:spPr>
        <p:txBody>
          <a:bodyPr anchor="ctr">
            <a:normAutofit/>
          </a:bodyPr>
          <a:lstStyle/>
          <a:p>
            <a:r>
              <a:rPr lang="en-US" sz="1700" dirty="0"/>
              <a:t>Build a Strong, Integrated Structure</a:t>
            </a:r>
          </a:p>
        </p:txBody>
      </p:sp>
      <p:sp>
        <p:nvSpPr>
          <p:cNvPr id="151555" name="Rectangle 3"/>
          <p:cNvSpPr>
            <a:spLocks noGrp="1" noChangeArrowheads="1"/>
          </p:cNvSpPr>
          <p:nvPr>
            <p:ph sz="quarter" idx="4294967295"/>
          </p:nvPr>
        </p:nvSpPr>
        <p:spPr>
          <a:xfrm>
            <a:off x="5396205" y="1342417"/>
            <a:ext cx="4432041" cy="4737340"/>
          </a:xfrm>
          <a:ln>
            <a:noFill/>
          </a:ln>
        </p:spPr>
        <p:txBody>
          <a:bodyPr>
            <a:noAutofit/>
          </a:bodyPr>
          <a:lstStyle/>
          <a:p>
            <a:pPr marL="0" indent="0">
              <a:spcBef>
                <a:spcPts val="400"/>
              </a:spcBef>
              <a:spcAft>
                <a:spcPts val="500"/>
              </a:spcAft>
              <a:buNone/>
              <a:tabLst>
                <a:tab pos="346075" algn="l"/>
              </a:tabLst>
            </a:pPr>
            <a:r>
              <a:rPr lang="en-US" altLang="en-US" sz="1300" b="1" dirty="0">
                <a:solidFill>
                  <a:schemeClr val="bg1"/>
                </a:solidFill>
                <a:latin typeface="+mj-lt"/>
                <a:cs typeface="Calibri" pitchFamily="34" charset="0"/>
              </a:rPr>
              <a:t>CDM Management can “live” in different areas based </a:t>
            </a:r>
            <a:br>
              <a:rPr lang="en-US" altLang="en-US" sz="1300" b="1" dirty="0">
                <a:solidFill>
                  <a:schemeClr val="bg1"/>
                </a:solidFill>
                <a:latin typeface="+mj-lt"/>
                <a:cs typeface="Calibri" pitchFamily="34" charset="0"/>
              </a:rPr>
            </a:br>
            <a:r>
              <a:rPr lang="en-US" altLang="en-US" sz="1300" b="1" dirty="0">
                <a:solidFill>
                  <a:schemeClr val="bg1"/>
                </a:solidFill>
                <a:latin typeface="+mj-lt"/>
                <a:cs typeface="Calibri" pitchFamily="34" charset="0"/>
              </a:rPr>
              <a:t>on your organization:</a:t>
            </a:r>
          </a:p>
          <a:p>
            <a:pPr marL="0" indent="-280987">
              <a:lnSpc>
                <a:spcPct val="65000"/>
              </a:lnSpc>
              <a:spcBef>
                <a:spcPts val="400"/>
              </a:spcBef>
              <a:spcAft>
                <a:spcPts val="500"/>
              </a:spcAft>
              <a:buClr>
                <a:schemeClr val="tx2">
                  <a:lumMod val="20000"/>
                  <a:lumOff val="80000"/>
                </a:schemeClr>
              </a:buClr>
              <a:tabLst>
                <a:tab pos="346075" algn="l"/>
              </a:tabLst>
            </a:pPr>
            <a:r>
              <a:rPr lang="en-US" altLang="en-US" sz="1200" dirty="0">
                <a:solidFill>
                  <a:schemeClr val="bg1"/>
                </a:solidFill>
                <a:latin typeface="+mj-lt"/>
                <a:cs typeface="Calibri" pitchFamily="34" charset="0"/>
              </a:rPr>
              <a:t>Compliance</a:t>
            </a:r>
          </a:p>
          <a:p>
            <a:pPr marL="0" indent="-280987">
              <a:lnSpc>
                <a:spcPct val="65000"/>
              </a:lnSpc>
              <a:spcBef>
                <a:spcPts val="400"/>
              </a:spcBef>
              <a:spcAft>
                <a:spcPts val="500"/>
              </a:spcAft>
              <a:buClr>
                <a:schemeClr val="tx2">
                  <a:lumMod val="20000"/>
                  <a:lumOff val="80000"/>
                </a:schemeClr>
              </a:buClr>
              <a:tabLst>
                <a:tab pos="346075" algn="l"/>
              </a:tabLst>
            </a:pPr>
            <a:r>
              <a:rPr lang="en-US" altLang="en-US" sz="1200" dirty="0">
                <a:solidFill>
                  <a:schemeClr val="bg1"/>
                </a:solidFill>
                <a:latin typeface="+mj-lt"/>
                <a:cs typeface="Calibri" pitchFamily="34" charset="0"/>
              </a:rPr>
              <a:t>HIM (under coding or charging)</a:t>
            </a:r>
          </a:p>
          <a:p>
            <a:pPr marL="0" indent="-280987">
              <a:lnSpc>
                <a:spcPct val="65000"/>
              </a:lnSpc>
              <a:spcBef>
                <a:spcPts val="400"/>
              </a:spcBef>
              <a:spcAft>
                <a:spcPts val="500"/>
              </a:spcAft>
              <a:buClr>
                <a:schemeClr val="tx2">
                  <a:lumMod val="20000"/>
                  <a:lumOff val="80000"/>
                </a:schemeClr>
              </a:buClr>
              <a:tabLst>
                <a:tab pos="346075" algn="l"/>
              </a:tabLst>
            </a:pPr>
            <a:r>
              <a:rPr lang="en-US" altLang="en-US" sz="1200" dirty="0">
                <a:solidFill>
                  <a:schemeClr val="bg1"/>
                </a:solidFill>
                <a:latin typeface="+mj-lt"/>
                <a:cs typeface="Calibri" pitchFamily="34" charset="0"/>
              </a:rPr>
              <a:t>Coding (broken out separately from HIM)</a:t>
            </a:r>
          </a:p>
          <a:p>
            <a:pPr marL="0" indent="-280987">
              <a:lnSpc>
                <a:spcPct val="65000"/>
              </a:lnSpc>
              <a:spcBef>
                <a:spcPts val="400"/>
              </a:spcBef>
              <a:spcAft>
                <a:spcPts val="500"/>
              </a:spcAft>
              <a:buClr>
                <a:schemeClr val="tx2">
                  <a:lumMod val="20000"/>
                  <a:lumOff val="80000"/>
                </a:schemeClr>
              </a:buClr>
              <a:tabLst>
                <a:tab pos="346075" algn="l"/>
              </a:tabLst>
            </a:pPr>
            <a:r>
              <a:rPr lang="en-US" altLang="en-US" sz="1200" dirty="0">
                <a:solidFill>
                  <a:schemeClr val="bg1"/>
                </a:solidFill>
                <a:latin typeface="+mj-lt"/>
                <a:cs typeface="Calibri" pitchFamily="34" charset="0"/>
              </a:rPr>
              <a:t>Patient Accounts/Patient Financial Services</a:t>
            </a:r>
            <a:endParaRPr lang="en-US" altLang="en-US" sz="1400" dirty="0">
              <a:solidFill>
                <a:schemeClr val="bg1"/>
              </a:solidFill>
              <a:latin typeface="+mj-lt"/>
              <a:cs typeface="Calibri" pitchFamily="34" charset="0"/>
            </a:endParaRPr>
          </a:p>
          <a:p>
            <a:pPr marL="0" indent="0">
              <a:spcBef>
                <a:spcPts val="400"/>
              </a:spcBef>
              <a:spcAft>
                <a:spcPts val="500"/>
              </a:spcAft>
              <a:buNone/>
              <a:tabLst>
                <a:tab pos="346075" algn="l"/>
              </a:tabLst>
            </a:pPr>
            <a:r>
              <a:rPr lang="en-US" altLang="en-US" sz="1300" b="1" dirty="0">
                <a:solidFill>
                  <a:schemeClr val="bg1"/>
                </a:solidFill>
                <a:latin typeface="+mj-lt"/>
                <a:cs typeface="Calibri" pitchFamily="34" charset="0"/>
              </a:rPr>
              <a:t>When several different structures are acceptable, </a:t>
            </a:r>
            <a:br>
              <a:rPr lang="en-US" altLang="en-US" sz="1300" b="1" dirty="0">
                <a:solidFill>
                  <a:schemeClr val="bg1"/>
                </a:solidFill>
                <a:latin typeface="+mj-lt"/>
                <a:cs typeface="Calibri" pitchFamily="34" charset="0"/>
              </a:rPr>
            </a:br>
            <a:r>
              <a:rPr lang="en-US" altLang="en-US" sz="1300" b="1" dirty="0">
                <a:solidFill>
                  <a:schemeClr val="bg1"/>
                </a:solidFill>
                <a:latin typeface="+mj-lt"/>
                <a:cs typeface="Calibri" pitchFamily="34" charset="0"/>
              </a:rPr>
              <a:t>evaluate based on:</a:t>
            </a:r>
          </a:p>
          <a:p>
            <a:pPr>
              <a:lnSpc>
                <a:spcPct val="65000"/>
              </a:lnSpc>
              <a:spcBef>
                <a:spcPts val="400"/>
              </a:spcBef>
              <a:spcAft>
                <a:spcPts val="500"/>
              </a:spcAft>
              <a:buClr>
                <a:schemeClr val="tx2">
                  <a:lumMod val="20000"/>
                  <a:lumOff val="80000"/>
                </a:schemeClr>
              </a:buClr>
              <a:tabLst>
                <a:tab pos="57150" algn="l"/>
                <a:tab pos="635000" algn="l"/>
                <a:tab pos="7200900" algn="l"/>
              </a:tabLst>
            </a:pPr>
            <a:r>
              <a:rPr lang="en-US" altLang="en-US" sz="1200" dirty="0">
                <a:solidFill>
                  <a:schemeClr val="bg1"/>
                </a:solidFill>
                <a:latin typeface="+mj-lt"/>
                <a:cs typeface="Calibri" pitchFamily="34" charset="0"/>
              </a:rPr>
              <a:t>Technology and system infrastructure</a:t>
            </a:r>
          </a:p>
          <a:p>
            <a:pPr lvl="1">
              <a:spcBef>
                <a:spcPts val="400"/>
              </a:spcBef>
              <a:spcAft>
                <a:spcPts val="500"/>
              </a:spcAft>
              <a:buClr>
                <a:schemeClr val="tx2">
                  <a:lumMod val="20000"/>
                  <a:lumOff val="80000"/>
                </a:schemeClr>
              </a:buClr>
            </a:pPr>
            <a:r>
              <a:rPr lang="en-US" altLang="en-US" sz="1100" dirty="0">
                <a:solidFill>
                  <a:schemeClr val="bg1"/>
                </a:solidFill>
                <a:latin typeface="+mj-lt"/>
                <a:cs typeface="Calibri" pitchFamily="34" charset="0"/>
              </a:rPr>
              <a:t>Patient Accounting platform</a:t>
            </a:r>
          </a:p>
          <a:p>
            <a:pPr lvl="1">
              <a:spcBef>
                <a:spcPts val="400"/>
              </a:spcBef>
              <a:spcAft>
                <a:spcPts val="500"/>
              </a:spcAft>
              <a:buClr>
                <a:schemeClr val="tx2">
                  <a:lumMod val="20000"/>
                  <a:lumOff val="80000"/>
                </a:schemeClr>
              </a:buClr>
            </a:pPr>
            <a:r>
              <a:rPr lang="en-US" altLang="en-US" sz="1100" dirty="0">
                <a:solidFill>
                  <a:schemeClr val="bg1"/>
                </a:solidFill>
                <a:latin typeface="+mj-lt"/>
                <a:cs typeface="Calibri" pitchFamily="34" charset="0"/>
              </a:rPr>
              <a:t>Surgical Systems platform</a:t>
            </a:r>
          </a:p>
          <a:p>
            <a:pPr lvl="1">
              <a:spcBef>
                <a:spcPts val="400"/>
              </a:spcBef>
              <a:spcAft>
                <a:spcPts val="500"/>
              </a:spcAft>
              <a:buClr>
                <a:schemeClr val="tx2">
                  <a:lumMod val="20000"/>
                  <a:lumOff val="80000"/>
                </a:schemeClr>
              </a:buClr>
            </a:pPr>
            <a:r>
              <a:rPr lang="en-US" altLang="en-US" sz="1100" dirty="0">
                <a:solidFill>
                  <a:schemeClr val="bg1"/>
                </a:solidFill>
                <a:latin typeface="+mj-lt"/>
                <a:cs typeface="Calibri" pitchFamily="34" charset="0"/>
              </a:rPr>
              <a:t>Radiology Systems platform</a:t>
            </a:r>
          </a:p>
          <a:p>
            <a:pPr>
              <a:lnSpc>
                <a:spcPct val="65000"/>
              </a:lnSpc>
              <a:spcBef>
                <a:spcPts val="400"/>
              </a:spcBef>
              <a:spcAft>
                <a:spcPts val="500"/>
              </a:spcAft>
              <a:buClr>
                <a:schemeClr val="tx2">
                  <a:lumMod val="20000"/>
                  <a:lumOff val="80000"/>
                </a:schemeClr>
              </a:buClr>
              <a:tabLst>
                <a:tab pos="57150" algn="l"/>
                <a:tab pos="635000" algn="l"/>
                <a:tab pos="7200900" algn="l"/>
              </a:tabLst>
            </a:pPr>
            <a:r>
              <a:rPr lang="en-US" altLang="en-US" sz="1200" dirty="0">
                <a:solidFill>
                  <a:schemeClr val="bg1"/>
                </a:solidFill>
                <a:latin typeface="+mj-lt"/>
                <a:cs typeface="Calibri" pitchFamily="34" charset="0"/>
              </a:rPr>
              <a:t>Reimbursement Considerations</a:t>
            </a:r>
          </a:p>
          <a:p>
            <a:pPr lvl="1">
              <a:spcBef>
                <a:spcPts val="400"/>
              </a:spcBef>
              <a:spcAft>
                <a:spcPts val="500"/>
              </a:spcAft>
              <a:buClr>
                <a:schemeClr val="tx2">
                  <a:lumMod val="20000"/>
                  <a:lumOff val="80000"/>
                </a:schemeClr>
              </a:buClr>
            </a:pPr>
            <a:r>
              <a:rPr lang="en-US" altLang="en-US" sz="1100" dirty="0">
                <a:solidFill>
                  <a:schemeClr val="bg1"/>
                </a:solidFill>
                <a:latin typeface="+mj-lt"/>
                <a:cs typeface="Calibri" pitchFamily="34" charset="0"/>
              </a:rPr>
              <a:t>Managed Care Contracts</a:t>
            </a:r>
          </a:p>
          <a:p>
            <a:pPr>
              <a:lnSpc>
                <a:spcPct val="65000"/>
              </a:lnSpc>
              <a:spcBef>
                <a:spcPts val="400"/>
              </a:spcBef>
              <a:spcAft>
                <a:spcPts val="500"/>
              </a:spcAft>
              <a:buClr>
                <a:schemeClr val="tx2">
                  <a:lumMod val="20000"/>
                  <a:lumOff val="80000"/>
                </a:schemeClr>
              </a:buClr>
              <a:tabLst>
                <a:tab pos="57150" algn="l"/>
                <a:tab pos="635000" algn="l"/>
                <a:tab pos="7200900" algn="l"/>
              </a:tabLst>
            </a:pPr>
            <a:r>
              <a:rPr lang="en-US" altLang="en-US" sz="1200" dirty="0">
                <a:solidFill>
                  <a:schemeClr val="bg1"/>
                </a:solidFill>
                <a:latin typeface="+mj-lt"/>
                <a:cs typeface="Calibri" pitchFamily="34" charset="0"/>
              </a:rPr>
              <a:t>Local practices</a:t>
            </a:r>
            <a:endParaRPr lang="en-US" altLang="en-US" sz="1400" dirty="0">
              <a:solidFill>
                <a:schemeClr val="bg1"/>
              </a:solidFill>
              <a:latin typeface="+mj-lt"/>
              <a:cs typeface="Calibri" pitchFamily="34" charset="0"/>
            </a:endParaRPr>
          </a:p>
          <a:p>
            <a:pPr>
              <a:spcBef>
                <a:spcPts val="400"/>
              </a:spcBef>
              <a:spcAft>
                <a:spcPts val="500"/>
              </a:spcAft>
              <a:buFontTx/>
              <a:buNone/>
            </a:pPr>
            <a:endParaRPr lang="en-US" altLang="en-US" sz="1200" dirty="0">
              <a:latin typeface="+mj-lt"/>
              <a:cs typeface="Calibri" pitchFamily="34" charset="0"/>
            </a:endParaRPr>
          </a:p>
        </p:txBody>
      </p:sp>
      <p:grpSp>
        <p:nvGrpSpPr>
          <p:cNvPr id="4" name="Group 3">
            <a:extLst>
              <a:ext uri="{FF2B5EF4-FFF2-40B4-BE49-F238E27FC236}">
                <a16:creationId xmlns:a16="http://schemas.microsoft.com/office/drawing/2014/main" id="{DAC11151-CD44-40A2-9152-2C6B62D97D5F}"/>
              </a:ext>
            </a:extLst>
          </p:cNvPr>
          <p:cNvGrpSpPr/>
          <p:nvPr/>
        </p:nvGrpSpPr>
        <p:grpSpPr>
          <a:xfrm>
            <a:off x="4910449" y="1342417"/>
            <a:ext cx="420438" cy="419148"/>
            <a:chOff x="2895600" y="2011363"/>
            <a:chExt cx="517525" cy="515937"/>
          </a:xfrm>
          <a:solidFill>
            <a:schemeClr val="tx2">
              <a:lumMod val="40000"/>
              <a:lumOff val="60000"/>
            </a:schemeClr>
          </a:solidFill>
        </p:grpSpPr>
        <p:sp>
          <p:nvSpPr>
            <p:cNvPr id="5" name="Freeform 14">
              <a:extLst>
                <a:ext uri="{FF2B5EF4-FFF2-40B4-BE49-F238E27FC236}">
                  <a16:creationId xmlns:a16="http://schemas.microsoft.com/office/drawing/2014/main" id="{5C60DA86-6ADE-4B6E-8F9C-C8C20F99736D}"/>
                </a:ext>
              </a:extLst>
            </p:cNvPr>
            <p:cNvSpPr>
              <a:spLocks noChangeArrowheads="1"/>
            </p:cNvSpPr>
            <p:nvPr/>
          </p:nvSpPr>
          <p:spPr bwMode="auto">
            <a:xfrm>
              <a:off x="2895600" y="2011363"/>
              <a:ext cx="517525" cy="515937"/>
            </a:xfrm>
            <a:custGeom>
              <a:avLst/>
              <a:gdLst>
                <a:gd name="T0" fmla="*/ 717 w 1437"/>
                <a:gd name="T1" fmla="*/ 37 h 1435"/>
                <a:gd name="T2" fmla="*/ 717 w 1437"/>
                <a:gd name="T3" fmla="*/ 37 h 1435"/>
                <a:gd name="T4" fmla="*/ 717 w 1437"/>
                <a:gd name="T5" fmla="*/ 37 h 1435"/>
                <a:gd name="T6" fmla="*/ 717 w 1437"/>
                <a:gd name="T7" fmla="*/ 37 h 1435"/>
                <a:gd name="T8" fmla="*/ 34 w 1437"/>
                <a:gd name="T9" fmla="*/ 718 h 1435"/>
                <a:gd name="T10" fmla="*/ 717 w 1437"/>
                <a:gd name="T11" fmla="*/ 1399 h 1435"/>
                <a:gd name="T12" fmla="*/ 1400 w 1437"/>
                <a:gd name="T13" fmla="*/ 718 h 1435"/>
                <a:gd name="T14" fmla="*/ 717 w 1437"/>
                <a:gd name="T15" fmla="*/ 37 h 1435"/>
                <a:gd name="T16" fmla="*/ 717 w 1437"/>
                <a:gd name="T17" fmla="*/ 1434 h 1435"/>
                <a:gd name="T18" fmla="*/ 717 w 1437"/>
                <a:gd name="T19" fmla="*/ 1434 h 1435"/>
                <a:gd name="T20" fmla="*/ 717 w 1437"/>
                <a:gd name="T21" fmla="*/ 1434 h 1435"/>
                <a:gd name="T22" fmla="*/ 717 w 1437"/>
                <a:gd name="T23" fmla="*/ 1434 h 1435"/>
                <a:gd name="T24" fmla="*/ 0 w 1437"/>
                <a:gd name="T25" fmla="*/ 718 h 1435"/>
                <a:gd name="T26" fmla="*/ 717 w 1437"/>
                <a:gd name="T27" fmla="*/ 0 h 1435"/>
                <a:gd name="T28" fmla="*/ 1436 w 1437"/>
                <a:gd name="T29" fmla="*/ 718 h 1435"/>
                <a:gd name="T30" fmla="*/ 717 w 1437"/>
                <a:gd name="T31" fmla="*/ 1434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7" h="1435">
                  <a:moveTo>
                    <a:pt x="717" y="37"/>
                  </a:moveTo>
                  <a:lnTo>
                    <a:pt x="717" y="37"/>
                  </a:lnTo>
                  <a:lnTo>
                    <a:pt x="717" y="37"/>
                  </a:lnTo>
                  <a:lnTo>
                    <a:pt x="717" y="37"/>
                  </a:lnTo>
                  <a:cubicBezTo>
                    <a:pt x="341" y="37"/>
                    <a:pt x="34" y="342"/>
                    <a:pt x="34" y="718"/>
                  </a:cubicBezTo>
                  <a:cubicBezTo>
                    <a:pt x="34" y="1092"/>
                    <a:pt x="341" y="1399"/>
                    <a:pt x="717" y="1399"/>
                  </a:cubicBezTo>
                  <a:cubicBezTo>
                    <a:pt x="1095" y="1399"/>
                    <a:pt x="1400" y="1092"/>
                    <a:pt x="1400" y="718"/>
                  </a:cubicBezTo>
                  <a:cubicBezTo>
                    <a:pt x="1400" y="342"/>
                    <a:pt x="1095" y="37"/>
                    <a:pt x="717" y="37"/>
                  </a:cubicBezTo>
                  <a:close/>
                  <a:moveTo>
                    <a:pt x="717" y="1434"/>
                  </a:moveTo>
                  <a:lnTo>
                    <a:pt x="717" y="1434"/>
                  </a:lnTo>
                  <a:lnTo>
                    <a:pt x="717" y="1434"/>
                  </a:lnTo>
                  <a:lnTo>
                    <a:pt x="717" y="1434"/>
                  </a:lnTo>
                  <a:cubicBezTo>
                    <a:pt x="321" y="1434"/>
                    <a:pt x="0" y="1113"/>
                    <a:pt x="0" y="718"/>
                  </a:cubicBezTo>
                  <a:cubicBezTo>
                    <a:pt x="0" y="321"/>
                    <a:pt x="321" y="0"/>
                    <a:pt x="717" y="0"/>
                  </a:cubicBezTo>
                  <a:cubicBezTo>
                    <a:pt x="1114" y="0"/>
                    <a:pt x="1436" y="321"/>
                    <a:pt x="1436" y="718"/>
                  </a:cubicBezTo>
                  <a:cubicBezTo>
                    <a:pt x="1436" y="1113"/>
                    <a:pt x="1114" y="1434"/>
                    <a:pt x="717" y="1434"/>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6" name="Freeform 15">
              <a:extLst>
                <a:ext uri="{FF2B5EF4-FFF2-40B4-BE49-F238E27FC236}">
                  <a16:creationId xmlns:a16="http://schemas.microsoft.com/office/drawing/2014/main" id="{81CC3F7B-7DC9-40BD-9582-26BF8D95321C}"/>
                </a:ext>
              </a:extLst>
            </p:cNvPr>
            <p:cNvSpPr>
              <a:spLocks noChangeArrowheads="1"/>
            </p:cNvSpPr>
            <p:nvPr/>
          </p:nvSpPr>
          <p:spPr bwMode="auto">
            <a:xfrm>
              <a:off x="3000375" y="2259013"/>
              <a:ext cx="279400" cy="14287"/>
            </a:xfrm>
            <a:custGeom>
              <a:avLst/>
              <a:gdLst>
                <a:gd name="T0" fmla="*/ 774 w 775"/>
                <a:gd name="T1" fmla="*/ 37 h 38"/>
                <a:gd name="T2" fmla="*/ 774 w 775"/>
                <a:gd name="T3" fmla="*/ 37 h 38"/>
                <a:gd name="T4" fmla="*/ 774 w 775"/>
                <a:gd name="T5" fmla="*/ 37 h 38"/>
                <a:gd name="T6" fmla="*/ 0 w 775"/>
                <a:gd name="T7" fmla="*/ 37 h 38"/>
                <a:gd name="T8" fmla="*/ 0 w 775"/>
                <a:gd name="T9" fmla="*/ 0 h 38"/>
                <a:gd name="T10" fmla="*/ 774 w 775"/>
                <a:gd name="T11" fmla="*/ 0 h 38"/>
                <a:gd name="T12" fmla="*/ 774 w 775"/>
                <a:gd name="T13" fmla="*/ 37 h 38"/>
              </a:gdLst>
              <a:ahLst/>
              <a:cxnLst>
                <a:cxn ang="0">
                  <a:pos x="T0" y="T1"/>
                </a:cxn>
                <a:cxn ang="0">
                  <a:pos x="T2" y="T3"/>
                </a:cxn>
                <a:cxn ang="0">
                  <a:pos x="T4" y="T5"/>
                </a:cxn>
                <a:cxn ang="0">
                  <a:pos x="T6" y="T7"/>
                </a:cxn>
                <a:cxn ang="0">
                  <a:pos x="T8" y="T9"/>
                </a:cxn>
                <a:cxn ang="0">
                  <a:pos x="T10" y="T11"/>
                </a:cxn>
                <a:cxn ang="0">
                  <a:pos x="T12" y="T13"/>
                </a:cxn>
              </a:cxnLst>
              <a:rect l="0" t="0" r="r" b="b"/>
              <a:pathLst>
                <a:path w="775" h="38">
                  <a:moveTo>
                    <a:pt x="774" y="37"/>
                  </a:moveTo>
                  <a:lnTo>
                    <a:pt x="774" y="37"/>
                  </a:lnTo>
                  <a:lnTo>
                    <a:pt x="774" y="37"/>
                  </a:lnTo>
                  <a:lnTo>
                    <a:pt x="0" y="37"/>
                  </a:lnTo>
                  <a:lnTo>
                    <a:pt x="0" y="0"/>
                  </a:lnTo>
                  <a:lnTo>
                    <a:pt x="774" y="0"/>
                  </a:lnTo>
                  <a:lnTo>
                    <a:pt x="774" y="3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7" name="Freeform 16">
              <a:extLst>
                <a:ext uri="{FF2B5EF4-FFF2-40B4-BE49-F238E27FC236}">
                  <a16:creationId xmlns:a16="http://schemas.microsoft.com/office/drawing/2014/main" id="{174AC1FF-4C76-498E-9DC2-2CF95C85E85B}"/>
                </a:ext>
              </a:extLst>
            </p:cNvPr>
            <p:cNvSpPr>
              <a:spLocks noChangeArrowheads="1"/>
            </p:cNvSpPr>
            <p:nvPr/>
          </p:nvSpPr>
          <p:spPr bwMode="auto">
            <a:xfrm>
              <a:off x="3155950" y="2144713"/>
              <a:ext cx="134938" cy="246062"/>
            </a:xfrm>
            <a:custGeom>
              <a:avLst/>
              <a:gdLst>
                <a:gd name="T0" fmla="*/ 31 w 376"/>
                <a:gd name="T1" fmla="*/ 683 h 684"/>
                <a:gd name="T2" fmla="*/ 31 w 376"/>
                <a:gd name="T3" fmla="*/ 683 h 684"/>
                <a:gd name="T4" fmla="*/ 31 w 376"/>
                <a:gd name="T5" fmla="*/ 683 h 684"/>
                <a:gd name="T6" fmla="*/ 8 w 376"/>
                <a:gd name="T7" fmla="*/ 660 h 684"/>
                <a:gd name="T8" fmla="*/ 325 w 376"/>
                <a:gd name="T9" fmla="*/ 342 h 684"/>
                <a:gd name="T10" fmla="*/ 0 w 376"/>
                <a:gd name="T11" fmla="*/ 24 h 684"/>
                <a:gd name="T12" fmla="*/ 26 w 376"/>
                <a:gd name="T13" fmla="*/ 0 h 684"/>
                <a:gd name="T14" fmla="*/ 375 w 376"/>
                <a:gd name="T15" fmla="*/ 342 h 684"/>
                <a:gd name="T16" fmla="*/ 31 w 376"/>
                <a:gd name="T17" fmla="*/ 683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 h="684">
                  <a:moveTo>
                    <a:pt x="31" y="683"/>
                  </a:moveTo>
                  <a:lnTo>
                    <a:pt x="31" y="683"/>
                  </a:lnTo>
                  <a:lnTo>
                    <a:pt x="31" y="683"/>
                  </a:lnTo>
                  <a:lnTo>
                    <a:pt x="8" y="660"/>
                  </a:lnTo>
                  <a:lnTo>
                    <a:pt x="325" y="342"/>
                  </a:lnTo>
                  <a:lnTo>
                    <a:pt x="0" y="24"/>
                  </a:lnTo>
                  <a:lnTo>
                    <a:pt x="26" y="0"/>
                  </a:lnTo>
                  <a:lnTo>
                    <a:pt x="375" y="342"/>
                  </a:lnTo>
                  <a:lnTo>
                    <a:pt x="31" y="683"/>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8" name="Freeform 17">
              <a:extLst>
                <a:ext uri="{FF2B5EF4-FFF2-40B4-BE49-F238E27FC236}">
                  <a16:creationId xmlns:a16="http://schemas.microsoft.com/office/drawing/2014/main" id="{80749A4F-5BA6-46FE-8DDB-37578CE01322}"/>
                </a:ext>
              </a:extLst>
            </p:cNvPr>
            <p:cNvSpPr>
              <a:spLocks noChangeArrowheads="1"/>
            </p:cNvSpPr>
            <p:nvPr/>
          </p:nvSpPr>
          <p:spPr bwMode="auto">
            <a:xfrm>
              <a:off x="3322638" y="2259013"/>
              <a:ext cx="17462" cy="12700"/>
            </a:xfrm>
            <a:custGeom>
              <a:avLst/>
              <a:gdLst>
                <a:gd name="T0" fmla="*/ 48 w 49"/>
                <a:gd name="T1" fmla="*/ 35 h 36"/>
                <a:gd name="T2" fmla="*/ 48 w 49"/>
                <a:gd name="T3" fmla="*/ 35 h 36"/>
                <a:gd name="T4" fmla="*/ 48 w 49"/>
                <a:gd name="T5" fmla="*/ 35 h 36"/>
                <a:gd name="T6" fmla="*/ 0 w 49"/>
                <a:gd name="T7" fmla="*/ 35 h 36"/>
                <a:gd name="T8" fmla="*/ 0 w 49"/>
                <a:gd name="T9" fmla="*/ 0 h 36"/>
                <a:gd name="T10" fmla="*/ 48 w 49"/>
                <a:gd name="T11" fmla="*/ 0 h 36"/>
                <a:gd name="T12" fmla="*/ 48 w 49"/>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49" h="36">
                  <a:moveTo>
                    <a:pt x="48" y="35"/>
                  </a:moveTo>
                  <a:lnTo>
                    <a:pt x="48" y="35"/>
                  </a:lnTo>
                  <a:lnTo>
                    <a:pt x="48" y="35"/>
                  </a:lnTo>
                  <a:lnTo>
                    <a:pt x="0" y="35"/>
                  </a:lnTo>
                  <a:lnTo>
                    <a:pt x="0" y="0"/>
                  </a:lnTo>
                  <a:lnTo>
                    <a:pt x="48" y="0"/>
                  </a:lnTo>
                  <a:lnTo>
                    <a:pt x="48" y="3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grpSp>
      <p:grpSp>
        <p:nvGrpSpPr>
          <p:cNvPr id="14" name="Group 13">
            <a:extLst>
              <a:ext uri="{FF2B5EF4-FFF2-40B4-BE49-F238E27FC236}">
                <a16:creationId xmlns:a16="http://schemas.microsoft.com/office/drawing/2014/main" id="{2F2AEC30-0E66-4963-8498-9BB7D17C7295}"/>
              </a:ext>
            </a:extLst>
          </p:cNvPr>
          <p:cNvGrpSpPr/>
          <p:nvPr/>
        </p:nvGrpSpPr>
        <p:grpSpPr>
          <a:xfrm>
            <a:off x="4908732" y="2825041"/>
            <a:ext cx="420438" cy="419148"/>
            <a:chOff x="2895600" y="2011363"/>
            <a:chExt cx="517525" cy="515937"/>
          </a:xfrm>
          <a:solidFill>
            <a:schemeClr val="tx2">
              <a:lumMod val="40000"/>
              <a:lumOff val="60000"/>
            </a:schemeClr>
          </a:solidFill>
        </p:grpSpPr>
        <p:sp>
          <p:nvSpPr>
            <p:cNvPr id="15" name="Freeform 14">
              <a:extLst>
                <a:ext uri="{FF2B5EF4-FFF2-40B4-BE49-F238E27FC236}">
                  <a16:creationId xmlns:a16="http://schemas.microsoft.com/office/drawing/2014/main" id="{A0D4CDF1-44DA-4713-BD5A-048257589C73}"/>
                </a:ext>
              </a:extLst>
            </p:cNvPr>
            <p:cNvSpPr>
              <a:spLocks noChangeArrowheads="1"/>
            </p:cNvSpPr>
            <p:nvPr/>
          </p:nvSpPr>
          <p:spPr bwMode="auto">
            <a:xfrm>
              <a:off x="2895600" y="2011363"/>
              <a:ext cx="517525" cy="515937"/>
            </a:xfrm>
            <a:custGeom>
              <a:avLst/>
              <a:gdLst>
                <a:gd name="T0" fmla="*/ 717 w 1437"/>
                <a:gd name="T1" fmla="*/ 37 h 1435"/>
                <a:gd name="T2" fmla="*/ 717 w 1437"/>
                <a:gd name="T3" fmla="*/ 37 h 1435"/>
                <a:gd name="T4" fmla="*/ 717 w 1437"/>
                <a:gd name="T5" fmla="*/ 37 h 1435"/>
                <a:gd name="T6" fmla="*/ 717 w 1437"/>
                <a:gd name="T7" fmla="*/ 37 h 1435"/>
                <a:gd name="T8" fmla="*/ 34 w 1437"/>
                <a:gd name="T9" fmla="*/ 718 h 1435"/>
                <a:gd name="T10" fmla="*/ 717 w 1437"/>
                <a:gd name="T11" fmla="*/ 1399 h 1435"/>
                <a:gd name="T12" fmla="*/ 1400 w 1437"/>
                <a:gd name="T13" fmla="*/ 718 h 1435"/>
                <a:gd name="T14" fmla="*/ 717 w 1437"/>
                <a:gd name="T15" fmla="*/ 37 h 1435"/>
                <a:gd name="T16" fmla="*/ 717 w 1437"/>
                <a:gd name="T17" fmla="*/ 1434 h 1435"/>
                <a:gd name="T18" fmla="*/ 717 w 1437"/>
                <a:gd name="T19" fmla="*/ 1434 h 1435"/>
                <a:gd name="T20" fmla="*/ 717 w 1437"/>
                <a:gd name="T21" fmla="*/ 1434 h 1435"/>
                <a:gd name="T22" fmla="*/ 717 w 1437"/>
                <a:gd name="T23" fmla="*/ 1434 h 1435"/>
                <a:gd name="T24" fmla="*/ 0 w 1437"/>
                <a:gd name="T25" fmla="*/ 718 h 1435"/>
                <a:gd name="T26" fmla="*/ 717 w 1437"/>
                <a:gd name="T27" fmla="*/ 0 h 1435"/>
                <a:gd name="T28" fmla="*/ 1436 w 1437"/>
                <a:gd name="T29" fmla="*/ 718 h 1435"/>
                <a:gd name="T30" fmla="*/ 717 w 1437"/>
                <a:gd name="T31" fmla="*/ 1434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7" h="1435">
                  <a:moveTo>
                    <a:pt x="717" y="37"/>
                  </a:moveTo>
                  <a:lnTo>
                    <a:pt x="717" y="37"/>
                  </a:lnTo>
                  <a:lnTo>
                    <a:pt x="717" y="37"/>
                  </a:lnTo>
                  <a:lnTo>
                    <a:pt x="717" y="37"/>
                  </a:lnTo>
                  <a:cubicBezTo>
                    <a:pt x="341" y="37"/>
                    <a:pt x="34" y="342"/>
                    <a:pt x="34" y="718"/>
                  </a:cubicBezTo>
                  <a:cubicBezTo>
                    <a:pt x="34" y="1092"/>
                    <a:pt x="341" y="1399"/>
                    <a:pt x="717" y="1399"/>
                  </a:cubicBezTo>
                  <a:cubicBezTo>
                    <a:pt x="1095" y="1399"/>
                    <a:pt x="1400" y="1092"/>
                    <a:pt x="1400" y="718"/>
                  </a:cubicBezTo>
                  <a:cubicBezTo>
                    <a:pt x="1400" y="342"/>
                    <a:pt x="1095" y="37"/>
                    <a:pt x="717" y="37"/>
                  </a:cubicBezTo>
                  <a:close/>
                  <a:moveTo>
                    <a:pt x="717" y="1434"/>
                  </a:moveTo>
                  <a:lnTo>
                    <a:pt x="717" y="1434"/>
                  </a:lnTo>
                  <a:lnTo>
                    <a:pt x="717" y="1434"/>
                  </a:lnTo>
                  <a:lnTo>
                    <a:pt x="717" y="1434"/>
                  </a:lnTo>
                  <a:cubicBezTo>
                    <a:pt x="321" y="1434"/>
                    <a:pt x="0" y="1113"/>
                    <a:pt x="0" y="718"/>
                  </a:cubicBezTo>
                  <a:cubicBezTo>
                    <a:pt x="0" y="321"/>
                    <a:pt x="321" y="0"/>
                    <a:pt x="717" y="0"/>
                  </a:cubicBezTo>
                  <a:cubicBezTo>
                    <a:pt x="1114" y="0"/>
                    <a:pt x="1436" y="321"/>
                    <a:pt x="1436" y="718"/>
                  </a:cubicBezTo>
                  <a:cubicBezTo>
                    <a:pt x="1436" y="1113"/>
                    <a:pt x="1114" y="1434"/>
                    <a:pt x="717" y="1434"/>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16" name="Freeform 15">
              <a:extLst>
                <a:ext uri="{FF2B5EF4-FFF2-40B4-BE49-F238E27FC236}">
                  <a16:creationId xmlns:a16="http://schemas.microsoft.com/office/drawing/2014/main" id="{68FDC002-889F-4CC0-9D40-A45677B0283A}"/>
                </a:ext>
              </a:extLst>
            </p:cNvPr>
            <p:cNvSpPr>
              <a:spLocks noChangeArrowheads="1"/>
            </p:cNvSpPr>
            <p:nvPr/>
          </p:nvSpPr>
          <p:spPr bwMode="auto">
            <a:xfrm>
              <a:off x="3000375" y="2259013"/>
              <a:ext cx="279400" cy="14287"/>
            </a:xfrm>
            <a:custGeom>
              <a:avLst/>
              <a:gdLst>
                <a:gd name="T0" fmla="*/ 774 w 775"/>
                <a:gd name="T1" fmla="*/ 37 h 38"/>
                <a:gd name="T2" fmla="*/ 774 w 775"/>
                <a:gd name="T3" fmla="*/ 37 h 38"/>
                <a:gd name="T4" fmla="*/ 774 w 775"/>
                <a:gd name="T5" fmla="*/ 37 h 38"/>
                <a:gd name="T6" fmla="*/ 0 w 775"/>
                <a:gd name="T7" fmla="*/ 37 h 38"/>
                <a:gd name="T8" fmla="*/ 0 w 775"/>
                <a:gd name="T9" fmla="*/ 0 h 38"/>
                <a:gd name="T10" fmla="*/ 774 w 775"/>
                <a:gd name="T11" fmla="*/ 0 h 38"/>
                <a:gd name="T12" fmla="*/ 774 w 775"/>
                <a:gd name="T13" fmla="*/ 37 h 38"/>
              </a:gdLst>
              <a:ahLst/>
              <a:cxnLst>
                <a:cxn ang="0">
                  <a:pos x="T0" y="T1"/>
                </a:cxn>
                <a:cxn ang="0">
                  <a:pos x="T2" y="T3"/>
                </a:cxn>
                <a:cxn ang="0">
                  <a:pos x="T4" y="T5"/>
                </a:cxn>
                <a:cxn ang="0">
                  <a:pos x="T6" y="T7"/>
                </a:cxn>
                <a:cxn ang="0">
                  <a:pos x="T8" y="T9"/>
                </a:cxn>
                <a:cxn ang="0">
                  <a:pos x="T10" y="T11"/>
                </a:cxn>
                <a:cxn ang="0">
                  <a:pos x="T12" y="T13"/>
                </a:cxn>
              </a:cxnLst>
              <a:rect l="0" t="0" r="r" b="b"/>
              <a:pathLst>
                <a:path w="775" h="38">
                  <a:moveTo>
                    <a:pt x="774" y="37"/>
                  </a:moveTo>
                  <a:lnTo>
                    <a:pt x="774" y="37"/>
                  </a:lnTo>
                  <a:lnTo>
                    <a:pt x="774" y="37"/>
                  </a:lnTo>
                  <a:lnTo>
                    <a:pt x="0" y="37"/>
                  </a:lnTo>
                  <a:lnTo>
                    <a:pt x="0" y="0"/>
                  </a:lnTo>
                  <a:lnTo>
                    <a:pt x="774" y="0"/>
                  </a:lnTo>
                  <a:lnTo>
                    <a:pt x="774" y="3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17" name="Freeform 16">
              <a:extLst>
                <a:ext uri="{FF2B5EF4-FFF2-40B4-BE49-F238E27FC236}">
                  <a16:creationId xmlns:a16="http://schemas.microsoft.com/office/drawing/2014/main" id="{21B5B7C1-3CF3-42A1-98D7-2EE219C3B65B}"/>
                </a:ext>
              </a:extLst>
            </p:cNvPr>
            <p:cNvSpPr>
              <a:spLocks noChangeArrowheads="1"/>
            </p:cNvSpPr>
            <p:nvPr/>
          </p:nvSpPr>
          <p:spPr bwMode="auto">
            <a:xfrm>
              <a:off x="3155950" y="2144713"/>
              <a:ext cx="134938" cy="246062"/>
            </a:xfrm>
            <a:custGeom>
              <a:avLst/>
              <a:gdLst>
                <a:gd name="T0" fmla="*/ 31 w 376"/>
                <a:gd name="T1" fmla="*/ 683 h 684"/>
                <a:gd name="T2" fmla="*/ 31 w 376"/>
                <a:gd name="T3" fmla="*/ 683 h 684"/>
                <a:gd name="T4" fmla="*/ 31 w 376"/>
                <a:gd name="T5" fmla="*/ 683 h 684"/>
                <a:gd name="T6" fmla="*/ 8 w 376"/>
                <a:gd name="T7" fmla="*/ 660 h 684"/>
                <a:gd name="T8" fmla="*/ 325 w 376"/>
                <a:gd name="T9" fmla="*/ 342 h 684"/>
                <a:gd name="T10" fmla="*/ 0 w 376"/>
                <a:gd name="T11" fmla="*/ 24 h 684"/>
                <a:gd name="T12" fmla="*/ 26 w 376"/>
                <a:gd name="T13" fmla="*/ 0 h 684"/>
                <a:gd name="T14" fmla="*/ 375 w 376"/>
                <a:gd name="T15" fmla="*/ 342 h 684"/>
                <a:gd name="T16" fmla="*/ 31 w 376"/>
                <a:gd name="T17" fmla="*/ 683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 h="684">
                  <a:moveTo>
                    <a:pt x="31" y="683"/>
                  </a:moveTo>
                  <a:lnTo>
                    <a:pt x="31" y="683"/>
                  </a:lnTo>
                  <a:lnTo>
                    <a:pt x="31" y="683"/>
                  </a:lnTo>
                  <a:lnTo>
                    <a:pt x="8" y="660"/>
                  </a:lnTo>
                  <a:lnTo>
                    <a:pt x="325" y="342"/>
                  </a:lnTo>
                  <a:lnTo>
                    <a:pt x="0" y="24"/>
                  </a:lnTo>
                  <a:lnTo>
                    <a:pt x="26" y="0"/>
                  </a:lnTo>
                  <a:lnTo>
                    <a:pt x="375" y="342"/>
                  </a:lnTo>
                  <a:lnTo>
                    <a:pt x="31" y="683"/>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18" name="Freeform 17">
              <a:extLst>
                <a:ext uri="{FF2B5EF4-FFF2-40B4-BE49-F238E27FC236}">
                  <a16:creationId xmlns:a16="http://schemas.microsoft.com/office/drawing/2014/main" id="{15F787D7-E747-4B68-868C-C6A2F01E2110}"/>
                </a:ext>
              </a:extLst>
            </p:cNvPr>
            <p:cNvSpPr>
              <a:spLocks noChangeArrowheads="1"/>
            </p:cNvSpPr>
            <p:nvPr/>
          </p:nvSpPr>
          <p:spPr bwMode="auto">
            <a:xfrm>
              <a:off x="3322638" y="2259013"/>
              <a:ext cx="17462" cy="12700"/>
            </a:xfrm>
            <a:custGeom>
              <a:avLst/>
              <a:gdLst>
                <a:gd name="T0" fmla="*/ 48 w 49"/>
                <a:gd name="T1" fmla="*/ 35 h 36"/>
                <a:gd name="T2" fmla="*/ 48 w 49"/>
                <a:gd name="T3" fmla="*/ 35 h 36"/>
                <a:gd name="T4" fmla="*/ 48 w 49"/>
                <a:gd name="T5" fmla="*/ 35 h 36"/>
                <a:gd name="T6" fmla="*/ 0 w 49"/>
                <a:gd name="T7" fmla="*/ 35 h 36"/>
                <a:gd name="T8" fmla="*/ 0 w 49"/>
                <a:gd name="T9" fmla="*/ 0 h 36"/>
                <a:gd name="T10" fmla="*/ 48 w 49"/>
                <a:gd name="T11" fmla="*/ 0 h 36"/>
                <a:gd name="T12" fmla="*/ 48 w 49"/>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49" h="36">
                  <a:moveTo>
                    <a:pt x="48" y="35"/>
                  </a:moveTo>
                  <a:lnTo>
                    <a:pt x="48" y="35"/>
                  </a:lnTo>
                  <a:lnTo>
                    <a:pt x="48" y="35"/>
                  </a:lnTo>
                  <a:lnTo>
                    <a:pt x="0" y="35"/>
                  </a:lnTo>
                  <a:lnTo>
                    <a:pt x="0" y="0"/>
                  </a:lnTo>
                  <a:lnTo>
                    <a:pt x="48" y="0"/>
                  </a:lnTo>
                  <a:lnTo>
                    <a:pt x="48" y="3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grpSp>
      <p:grpSp>
        <p:nvGrpSpPr>
          <p:cNvPr id="19" name="Group 18">
            <a:extLst>
              <a:ext uri="{FF2B5EF4-FFF2-40B4-BE49-F238E27FC236}">
                <a16:creationId xmlns:a16="http://schemas.microsoft.com/office/drawing/2014/main" id="{73E749DB-7340-4EE7-8FCB-16403F4EE62A}"/>
              </a:ext>
            </a:extLst>
          </p:cNvPr>
          <p:cNvGrpSpPr/>
          <p:nvPr/>
        </p:nvGrpSpPr>
        <p:grpSpPr>
          <a:xfrm>
            <a:off x="2731964" y="2482042"/>
            <a:ext cx="1143438" cy="946959"/>
            <a:chOff x="5857875" y="3233738"/>
            <a:chExt cx="563563" cy="466725"/>
          </a:xfrm>
          <a:solidFill>
            <a:schemeClr val="tx2">
              <a:lumMod val="40000"/>
              <a:lumOff val="60000"/>
            </a:schemeClr>
          </a:solidFill>
        </p:grpSpPr>
        <p:sp>
          <p:nvSpPr>
            <p:cNvPr id="20" name="Freeform 78">
              <a:extLst>
                <a:ext uri="{FF2B5EF4-FFF2-40B4-BE49-F238E27FC236}">
                  <a16:creationId xmlns:a16="http://schemas.microsoft.com/office/drawing/2014/main" id="{EDBB6A16-6EB9-4B27-8906-04A01298F4B6}"/>
                </a:ext>
              </a:extLst>
            </p:cNvPr>
            <p:cNvSpPr>
              <a:spLocks noChangeArrowheads="1"/>
            </p:cNvSpPr>
            <p:nvPr/>
          </p:nvSpPr>
          <p:spPr bwMode="auto">
            <a:xfrm>
              <a:off x="6076950" y="3600450"/>
              <a:ext cx="123825" cy="98425"/>
            </a:xfrm>
            <a:custGeom>
              <a:avLst/>
              <a:gdLst>
                <a:gd name="T0" fmla="*/ 34 w 342"/>
                <a:gd name="T1" fmla="*/ 236 h 274"/>
                <a:gd name="T2" fmla="*/ 34 w 342"/>
                <a:gd name="T3" fmla="*/ 236 h 274"/>
                <a:gd name="T4" fmla="*/ 34 w 342"/>
                <a:gd name="T5" fmla="*/ 236 h 274"/>
                <a:gd name="T6" fmla="*/ 304 w 342"/>
                <a:gd name="T7" fmla="*/ 236 h 274"/>
                <a:gd name="T8" fmla="*/ 304 w 342"/>
                <a:gd name="T9" fmla="*/ 34 h 274"/>
                <a:gd name="T10" fmla="*/ 34 w 342"/>
                <a:gd name="T11" fmla="*/ 34 h 274"/>
                <a:gd name="T12" fmla="*/ 34 w 342"/>
                <a:gd name="T13" fmla="*/ 236 h 274"/>
                <a:gd name="T14" fmla="*/ 341 w 342"/>
                <a:gd name="T15" fmla="*/ 273 h 274"/>
                <a:gd name="T16" fmla="*/ 341 w 342"/>
                <a:gd name="T17" fmla="*/ 273 h 274"/>
                <a:gd name="T18" fmla="*/ 341 w 342"/>
                <a:gd name="T19" fmla="*/ 273 h 274"/>
                <a:gd name="T20" fmla="*/ 0 w 342"/>
                <a:gd name="T21" fmla="*/ 273 h 274"/>
                <a:gd name="T22" fmla="*/ 0 w 342"/>
                <a:gd name="T23" fmla="*/ 0 h 274"/>
                <a:gd name="T24" fmla="*/ 341 w 342"/>
                <a:gd name="T25" fmla="*/ 0 h 274"/>
                <a:gd name="T26" fmla="*/ 341 w 342"/>
                <a:gd name="T27" fmla="*/ 27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2" h="274">
                  <a:moveTo>
                    <a:pt x="34" y="236"/>
                  </a:moveTo>
                  <a:lnTo>
                    <a:pt x="34" y="236"/>
                  </a:lnTo>
                  <a:lnTo>
                    <a:pt x="34" y="236"/>
                  </a:lnTo>
                  <a:lnTo>
                    <a:pt x="304" y="236"/>
                  </a:lnTo>
                  <a:lnTo>
                    <a:pt x="304" y="34"/>
                  </a:lnTo>
                  <a:lnTo>
                    <a:pt x="34" y="34"/>
                  </a:lnTo>
                  <a:lnTo>
                    <a:pt x="34" y="236"/>
                  </a:lnTo>
                  <a:close/>
                  <a:moveTo>
                    <a:pt x="341" y="273"/>
                  </a:moveTo>
                  <a:lnTo>
                    <a:pt x="341" y="273"/>
                  </a:lnTo>
                  <a:lnTo>
                    <a:pt x="341" y="273"/>
                  </a:lnTo>
                  <a:lnTo>
                    <a:pt x="0" y="273"/>
                  </a:lnTo>
                  <a:lnTo>
                    <a:pt x="0" y="0"/>
                  </a:lnTo>
                  <a:lnTo>
                    <a:pt x="341" y="0"/>
                  </a:lnTo>
                  <a:lnTo>
                    <a:pt x="341" y="27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1" name="Freeform 79">
              <a:extLst>
                <a:ext uri="{FF2B5EF4-FFF2-40B4-BE49-F238E27FC236}">
                  <a16:creationId xmlns:a16="http://schemas.microsoft.com/office/drawing/2014/main" id="{CA4FFD0F-C567-4E35-B622-BD6F7D40E083}"/>
                </a:ext>
              </a:extLst>
            </p:cNvPr>
            <p:cNvSpPr>
              <a:spLocks noChangeArrowheads="1"/>
            </p:cNvSpPr>
            <p:nvPr/>
          </p:nvSpPr>
          <p:spPr bwMode="auto">
            <a:xfrm>
              <a:off x="5857875" y="3233738"/>
              <a:ext cx="563563" cy="379412"/>
            </a:xfrm>
            <a:custGeom>
              <a:avLst/>
              <a:gdLst>
                <a:gd name="T0" fmla="*/ 34 w 1564"/>
                <a:gd name="T1" fmla="*/ 1017 h 1053"/>
                <a:gd name="T2" fmla="*/ 34 w 1564"/>
                <a:gd name="T3" fmla="*/ 1017 h 1053"/>
                <a:gd name="T4" fmla="*/ 34 w 1564"/>
                <a:gd name="T5" fmla="*/ 1017 h 1053"/>
                <a:gd name="T6" fmla="*/ 1528 w 1564"/>
                <a:gd name="T7" fmla="*/ 1017 h 1053"/>
                <a:gd name="T8" fmla="*/ 1528 w 1564"/>
                <a:gd name="T9" fmla="*/ 35 h 1053"/>
                <a:gd name="T10" fmla="*/ 34 w 1564"/>
                <a:gd name="T11" fmla="*/ 35 h 1053"/>
                <a:gd name="T12" fmla="*/ 34 w 1564"/>
                <a:gd name="T13" fmla="*/ 1017 h 1053"/>
                <a:gd name="T14" fmla="*/ 1563 w 1564"/>
                <a:gd name="T15" fmla="*/ 1052 h 1053"/>
                <a:gd name="T16" fmla="*/ 1563 w 1564"/>
                <a:gd name="T17" fmla="*/ 1052 h 1053"/>
                <a:gd name="T18" fmla="*/ 1563 w 1564"/>
                <a:gd name="T19" fmla="*/ 1052 h 1053"/>
                <a:gd name="T20" fmla="*/ 0 w 1564"/>
                <a:gd name="T21" fmla="*/ 1052 h 1053"/>
                <a:gd name="T22" fmla="*/ 0 w 1564"/>
                <a:gd name="T23" fmla="*/ 0 h 1053"/>
                <a:gd name="T24" fmla="*/ 1563 w 1564"/>
                <a:gd name="T25" fmla="*/ 0 h 1053"/>
                <a:gd name="T26" fmla="*/ 1563 w 1564"/>
                <a:gd name="T27" fmla="*/ 1052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64" h="1053">
                  <a:moveTo>
                    <a:pt x="34" y="1017"/>
                  </a:moveTo>
                  <a:lnTo>
                    <a:pt x="34" y="1017"/>
                  </a:lnTo>
                  <a:lnTo>
                    <a:pt x="34" y="1017"/>
                  </a:lnTo>
                  <a:lnTo>
                    <a:pt x="1528" y="1017"/>
                  </a:lnTo>
                  <a:lnTo>
                    <a:pt x="1528" y="35"/>
                  </a:lnTo>
                  <a:lnTo>
                    <a:pt x="34" y="35"/>
                  </a:lnTo>
                  <a:lnTo>
                    <a:pt x="34" y="1017"/>
                  </a:lnTo>
                  <a:close/>
                  <a:moveTo>
                    <a:pt x="1563" y="1052"/>
                  </a:moveTo>
                  <a:lnTo>
                    <a:pt x="1563" y="1052"/>
                  </a:lnTo>
                  <a:lnTo>
                    <a:pt x="1563" y="1052"/>
                  </a:lnTo>
                  <a:lnTo>
                    <a:pt x="0" y="1052"/>
                  </a:lnTo>
                  <a:lnTo>
                    <a:pt x="0" y="0"/>
                  </a:lnTo>
                  <a:lnTo>
                    <a:pt x="1563" y="0"/>
                  </a:lnTo>
                  <a:lnTo>
                    <a:pt x="1563" y="1052"/>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2" name="Freeform 80">
              <a:extLst>
                <a:ext uri="{FF2B5EF4-FFF2-40B4-BE49-F238E27FC236}">
                  <a16:creationId xmlns:a16="http://schemas.microsoft.com/office/drawing/2014/main" id="{2EB2F5FA-8DC5-40AA-A6D1-B20814B08E0E}"/>
                </a:ext>
              </a:extLst>
            </p:cNvPr>
            <p:cNvSpPr>
              <a:spLocks noChangeArrowheads="1"/>
            </p:cNvSpPr>
            <p:nvPr/>
          </p:nvSpPr>
          <p:spPr bwMode="auto">
            <a:xfrm>
              <a:off x="5862638" y="3556000"/>
              <a:ext cx="550862" cy="12700"/>
            </a:xfrm>
            <a:custGeom>
              <a:avLst/>
              <a:gdLst>
                <a:gd name="T0" fmla="*/ 1531 w 1532"/>
                <a:gd name="T1" fmla="*/ 34 h 35"/>
                <a:gd name="T2" fmla="*/ 1531 w 1532"/>
                <a:gd name="T3" fmla="*/ 34 h 35"/>
                <a:gd name="T4" fmla="*/ 1531 w 1532"/>
                <a:gd name="T5" fmla="*/ 34 h 35"/>
                <a:gd name="T6" fmla="*/ 0 w 1532"/>
                <a:gd name="T7" fmla="*/ 34 h 35"/>
                <a:gd name="T8" fmla="*/ 0 w 1532"/>
                <a:gd name="T9" fmla="*/ 0 h 35"/>
                <a:gd name="T10" fmla="*/ 1531 w 1532"/>
                <a:gd name="T11" fmla="*/ 0 h 35"/>
                <a:gd name="T12" fmla="*/ 1531 w 1532"/>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1532" h="35">
                  <a:moveTo>
                    <a:pt x="1531" y="34"/>
                  </a:moveTo>
                  <a:lnTo>
                    <a:pt x="1531" y="34"/>
                  </a:lnTo>
                  <a:lnTo>
                    <a:pt x="1531" y="34"/>
                  </a:lnTo>
                  <a:lnTo>
                    <a:pt x="0" y="34"/>
                  </a:lnTo>
                  <a:lnTo>
                    <a:pt x="0" y="0"/>
                  </a:lnTo>
                  <a:lnTo>
                    <a:pt x="1531" y="0"/>
                  </a:lnTo>
                  <a:lnTo>
                    <a:pt x="1531" y="3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3" name="Freeform 81">
              <a:extLst>
                <a:ext uri="{FF2B5EF4-FFF2-40B4-BE49-F238E27FC236}">
                  <a16:creationId xmlns:a16="http://schemas.microsoft.com/office/drawing/2014/main" id="{397FFD14-6480-4728-A2CD-777FB65C3C3E}"/>
                </a:ext>
              </a:extLst>
            </p:cNvPr>
            <p:cNvSpPr>
              <a:spLocks noChangeArrowheads="1"/>
            </p:cNvSpPr>
            <p:nvPr/>
          </p:nvSpPr>
          <p:spPr bwMode="auto">
            <a:xfrm>
              <a:off x="6372225" y="3265488"/>
              <a:ext cx="17463" cy="12700"/>
            </a:xfrm>
            <a:custGeom>
              <a:avLst/>
              <a:gdLst>
                <a:gd name="T0" fmla="*/ 49 w 50"/>
                <a:gd name="T1" fmla="*/ 34 h 35"/>
                <a:gd name="T2" fmla="*/ 49 w 50"/>
                <a:gd name="T3" fmla="*/ 34 h 35"/>
                <a:gd name="T4" fmla="*/ 49 w 50"/>
                <a:gd name="T5" fmla="*/ 34 h 35"/>
                <a:gd name="T6" fmla="*/ 0 w 50"/>
                <a:gd name="T7" fmla="*/ 34 h 35"/>
                <a:gd name="T8" fmla="*/ 0 w 50"/>
                <a:gd name="T9" fmla="*/ 0 h 35"/>
                <a:gd name="T10" fmla="*/ 49 w 50"/>
                <a:gd name="T11" fmla="*/ 0 h 35"/>
                <a:gd name="T12" fmla="*/ 49 w 50"/>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50" h="35">
                  <a:moveTo>
                    <a:pt x="49" y="34"/>
                  </a:moveTo>
                  <a:lnTo>
                    <a:pt x="49" y="34"/>
                  </a:lnTo>
                  <a:lnTo>
                    <a:pt x="49" y="34"/>
                  </a:lnTo>
                  <a:lnTo>
                    <a:pt x="0" y="34"/>
                  </a:lnTo>
                  <a:lnTo>
                    <a:pt x="0" y="0"/>
                  </a:lnTo>
                  <a:lnTo>
                    <a:pt x="49" y="0"/>
                  </a:lnTo>
                  <a:lnTo>
                    <a:pt x="49" y="3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4" name="Freeform 82">
              <a:extLst>
                <a:ext uri="{FF2B5EF4-FFF2-40B4-BE49-F238E27FC236}">
                  <a16:creationId xmlns:a16="http://schemas.microsoft.com/office/drawing/2014/main" id="{6C6CC4BC-5669-4F06-8FCE-B8DD23631833}"/>
                </a:ext>
              </a:extLst>
            </p:cNvPr>
            <p:cNvSpPr>
              <a:spLocks noChangeArrowheads="1"/>
            </p:cNvSpPr>
            <p:nvPr/>
          </p:nvSpPr>
          <p:spPr bwMode="auto">
            <a:xfrm>
              <a:off x="6315075" y="3265488"/>
              <a:ext cx="42863" cy="12700"/>
            </a:xfrm>
            <a:custGeom>
              <a:avLst/>
              <a:gdLst>
                <a:gd name="T0" fmla="*/ 119 w 120"/>
                <a:gd name="T1" fmla="*/ 34 h 35"/>
                <a:gd name="T2" fmla="*/ 119 w 120"/>
                <a:gd name="T3" fmla="*/ 34 h 35"/>
                <a:gd name="T4" fmla="*/ 119 w 120"/>
                <a:gd name="T5" fmla="*/ 34 h 35"/>
                <a:gd name="T6" fmla="*/ 0 w 120"/>
                <a:gd name="T7" fmla="*/ 34 h 35"/>
                <a:gd name="T8" fmla="*/ 0 w 120"/>
                <a:gd name="T9" fmla="*/ 0 h 35"/>
                <a:gd name="T10" fmla="*/ 119 w 120"/>
                <a:gd name="T11" fmla="*/ 0 h 35"/>
                <a:gd name="T12" fmla="*/ 119 w 120"/>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120" h="35">
                  <a:moveTo>
                    <a:pt x="119" y="34"/>
                  </a:moveTo>
                  <a:lnTo>
                    <a:pt x="119" y="34"/>
                  </a:lnTo>
                  <a:lnTo>
                    <a:pt x="119" y="34"/>
                  </a:lnTo>
                  <a:lnTo>
                    <a:pt x="0" y="34"/>
                  </a:lnTo>
                  <a:lnTo>
                    <a:pt x="0" y="0"/>
                  </a:lnTo>
                  <a:lnTo>
                    <a:pt x="119" y="0"/>
                  </a:lnTo>
                  <a:lnTo>
                    <a:pt x="119" y="3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5" name="Freeform 83">
              <a:extLst>
                <a:ext uri="{FF2B5EF4-FFF2-40B4-BE49-F238E27FC236}">
                  <a16:creationId xmlns:a16="http://schemas.microsoft.com/office/drawing/2014/main" id="{13996FA8-0CD5-44A7-96A2-30E555141903}"/>
                </a:ext>
              </a:extLst>
            </p:cNvPr>
            <p:cNvSpPr>
              <a:spLocks noChangeArrowheads="1"/>
            </p:cNvSpPr>
            <p:nvPr/>
          </p:nvSpPr>
          <p:spPr bwMode="auto">
            <a:xfrm>
              <a:off x="5984875" y="3687763"/>
              <a:ext cx="307975" cy="12700"/>
            </a:xfrm>
            <a:custGeom>
              <a:avLst/>
              <a:gdLst>
                <a:gd name="T0" fmla="*/ 854 w 855"/>
                <a:gd name="T1" fmla="*/ 34 h 35"/>
                <a:gd name="T2" fmla="*/ 854 w 855"/>
                <a:gd name="T3" fmla="*/ 34 h 35"/>
                <a:gd name="T4" fmla="*/ 854 w 855"/>
                <a:gd name="T5" fmla="*/ 34 h 35"/>
                <a:gd name="T6" fmla="*/ 0 w 855"/>
                <a:gd name="T7" fmla="*/ 34 h 35"/>
                <a:gd name="T8" fmla="*/ 0 w 855"/>
                <a:gd name="T9" fmla="*/ 0 h 35"/>
                <a:gd name="T10" fmla="*/ 854 w 855"/>
                <a:gd name="T11" fmla="*/ 0 h 35"/>
                <a:gd name="T12" fmla="*/ 854 w 855"/>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855" h="35">
                  <a:moveTo>
                    <a:pt x="854" y="34"/>
                  </a:moveTo>
                  <a:lnTo>
                    <a:pt x="854" y="34"/>
                  </a:lnTo>
                  <a:lnTo>
                    <a:pt x="854" y="34"/>
                  </a:lnTo>
                  <a:lnTo>
                    <a:pt x="0" y="34"/>
                  </a:lnTo>
                  <a:lnTo>
                    <a:pt x="0" y="0"/>
                  </a:lnTo>
                  <a:lnTo>
                    <a:pt x="854" y="0"/>
                  </a:lnTo>
                  <a:lnTo>
                    <a:pt x="854" y="3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6" name="Freeform 84">
              <a:extLst>
                <a:ext uri="{FF2B5EF4-FFF2-40B4-BE49-F238E27FC236}">
                  <a16:creationId xmlns:a16="http://schemas.microsoft.com/office/drawing/2014/main" id="{99562693-2F7B-4445-8B90-871EC2CB7CEF}"/>
                </a:ext>
              </a:extLst>
            </p:cNvPr>
            <p:cNvSpPr>
              <a:spLocks noChangeArrowheads="1"/>
            </p:cNvSpPr>
            <p:nvPr/>
          </p:nvSpPr>
          <p:spPr bwMode="auto">
            <a:xfrm>
              <a:off x="5935663" y="3376613"/>
              <a:ext cx="406400" cy="76200"/>
            </a:xfrm>
            <a:custGeom>
              <a:avLst/>
              <a:gdLst>
                <a:gd name="T0" fmla="*/ 34 w 1128"/>
                <a:gd name="T1" fmla="*/ 174 h 212"/>
                <a:gd name="T2" fmla="*/ 34 w 1128"/>
                <a:gd name="T3" fmla="*/ 174 h 212"/>
                <a:gd name="T4" fmla="*/ 34 w 1128"/>
                <a:gd name="T5" fmla="*/ 174 h 212"/>
                <a:gd name="T6" fmla="*/ 1090 w 1128"/>
                <a:gd name="T7" fmla="*/ 174 h 212"/>
                <a:gd name="T8" fmla="*/ 1090 w 1128"/>
                <a:gd name="T9" fmla="*/ 34 h 212"/>
                <a:gd name="T10" fmla="*/ 34 w 1128"/>
                <a:gd name="T11" fmla="*/ 34 h 212"/>
                <a:gd name="T12" fmla="*/ 34 w 1128"/>
                <a:gd name="T13" fmla="*/ 174 h 212"/>
                <a:gd name="T14" fmla="*/ 1127 w 1128"/>
                <a:gd name="T15" fmla="*/ 211 h 212"/>
                <a:gd name="T16" fmla="*/ 1127 w 1128"/>
                <a:gd name="T17" fmla="*/ 211 h 212"/>
                <a:gd name="T18" fmla="*/ 1127 w 1128"/>
                <a:gd name="T19" fmla="*/ 211 h 212"/>
                <a:gd name="T20" fmla="*/ 0 w 1128"/>
                <a:gd name="T21" fmla="*/ 211 h 212"/>
                <a:gd name="T22" fmla="*/ 0 w 1128"/>
                <a:gd name="T23" fmla="*/ 0 h 212"/>
                <a:gd name="T24" fmla="*/ 1127 w 1128"/>
                <a:gd name="T25" fmla="*/ 0 h 212"/>
                <a:gd name="T26" fmla="*/ 1127 w 1128"/>
                <a:gd name="T27" fmla="*/ 21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8" h="212">
                  <a:moveTo>
                    <a:pt x="34" y="174"/>
                  </a:moveTo>
                  <a:lnTo>
                    <a:pt x="34" y="174"/>
                  </a:lnTo>
                  <a:lnTo>
                    <a:pt x="34" y="174"/>
                  </a:lnTo>
                  <a:lnTo>
                    <a:pt x="1090" y="174"/>
                  </a:lnTo>
                  <a:lnTo>
                    <a:pt x="1090" y="34"/>
                  </a:lnTo>
                  <a:lnTo>
                    <a:pt x="34" y="34"/>
                  </a:lnTo>
                  <a:lnTo>
                    <a:pt x="34" y="174"/>
                  </a:lnTo>
                  <a:close/>
                  <a:moveTo>
                    <a:pt x="1127" y="211"/>
                  </a:moveTo>
                  <a:lnTo>
                    <a:pt x="1127" y="211"/>
                  </a:lnTo>
                  <a:lnTo>
                    <a:pt x="1127" y="211"/>
                  </a:lnTo>
                  <a:lnTo>
                    <a:pt x="0" y="211"/>
                  </a:lnTo>
                  <a:lnTo>
                    <a:pt x="0" y="0"/>
                  </a:lnTo>
                  <a:lnTo>
                    <a:pt x="1127" y="0"/>
                  </a:lnTo>
                  <a:lnTo>
                    <a:pt x="1127" y="21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7" name="Freeform 85">
              <a:extLst>
                <a:ext uri="{FF2B5EF4-FFF2-40B4-BE49-F238E27FC236}">
                  <a16:creationId xmlns:a16="http://schemas.microsoft.com/office/drawing/2014/main" id="{91173062-31CB-484B-AA8B-B66A12B882D9}"/>
                </a:ext>
              </a:extLst>
            </p:cNvPr>
            <p:cNvSpPr>
              <a:spLocks noChangeArrowheads="1"/>
            </p:cNvSpPr>
            <p:nvPr/>
          </p:nvSpPr>
          <p:spPr bwMode="auto">
            <a:xfrm>
              <a:off x="5967413" y="3402013"/>
              <a:ext cx="12700" cy="25400"/>
            </a:xfrm>
            <a:custGeom>
              <a:avLst/>
              <a:gdLst>
                <a:gd name="T0" fmla="*/ 34 w 35"/>
                <a:gd name="T1" fmla="*/ 71 h 72"/>
                <a:gd name="T2" fmla="*/ 34 w 35"/>
                <a:gd name="T3" fmla="*/ 71 h 72"/>
                <a:gd name="T4" fmla="*/ 34 w 35"/>
                <a:gd name="T5" fmla="*/ 71 h 72"/>
                <a:gd name="T6" fmla="*/ 0 w 35"/>
                <a:gd name="T7" fmla="*/ 71 h 72"/>
                <a:gd name="T8" fmla="*/ 0 w 35"/>
                <a:gd name="T9" fmla="*/ 0 h 72"/>
                <a:gd name="T10" fmla="*/ 34 w 35"/>
                <a:gd name="T11" fmla="*/ 0 h 72"/>
                <a:gd name="T12" fmla="*/ 34 w 35"/>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35" h="72">
                  <a:moveTo>
                    <a:pt x="34" y="71"/>
                  </a:moveTo>
                  <a:lnTo>
                    <a:pt x="34" y="71"/>
                  </a:lnTo>
                  <a:lnTo>
                    <a:pt x="34" y="71"/>
                  </a:lnTo>
                  <a:lnTo>
                    <a:pt x="0" y="71"/>
                  </a:lnTo>
                  <a:lnTo>
                    <a:pt x="0" y="0"/>
                  </a:lnTo>
                  <a:lnTo>
                    <a:pt x="34" y="0"/>
                  </a:lnTo>
                  <a:lnTo>
                    <a:pt x="34" y="7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spTree>
    <p:extLst>
      <p:ext uri="{BB962C8B-B14F-4D97-AF65-F5344CB8AC3E}">
        <p14:creationId xmlns:p14="http://schemas.microsoft.com/office/powerpoint/2010/main" val="4002379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t>NAHRI Leadership</a:t>
            </a:r>
          </a:p>
        </p:txBody>
      </p:sp>
      <p:sp>
        <p:nvSpPr>
          <p:cNvPr id="7171" name="Rectangle 3"/>
          <p:cNvSpPr>
            <a:spLocks noGrp="1" noChangeArrowheads="1"/>
          </p:cNvSpPr>
          <p:nvPr>
            <p:ph idx="1"/>
          </p:nvPr>
        </p:nvSpPr>
        <p:spPr>
          <a:xfrm>
            <a:off x="1883664" y="1555335"/>
            <a:ext cx="9829773" cy="4975616"/>
          </a:xfrm>
        </p:spPr>
        <p:txBody>
          <a:bodyPr>
            <a:normAutofit/>
          </a:bodyPr>
          <a:lstStyle/>
          <a:p>
            <a:r>
              <a:rPr lang="en-US" altLang="en-US" b="1" dirty="0"/>
              <a:t>Jaclyn Fitzgerald</a:t>
            </a:r>
            <a:r>
              <a:rPr lang="en-US" altLang="en-US" dirty="0"/>
              <a:t>, Director of NAHRI</a:t>
            </a:r>
          </a:p>
          <a:p>
            <a:r>
              <a:rPr lang="en-US" altLang="en-US" i="1" dirty="0">
                <a:hlinkClick r:id="rId2"/>
              </a:rPr>
              <a:t>jfitzgerald@hcpro.com</a:t>
            </a:r>
            <a:endParaRPr lang="en-US" altLang="en-US" i="1" dirty="0"/>
          </a:p>
          <a:p>
            <a:endParaRPr lang="en-US" altLang="en-US" dirty="0"/>
          </a:p>
          <a:p>
            <a:endParaRPr lang="en-US" altLang="en-US" dirty="0"/>
          </a:p>
          <a:p>
            <a:r>
              <a:rPr lang="en-US" altLang="en-US" b="1" dirty="0"/>
              <a:t>Kevin Duffy</a:t>
            </a:r>
            <a:r>
              <a:rPr lang="en-US" altLang="en-US" dirty="0"/>
              <a:t>, Associate Content Specialist</a:t>
            </a:r>
          </a:p>
          <a:p>
            <a:r>
              <a:rPr lang="en-US" altLang="en-US" i="1" dirty="0">
                <a:hlinkClick r:id="rId3"/>
              </a:rPr>
              <a:t>kduffy@hcpro.com</a:t>
            </a:r>
            <a:endParaRPr lang="en-US" altLang="en-US" i="1" dirty="0"/>
          </a:p>
        </p:txBody>
      </p:sp>
      <p:pic>
        <p:nvPicPr>
          <p:cNvPr id="3" name="Picture 2" descr="A person smiling for the camera&#10;&#10;Description automatically generated">
            <a:extLst>
              <a:ext uri="{FF2B5EF4-FFF2-40B4-BE49-F238E27FC236}">
                <a16:creationId xmlns:a16="http://schemas.microsoft.com/office/drawing/2014/main" id="{CF7833A6-A8D2-4F42-831A-6B4995E68ACD}"/>
              </a:ext>
            </a:extLst>
          </p:cNvPr>
          <p:cNvPicPr>
            <a:picLocks noChangeAspect="1"/>
          </p:cNvPicPr>
          <p:nvPr/>
        </p:nvPicPr>
        <p:blipFill>
          <a:blip r:embed="rId4"/>
          <a:stretch>
            <a:fillRect/>
          </a:stretch>
        </p:blipFill>
        <p:spPr>
          <a:xfrm>
            <a:off x="633154" y="1482526"/>
            <a:ext cx="1159069" cy="1553712"/>
          </a:xfrm>
          <a:prstGeom prst="rect">
            <a:avLst/>
          </a:prstGeom>
        </p:spPr>
      </p:pic>
      <p:pic>
        <p:nvPicPr>
          <p:cNvPr id="4" name="Picture 3" descr="A person smiling for the camera&#10;&#10;Description automatically generated">
            <a:extLst>
              <a:ext uri="{FF2B5EF4-FFF2-40B4-BE49-F238E27FC236}">
                <a16:creationId xmlns:a16="http://schemas.microsoft.com/office/drawing/2014/main" id="{B37B20A7-88B4-44CF-B2FB-65A52E6B5BCC}"/>
              </a:ext>
            </a:extLst>
          </p:cNvPr>
          <p:cNvPicPr>
            <a:picLocks noChangeAspect="1"/>
          </p:cNvPicPr>
          <p:nvPr/>
        </p:nvPicPr>
        <p:blipFill>
          <a:blip r:embed="rId5"/>
          <a:stretch>
            <a:fillRect/>
          </a:stretch>
        </p:blipFill>
        <p:spPr>
          <a:xfrm>
            <a:off x="633154" y="3252568"/>
            <a:ext cx="1250510" cy="1250510"/>
          </a:xfrm>
          <a:prstGeom prst="rect">
            <a:avLst/>
          </a:prstGeom>
        </p:spPr>
      </p:pic>
    </p:spTree>
    <p:extLst>
      <p:ext uri="{BB962C8B-B14F-4D97-AF65-F5344CB8AC3E}">
        <p14:creationId xmlns:p14="http://schemas.microsoft.com/office/powerpoint/2010/main" val="3130701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3"/>
          <p:cNvSpPr>
            <a:spLocks noGrp="1" noChangeArrowheads="1"/>
          </p:cNvSpPr>
          <p:nvPr>
            <p:ph sz="quarter" idx="4294967295"/>
          </p:nvPr>
        </p:nvSpPr>
        <p:spPr>
          <a:xfrm>
            <a:off x="5394686" y="1370792"/>
            <a:ext cx="4023010" cy="4778085"/>
          </a:xfrm>
          <a:ln>
            <a:noFill/>
          </a:ln>
        </p:spPr>
        <p:txBody>
          <a:bodyPr>
            <a:normAutofit/>
          </a:bodyPr>
          <a:lstStyle/>
          <a:p>
            <a:pPr marL="0" indent="0">
              <a:lnSpc>
                <a:spcPct val="85000"/>
              </a:lnSpc>
              <a:spcBef>
                <a:spcPts val="600"/>
              </a:spcBef>
              <a:buClr>
                <a:schemeClr val="tx2">
                  <a:lumMod val="20000"/>
                  <a:lumOff val="80000"/>
                </a:schemeClr>
              </a:buClr>
              <a:buNone/>
              <a:tabLst>
                <a:tab pos="346075" algn="l"/>
              </a:tabLst>
            </a:pPr>
            <a:r>
              <a:rPr lang="en-US" altLang="en-US" sz="1300" b="1" dirty="0">
                <a:solidFill>
                  <a:schemeClr val="bg1"/>
                </a:solidFill>
                <a:latin typeface="+mj-lt"/>
                <a:cs typeface="Calibri" pitchFamily="34" charset="0"/>
              </a:rPr>
              <a:t>Correct coding problems at the source.</a:t>
            </a:r>
          </a:p>
          <a:p>
            <a:pPr>
              <a:lnSpc>
                <a:spcPct val="110000"/>
              </a:lnSpc>
              <a:spcBef>
                <a:spcPts val="600"/>
              </a:spcBef>
              <a:buClr>
                <a:schemeClr val="tx2">
                  <a:lumMod val="20000"/>
                  <a:lumOff val="80000"/>
                </a:schemeClr>
              </a:buClr>
              <a:tabLst>
                <a:tab pos="346075" algn="l"/>
              </a:tabLst>
            </a:pPr>
            <a:r>
              <a:rPr lang="en-US" altLang="en-US" sz="1200" dirty="0">
                <a:solidFill>
                  <a:schemeClr val="bg1"/>
                </a:solidFill>
                <a:latin typeface="+mj-lt"/>
                <a:cs typeface="Calibri" pitchFamily="34" charset="0"/>
              </a:rPr>
              <a:t>Rejections due to CPT/HCPCS errors should be directed to the appropriate ancillary department or to the HIM department to ensure codes reflect services/procedures performed</a:t>
            </a:r>
          </a:p>
          <a:p>
            <a:pPr>
              <a:lnSpc>
                <a:spcPct val="110000"/>
              </a:lnSpc>
              <a:spcBef>
                <a:spcPts val="600"/>
              </a:spcBef>
              <a:buClr>
                <a:schemeClr val="tx2">
                  <a:lumMod val="20000"/>
                  <a:lumOff val="80000"/>
                </a:schemeClr>
              </a:buClr>
              <a:tabLst>
                <a:tab pos="346075" algn="l"/>
              </a:tabLst>
            </a:pPr>
            <a:r>
              <a:rPr lang="en-US" altLang="en-US" sz="1200" dirty="0">
                <a:solidFill>
                  <a:schemeClr val="bg1"/>
                </a:solidFill>
                <a:latin typeface="+mj-lt"/>
                <a:cs typeface="Calibri" pitchFamily="34" charset="0"/>
              </a:rPr>
              <a:t>Ask the business office to communicate departmental issues regarding repetitive claim denials</a:t>
            </a:r>
          </a:p>
          <a:p>
            <a:pPr marL="0" indent="0">
              <a:lnSpc>
                <a:spcPct val="85000"/>
              </a:lnSpc>
              <a:spcBef>
                <a:spcPts val="600"/>
              </a:spcBef>
              <a:buClr>
                <a:schemeClr val="tx2">
                  <a:lumMod val="20000"/>
                  <a:lumOff val="80000"/>
                </a:schemeClr>
              </a:buClr>
              <a:buNone/>
              <a:tabLst>
                <a:tab pos="346075" algn="l"/>
              </a:tabLst>
            </a:pPr>
            <a:r>
              <a:rPr lang="en-US" altLang="en-US" sz="1300" b="1" dirty="0">
                <a:solidFill>
                  <a:schemeClr val="bg1"/>
                </a:solidFill>
                <a:latin typeface="+mj-lt"/>
                <a:cs typeface="Calibri" pitchFamily="34" charset="0"/>
              </a:rPr>
              <a:t>“Own your charges”:</a:t>
            </a:r>
          </a:p>
          <a:p>
            <a:pPr>
              <a:spcBef>
                <a:spcPts val="600"/>
              </a:spcBef>
              <a:buClr>
                <a:schemeClr val="tx2">
                  <a:lumMod val="20000"/>
                  <a:lumOff val="80000"/>
                </a:schemeClr>
              </a:buClr>
              <a:tabLst>
                <a:tab pos="346075" algn="l"/>
              </a:tabLst>
            </a:pPr>
            <a:r>
              <a:rPr lang="en-US" altLang="en-US" sz="1200" dirty="0">
                <a:solidFill>
                  <a:schemeClr val="bg1"/>
                </a:solidFill>
                <a:latin typeface="+mj-lt"/>
                <a:cs typeface="Calibri" pitchFamily="34" charset="0"/>
              </a:rPr>
              <a:t>Remain current on all CMS guidelines, FI provider bulletins, and local coverage policies</a:t>
            </a:r>
          </a:p>
          <a:p>
            <a:pPr>
              <a:spcBef>
                <a:spcPts val="600"/>
              </a:spcBef>
              <a:buClr>
                <a:schemeClr val="tx2">
                  <a:lumMod val="20000"/>
                  <a:lumOff val="80000"/>
                </a:schemeClr>
              </a:buClr>
              <a:tabLst>
                <a:tab pos="346075" algn="l"/>
              </a:tabLst>
            </a:pPr>
            <a:r>
              <a:rPr lang="en-US" altLang="en-US" sz="1200" dirty="0">
                <a:solidFill>
                  <a:schemeClr val="bg1"/>
                </a:solidFill>
                <a:latin typeface="+mj-lt"/>
                <a:cs typeface="Calibri" pitchFamily="34" charset="0"/>
              </a:rPr>
              <a:t>Ensure all codes assigned by HIM or hard-coded in the CDM are transferring properly to </a:t>
            </a:r>
            <a:br>
              <a:rPr lang="en-US" altLang="en-US" sz="1200" dirty="0">
                <a:solidFill>
                  <a:schemeClr val="bg1"/>
                </a:solidFill>
                <a:latin typeface="+mj-lt"/>
                <a:cs typeface="Calibri" pitchFamily="34" charset="0"/>
              </a:rPr>
            </a:br>
            <a:r>
              <a:rPr lang="en-US" altLang="en-US" sz="1200" dirty="0">
                <a:solidFill>
                  <a:schemeClr val="bg1"/>
                </a:solidFill>
                <a:latin typeface="+mj-lt"/>
                <a:cs typeface="Calibri" pitchFamily="34" charset="0"/>
              </a:rPr>
              <a:t>the claim</a:t>
            </a:r>
          </a:p>
          <a:p>
            <a:pPr>
              <a:spcBef>
                <a:spcPts val="600"/>
              </a:spcBef>
              <a:buClr>
                <a:schemeClr val="tx2">
                  <a:lumMod val="20000"/>
                  <a:lumOff val="80000"/>
                </a:schemeClr>
              </a:buClr>
              <a:tabLst>
                <a:tab pos="346075" algn="l"/>
              </a:tabLst>
            </a:pPr>
            <a:r>
              <a:rPr lang="en-US" altLang="en-US" sz="1200" dirty="0">
                <a:solidFill>
                  <a:schemeClr val="bg1"/>
                </a:solidFill>
                <a:latin typeface="+mj-lt"/>
                <a:cs typeface="Calibri" pitchFamily="34" charset="0"/>
              </a:rPr>
              <a:t>Regularly update the charge master with any coding or billing changes</a:t>
            </a:r>
          </a:p>
          <a:p>
            <a:pPr marL="0" indent="0">
              <a:spcBef>
                <a:spcPts val="600"/>
              </a:spcBef>
              <a:buClr>
                <a:schemeClr val="tx2">
                  <a:lumMod val="20000"/>
                  <a:lumOff val="80000"/>
                </a:schemeClr>
              </a:buClr>
              <a:buNone/>
              <a:tabLst>
                <a:tab pos="346075" algn="l"/>
              </a:tabLst>
            </a:pPr>
            <a:r>
              <a:rPr lang="en-US" altLang="en-US" sz="1300" b="1" dirty="0">
                <a:solidFill>
                  <a:schemeClr val="bg1"/>
                </a:solidFill>
                <a:latin typeface="+mj-lt"/>
                <a:cs typeface="Calibri" pitchFamily="34" charset="0"/>
              </a:rPr>
              <a:t>Ensure accurate and complete documentation in the medical record and use qualified personnel to assign the appropriate codes.</a:t>
            </a:r>
          </a:p>
        </p:txBody>
      </p:sp>
      <p:sp>
        <p:nvSpPr>
          <p:cNvPr id="2" name="Title 1">
            <a:extLst>
              <a:ext uri="{FF2B5EF4-FFF2-40B4-BE49-F238E27FC236}">
                <a16:creationId xmlns:a16="http://schemas.microsoft.com/office/drawing/2014/main" id="{005A3288-B864-4F52-A2F9-84B5ED02334E}"/>
              </a:ext>
            </a:extLst>
          </p:cNvPr>
          <p:cNvSpPr>
            <a:spLocks noGrp="1"/>
          </p:cNvSpPr>
          <p:nvPr>
            <p:ph type="title"/>
          </p:nvPr>
        </p:nvSpPr>
        <p:spPr>
          <a:xfrm>
            <a:off x="1954726" y="3492152"/>
            <a:ext cx="2659223" cy="810126"/>
          </a:xfrm>
        </p:spPr>
        <p:txBody>
          <a:bodyPr>
            <a:noAutofit/>
          </a:bodyPr>
          <a:lstStyle/>
          <a:p>
            <a:r>
              <a:rPr lang="en-US" sz="1700" dirty="0"/>
              <a:t>How can Departmental (Operational) Managers </a:t>
            </a:r>
            <a:br>
              <a:rPr lang="en-US" sz="1700" dirty="0"/>
            </a:br>
            <a:r>
              <a:rPr lang="en-US" sz="1700" dirty="0"/>
              <a:t>Help the Charging Process?</a:t>
            </a:r>
            <a:br>
              <a:rPr lang="en-US" sz="1700" dirty="0"/>
            </a:br>
            <a:endParaRPr lang="en-US" sz="1700" dirty="0"/>
          </a:p>
        </p:txBody>
      </p:sp>
      <p:grpSp>
        <p:nvGrpSpPr>
          <p:cNvPr id="17" name="Group 16">
            <a:extLst>
              <a:ext uri="{FF2B5EF4-FFF2-40B4-BE49-F238E27FC236}">
                <a16:creationId xmlns:a16="http://schemas.microsoft.com/office/drawing/2014/main" id="{E3DAB78D-BD0D-41FF-895C-94EE82EA5F8B}"/>
              </a:ext>
            </a:extLst>
          </p:cNvPr>
          <p:cNvGrpSpPr/>
          <p:nvPr/>
        </p:nvGrpSpPr>
        <p:grpSpPr>
          <a:xfrm>
            <a:off x="2728292" y="2209227"/>
            <a:ext cx="1095343" cy="1088644"/>
            <a:chOff x="5653088" y="1998663"/>
            <a:chExt cx="519112" cy="515937"/>
          </a:xfrm>
          <a:solidFill>
            <a:schemeClr val="tx2">
              <a:lumMod val="40000"/>
              <a:lumOff val="60000"/>
            </a:schemeClr>
          </a:solidFill>
        </p:grpSpPr>
        <p:sp>
          <p:nvSpPr>
            <p:cNvPr id="18" name="Freeform 34">
              <a:extLst>
                <a:ext uri="{FF2B5EF4-FFF2-40B4-BE49-F238E27FC236}">
                  <a16:creationId xmlns:a16="http://schemas.microsoft.com/office/drawing/2014/main" id="{4A89BC62-4983-497D-B48B-77A73953D4E6}"/>
                </a:ext>
              </a:extLst>
            </p:cNvPr>
            <p:cNvSpPr>
              <a:spLocks noChangeArrowheads="1"/>
            </p:cNvSpPr>
            <p:nvPr/>
          </p:nvSpPr>
          <p:spPr bwMode="auto">
            <a:xfrm>
              <a:off x="5653088" y="1998663"/>
              <a:ext cx="519112" cy="515937"/>
            </a:xfrm>
            <a:custGeom>
              <a:avLst/>
              <a:gdLst>
                <a:gd name="T0" fmla="*/ 719 w 1440"/>
                <a:gd name="T1" fmla="*/ 34 h 1434"/>
                <a:gd name="T2" fmla="*/ 719 w 1440"/>
                <a:gd name="T3" fmla="*/ 34 h 1434"/>
                <a:gd name="T4" fmla="*/ 719 w 1440"/>
                <a:gd name="T5" fmla="*/ 34 h 1434"/>
                <a:gd name="T6" fmla="*/ 719 w 1440"/>
                <a:gd name="T7" fmla="*/ 34 h 1434"/>
                <a:gd name="T8" fmla="*/ 36 w 1440"/>
                <a:gd name="T9" fmla="*/ 718 h 1434"/>
                <a:gd name="T10" fmla="*/ 719 w 1440"/>
                <a:gd name="T11" fmla="*/ 1399 h 1434"/>
                <a:gd name="T12" fmla="*/ 1404 w 1440"/>
                <a:gd name="T13" fmla="*/ 718 h 1434"/>
                <a:gd name="T14" fmla="*/ 719 w 1440"/>
                <a:gd name="T15" fmla="*/ 34 h 1434"/>
                <a:gd name="T16" fmla="*/ 719 w 1440"/>
                <a:gd name="T17" fmla="*/ 1433 h 1434"/>
                <a:gd name="T18" fmla="*/ 719 w 1440"/>
                <a:gd name="T19" fmla="*/ 1433 h 1434"/>
                <a:gd name="T20" fmla="*/ 719 w 1440"/>
                <a:gd name="T21" fmla="*/ 1433 h 1434"/>
                <a:gd name="T22" fmla="*/ 719 w 1440"/>
                <a:gd name="T23" fmla="*/ 1433 h 1434"/>
                <a:gd name="T24" fmla="*/ 0 w 1440"/>
                <a:gd name="T25" fmla="*/ 718 h 1434"/>
                <a:gd name="T26" fmla="*/ 719 w 1440"/>
                <a:gd name="T27" fmla="*/ 0 h 1434"/>
                <a:gd name="T28" fmla="*/ 1439 w 1440"/>
                <a:gd name="T29" fmla="*/ 718 h 1434"/>
                <a:gd name="T30" fmla="*/ 719 w 1440"/>
                <a:gd name="T31" fmla="*/ 1433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0" h="1434">
                  <a:moveTo>
                    <a:pt x="719" y="34"/>
                  </a:moveTo>
                  <a:lnTo>
                    <a:pt x="719" y="34"/>
                  </a:lnTo>
                  <a:lnTo>
                    <a:pt x="719" y="34"/>
                  </a:lnTo>
                  <a:lnTo>
                    <a:pt x="719" y="34"/>
                  </a:lnTo>
                  <a:cubicBezTo>
                    <a:pt x="341" y="34"/>
                    <a:pt x="36" y="341"/>
                    <a:pt x="36" y="718"/>
                  </a:cubicBezTo>
                  <a:cubicBezTo>
                    <a:pt x="36" y="1094"/>
                    <a:pt x="341" y="1399"/>
                    <a:pt x="719" y="1399"/>
                  </a:cubicBezTo>
                  <a:cubicBezTo>
                    <a:pt x="1095" y="1399"/>
                    <a:pt x="1404" y="1094"/>
                    <a:pt x="1404" y="718"/>
                  </a:cubicBezTo>
                  <a:cubicBezTo>
                    <a:pt x="1404" y="341"/>
                    <a:pt x="1095" y="34"/>
                    <a:pt x="719" y="34"/>
                  </a:cubicBezTo>
                  <a:close/>
                  <a:moveTo>
                    <a:pt x="719" y="1433"/>
                  </a:moveTo>
                  <a:lnTo>
                    <a:pt x="719" y="1433"/>
                  </a:lnTo>
                  <a:lnTo>
                    <a:pt x="719" y="1433"/>
                  </a:lnTo>
                  <a:lnTo>
                    <a:pt x="719" y="1433"/>
                  </a:lnTo>
                  <a:cubicBezTo>
                    <a:pt x="322" y="1433"/>
                    <a:pt x="0" y="1112"/>
                    <a:pt x="0" y="718"/>
                  </a:cubicBezTo>
                  <a:cubicBezTo>
                    <a:pt x="0" y="320"/>
                    <a:pt x="322" y="0"/>
                    <a:pt x="719" y="0"/>
                  </a:cubicBezTo>
                  <a:cubicBezTo>
                    <a:pt x="1115" y="0"/>
                    <a:pt x="1439" y="320"/>
                    <a:pt x="1439" y="718"/>
                  </a:cubicBezTo>
                  <a:cubicBezTo>
                    <a:pt x="1439" y="1112"/>
                    <a:pt x="1115" y="1433"/>
                    <a:pt x="719" y="1433"/>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19" name="Freeform 35">
              <a:extLst>
                <a:ext uri="{FF2B5EF4-FFF2-40B4-BE49-F238E27FC236}">
                  <a16:creationId xmlns:a16="http://schemas.microsoft.com/office/drawing/2014/main" id="{A9D26EEC-C0D3-427D-B422-6F478855ED58}"/>
                </a:ext>
              </a:extLst>
            </p:cNvPr>
            <p:cNvSpPr>
              <a:spLocks noChangeArrowheads="1"/>
            </p:cNvSpPr>
            <p:nvPr/>
          </p:nvSpPr>
          <p:spPr bwMode="auto">
            <a:xfrm>
              <a:off x="5807075" y="2090738"/>
              <a:ext cx="211138" cy="287337"/>
            </a:xfrm>
            <a:custGeom>
              <a:avLst/>
              <a:gdLst>
                <a:gd name="T0" fmla="*/ 322 w 588"/>
                <a:gd name="T1" fmla="*/ 795 h 796"/>
                <a:gd name="T2" fmla="*/ 322 w 588"/>
                <a:gd name="T3" fmla="*/ 795 h 796"/>
                <a:gd name="T4" fmla="*/ 322 w 588"/>
                <a:gd name="T5" fmla="*/ 795 h 796"/>
                <a:gd name="T6" fmla="*/ 287 w 588"/>
                <a:gd name="T7" fmla="*/ 795 h 796"/>
                <a:gd name="T8" fmla="*/ 287 w 588"/>
                <a:gd name="T9" fmla="*/ 795 h 796"/>
                <a:gd name="T10" fmla="*/ 287 w 588"/>
                <a:gd name="T11" fmla="*/ 760 h 796"/>
                <a:gd name="T12" fmla="*/ 287 w 588"/>
                <a:gd name="T13" fmla="*/ 726 h 796"/>
                <a:gd name="T14" fmla="*/ 438 w 588"/>
                <a:gd name="T15" fmla="*/ 475 h 796"/>
                <a:gd name="T16" fmla="*/ 550 w 588"/>
                <a:gd name="T17" fmla="*/ 268 h 796"/>
                <a:gd name="T18" fmla="*/ 311 w 588"/>
                <a:gd name="T19" fmla="*/ 34 h 796"/>
                <a:gd name="T20" fmla="*/ 35 w 588"/>
                <a:gd name="T21" fmla="*/ 287 h 796"/>
                <a:gd name="T22" fmla="*/ 35 w 588"/>
                <a:gd name="T23" fmla="*/ 287 h 796"/>
                <a:gd name="T24" fmla="*/ 0 w 588"/>
                <a:gd name="T25" fmla="*/ 287 h 796"/>
                <a:gd name="T26" fmla="*/ 0 w 588"/>
                <a:gd name="T27" fmla="*/ 287 h 796"/>
                <a:gd name="T28" fmla="*/ 311 w 588"/>
                <a:gd name="T29" fmla="*/ 0 h 796"/>
                <a:gd name="T30" fmla="*/ 587 w 588"/>
                <a:gd name="T31" fmla="*/ 268 h 796"/>
                <a:gd name="T32" fmla="*/ 457 w 588"/>
                <a:gd name="T33" fmla="*/ 506 h 796"/>
                <a:gd name="T34" fmla="*/ 322 w 588"/>
                <a:gd name="T35" fmla="*/ 726 h 796"/>
                <a:gd name="T36" fmla="*/ 322 w 588"/>
                <a:gd name="T37" fmla="*/ 760 h 796"/>
                <a:gd name="T38" fmla="*/ 322 w 588"/>
                <a:gd name="T39" fmla="*/ 795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8" h="796">
                  <a:moveTo>
                    <a:pt x="322" y="795"/>
                  </a:moveTo>
                  <a:lnTo>
                    <a:pt x="322" y="795"/>
                  </a:lnTo>
                  <a:lnTo>
                    <a:pt x="322" y="795"/>
                  </a:lnTo>
                  <a:lnTo>
                    <a:pt x="287" y="795"/>
                  </a:lnTo>
                  <a:lnTo>
                    <a:pt x="287" y="795"/>
                  </a:lnTo>
                  <a:cubicBezTo>
                    <a:pt x="287" y="782"/>
                    <a:pt x="287" y="771"/>
                    <a:pt x="287" y="760"/>
                  </a:cubicBezTo>
                  <a:cubicBezTo>
                    <a:pt x="287" y="750"/>
                    <a:pt x="287" y="739"/>
                    <a:pt x="287" y="726"/>
                  </a:cubicBezTo>
                  <a:cubicBezTo>
                    <a:pt x="287" y="623"/>
                    <a:pt x="343" y="528"/>
                    <a:pt x="438" y="475"/>
                  </a:cubicBezTo>
                  <a:cubicBezTo>
                    <a:pt x="511" y="427"/>
                    <a:pt x="550" y="353"/>
                    <a:pt x="550" y="268"/>
                  </a:cubicBezTo>
                  <a:cubicBezTo>
                    <a:pt x="550" y="135"/>
                    <a:pt x="449" y="34"/>
                    <a:pt x="311" y="34"/>
                  </a:cubicBezTo>
                  <a:cubicBezTo>
                    <a:pt x="146" y="34"/>
                    <a:pt x="35" y="135"/>
                    <a:pt x="35" y="287"/>
                  </a:cubicBezTo>
                  <a:lnTo>
                    <a:pt x="35" y="287"/>
                  </a:lnTo>
                  <a:lnTo>
                    <a:pt x="0" y="287"/>
                  </a:lnTo>
                  <a:lnTo>
                    <a:pt x="0" y="287"/>
                  </a:lnTo>
                  <a:cubicBezTo>
                    <a:pt x="0" y="116"/>
                    <a:pt x="128" y="0"/>
                    <a:pt x="311" y="0"/>
                  </a:cubicBezTo>
                  <a:cubicBezTo>
                    <a:pt x="468" y="0"/>
                    <a:pt x="587" y="114"/>
                    <a:pt x="587" y="268"/>
                  </a:cubicBezTo>
                  <a:cubicBezTo>
                    <a:pt x="587" y="363"/>
                    <a:pt x="540" y="451"/>
                    <a:pt x="457" y="506"/>
                  </a:cubicBezTo>
                  <a:cubicBezTo>
                    <a:pt x="372" y="554"/>
                    <a:pt x="322" y="636"/>
                    <a:pt x="322" y="726"/>
                  </a:cubicBezTo>
                  <a:cubicBezTo>
                    <a:pt x="322" y="739"/>
                    <a:pt x="322" y="750"/>
                    <a:pt x="322" y="760"/>
                  </a:cubicBezTo>
                  <a:cubicBezTo>
                    <a:pt x="322" y="774"/>
                    <a:pt x="322" y="784"/>
                    <a:pt x="322" y="79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20" name="Freeform 36">
              <a:extLst>
                <a:ext uri="{FF2B5EF4-FFF2-40B4-BE49-F238E27FC236}">
                  <a16:creationId xmlns:a16="http://schemas.microsoft.com/office/drawing/2014/main" id="{09213FD2-AD1D-4795-9F94-D3D11FE4757E}"/>
                </a:ext>
              </a:extLst>
            </p:cNvPr>
            <p:cNvSpPr>
              <a:spLocks noChangeArrowheads="1"/>
            </p:cNvSpPr>
            <p:nvPr/>
          </p:nvSpPr>
          <p:spPr bwMode="auto">
            <a:xfrm>
              <a:off x="5910263" y="2403475"/>
              <a:ext cx="12700" cy="22225"/>
            </a:xfrm>
            <a:custGeom>
              <a:avLst/>
              <a:gdLst>
                <a:gd name="T0" fmla="*/ 34 w 35"/>
                <a:gd name="T1" fmla="*/ 61 h 62"/>
                <a:gd name="T2" fmla="*/ 34 w 35"/>
                <a:gd name="T3" fmla="*/ 61 h 62"/>
                <a:gd name="T4" fmla="*/ 34 w 35"/>
                <a:gd name="T5" fmla="*/ 61 h 62"/>
                <a:gd name="T6" fmla="*/ 0 w 35"/>
                <a:gd name="T7" fmla="*/ 61 h 62"/>
                <a:gd name="T8" fmla="*/ 0 w 35"/>
                <a:gd name="T9" fmla="*/ 0 h 62"/>
                <a:gd name="T10" fmla="*/ 34 w 35"/>
                <a:gd name="T11" fmla="*/ 0 h 62"/>
                <a:gd name="T12" fmla="*/ 34 w 35"/>
                <a:gd name="T13" fmla="*/ 61 h 62"/>
              </a:gdLst>
              <a:ahLst/>
              <a:cxnLst>
                <a:cxn ang="0">
                  <a:pos x="T0" y="T1"/>
                </a:cxn>
                <a:cxn ang="0">
                  <a:pos x="T2" y="T3"/>
                </a:cxn>
                <a:cxn ang="0">
                  <a:pos x="T4" y="T5"/>
                </a:cxn>
                <a:cxn ang="0">
                  <a:pos x="T6" y="T7"/>
                </a:cxn>
                <a:cxn ang="0">
                  <a:pos x="T8" y="T9"/>
                </a:cxn>
                <a:cxn ang="0">
                  <a:pos x="T10" y="T11"/>
                </a:cxn>
                <a:cxn ang="0">
                  <a:pos x="T12" y="T13"/>
                </a:cxn>
              </a:cxnLst>
              <a:rect l="0" t="0" r="r" b="b"/>
              <a:pathLst>
                <a:path w="35" h="62">
                  <a:moveTo>
                    <a:pt x="34" y="61"/>
                  </a:moveTo>
                  <a:lnTo>
                    <a:pt x="34" y="61"/>
                  </a:lnTo>
                  <a:lnTo>
                    <a:pt x="34" y="61"/>
                  </a:lnTo>
                  <a:lnTo>
                    <a:pt x="0" y="61"/>
                  </a:lnTo>
                  <a:lnTo>
                    <a:pt x="0" y="0"/>
                  </a:lnTo>
                  <a:lnTo>
                    <a:pt x="34" y="0"/>
                  </a:lnTo>
                  <a:lnTo>
                    <a:pt x="34" y="61"/>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grpSp>
      <p:grpSp>
        <p:nvGrpSpPr>
          <p:cNvPr id="26" name="Group 25">
            <a:extLst>
              <a:ext uri="{FF2B5EF4-FFF2-40B4-BE49-F238E27FC236}">
                <a16:creationId xmlns:a16="http://schemas.microsoft.com/office/drawing/2014/main" id="{F59C8E65-0D84-419B-9246-9D917ED809DD}"/>
              </a:ext>
            </a:extLst>
          </p:cNvPr>
          <p:cNvGrpSpPr/>
          <p:nvPr/>
        </p:nvGrpSpPr>
        <p:grpSpPr>
          <a:xfrm>
            <a:off x="4908732" y="5245728"/>
            <a:ext cx="420438" cy="419148"/>
            <a:chOff x="2895600" y="2011363"/>
            <a:chExt cx="517525" cy="515937"/>
          </a:xfrm>
          <a:solidFill>
            <a:schemeClr val="tx2">
              <a:lumMod val="40000"/>
              <a:lumOff val="60000"/>
            </a:schemeClr>
          </a:solidFill>
        </p:grpSpPr>
        <p:sp>
          <p:nvSpPr>
            <p:cNvPr id="27" name="Freeform 14">
              <a:extLst>
                <a:ext uri="{FF2B5EF4-FFF2-40B4-BE49-F238E27FC236}">
                  <a16:creationId xmlns:a16="http://schemas.microsoft.com/office/drawing/2014/main" id="{A89D3A9F-DA1D-4D17-AAC1-F51E5D9CFC0D}"/>
                </a:ext>
              </a:extLst>
            </p:cNvPr>
            <p:cNvSpPr>
              <a:spLocks noChangeArrowheads="1"/>
            </p:cNvSpPr>
            <p:nvPr/>
          </p:nvSpPr>
          <p:spPr bwMode="auto">
            <a:xfrm>
              <a:off x="2895600" y="2011363"/>
              <a:ext cx="517525" cy="515937"/>
            </a:xfrm>
            <a:custGeom>
              <a:avLst/>
              <a:gdLst>
                <a:gd name="T0" fmla="*/ 717 w 1437"/>
                <a:gd name="T1" fmla="*/ 37 h 1435"/>
                <a:gd name="T2" fmla="*/ 717 w 1437"/>
                <a:gd name="T3" fmla="*/ 37 h 1435"/>
                <a:gd name="T4" fmla="*/ 717 w 1437"/>
                <a:gd name="T5" fmla="*/ 37 h 1435"/>
                <a:gd name="T6" fmla="*/ 717 w 1437"/>
                <a:gd name="T7" fmla="*/ 37 h 1435"/>
                <a:gd name="T8" fmla="*/ 34 w 1437"/>
                <a:gd name="T9" fmla="*/ 718 h 1435"/>
                <a:gd name="T10" fmla="*/ 717 w 1437"/>
                <a:gd name="T11" fmla="*/ 1399 h 1435"/>
                <a:gd name="T12" fmla="*/ 1400 w 1437"/>
                <a:gd name="T13" fmla="*/ 718 h 1435"/>
                <a:gd name="T14" fmla="*/ 717 w 1437"/>
                <a:gd name="T15" fmla="*/ 37 h 1435"/>
                <a:gd name="T16" fmla="*/ 717 w 1437"/>
                <a:gd name="T17" fmla="*/ 1434 h 1435"/>
                <a:gd name="T18" fmla="*/ 717 w 1437"/>
                <a:gd name="T19" fmla="*/ 1434 h 1435"/>
                <a:gd name="T20" fmla="*/ 717 w 1437"/>
                <a:gd name="T21" fmla="*/ 1434 h 1435"/>
                <a:gd name="T22" fmla="*/ 717 w 1437"/>
                <a:gd name="T23" fmla="*/ 1434 h 1435"/>
                <a:gd name="T24" fmla="*/ 0 w 1437"/>
                <a:gd name="T25" fmla="*/ 718 h 1435"/>
                <a:gd name="T26" fmla="*/ 717 w 1437"/>
                <a:gd name="T27" fmla="*/ 0 h 1435"/>
                <a:gd name="T28" fmla="*/ 1436 w 1437"/>
                <a:gd name="T29" fmla="*/ 718 h 1435"/>
                <a:gd name="T30" fmla="*/ 717 w 1437"/>
                <a:gd name="T31" fmla="*/ 1434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7" h="1435">
                  <a:moveTo>
                    <a:pt x="717" y="37"/>
                  </a:moveTo>
                  <a:lnTo>
                    <a:pt x="717" y="37"/>
                  </a:lnTo>
                  <a:lnTo>
                    <a:pt x="717" y="37"/>
                  </a:lnTo>
                  <a:lnTo>
                    <a:pt x="717" y="37"/>
                  </a:lnTo>
                  <a:cubicBezTo>
                    <a:pt x="341" y="37"/>
                    <a:pt x="34" y="342"/>
                    <a:pt x="34" y="718"/>
                  </a:cubicBezTo>
                  <a:cubicBezTo>
                    <a:pt x="34" y="1092"/>
                    <a:pt x="341" y="1399"/>
                    <a:pt x="717" y="1399"/>
                  </a:cubicBezTo>
                  <a:cubicBezTo>
                    <a:pt x="1095" y="1399"/>
                    <a:pt x="1400" y="1092"/>
                    <a:pt x="1400" y="718"/>
                  </a:cubicBezTo>
                  <a:cubicBezTo>
                    <a:pt x="1400" y="342"/>
                    <a:pt x="1095" y="37"/>
                    <a:pt x="717" y="37"/>
                  </a:cubicBezTo>
                  <a:close/>
                  <a:moveTo>
                    <a:pt x="717" y="1434"/>
                  </a:moveTo>
                  <a:lnTo>
                    <a:pt x="717" y="1434"/>
                  </a:lnTo>
                  <a:lnTo>
                    <a:pt x="717" y="1434"/>
                  </a:lnTo>
                  <a:lnTo>
                    <a:pt x="717" y="1434"/>
                  </a:lnTo>
                  <a:cubicBezTo>
                    <a:pt x="321" y="1434"/>
                    <a:pt x="0" y="1113"/>
                    <a:pt x="0" y="718"/>
                  </a:cubicBezTo>
                  <a:cubicBezTo>
                    <a:pt x="0" y="321"/>
                    <a:pt x="321" y="0"/>
                    <a:pt x="717" y="0"/>
                  </a:cubicBezTo>
                  <a:cubicBezTo>
                    <a:pt x="1114" y="0"/>
                    <a:pt x="1436" y="321"/>
                    <a:pt x="1436" y="718"/>
                  </a:cubicBezTo>
                  <a:cubicBezTo>
                    <a:pt x="1436" y="1113"/>
                    <a:pt x="1114" y="1434"/>
                    <a:pt x="717" y="1434"/>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28" name="Freeform 15">
              <a:extLst>
                <a:ext uri="{FF2B5EF4-FFF2-40B4-BE49-F238E27FC236}">
                  <a16:creationId xmlns:a16="http://schemas.microsoft.com/office/drawing/2014/main" id="{6B3FE015-7C9A-427E-AB1E-2FC38A9CA2AE}"/>
                </a:ext>
              </a:extLst>
            </p:cNvPr>
            <p:cNvSpPr>
              <a:spLocks noChangeArrowheads="1"/>
            </p:cNvSpPr>
            <p:nvPr/>
          </p:nvSpPr>
          <p:spPr bwMode="auto">
            <a:xfrm>
              <a:off x="3000375" y="2259013"/>
              <a:ext cx="279400" cy="14287"/>
            </a:xfrm>
            <a:custGeom>
              <a:avLst/>
              <a:gdLst>
                <a:gd name="T0" fmla="*/ 774 w 775"/>
                <a:gd name="T1" fmla="*/ 37 h 38"/>
                <a:gd name="T2" fmla="*/ 774 w 775"/>
                <a:gd name="T3" fmla="*/ 37 h 38"/>
                <a:gd name="T4" fmla="*/ 774 w 775"/>
                <a:gd name="T5" fmla="*/ 37 h 38"/>
                <a:gd name="T6" fmla="*/ 0 w 775"/>
                <a:gd name="T7" fmla="*/ 37 h 38"/>
                <a:gd name="T8" fmla="*/ 0 w 775"/>
                <a:gd name="T9" fmla="*/ 0 h 38"/>
                <a:gd name="T10" fmla="*/ 774 w 775"/>
                <a:gd name="T11" fmla="*/ 0 h 38"/>
                <a:gd name="T12" fmla="*/ 774 w 775"/>
                <a:gd name="T13" fmla="*/ 37 h 38"/>
              </a:gdLst>
              <a:ahLst/>
              <a:cxnLst>
                <a:cxn ang="0">
                  <a:pos x="T0" y="T1"/>
                </a:cxn>
                <a:cxn ang="0">
                  <a:pos x="T2" y="T3"/>
                </a:cxn>
                <a:cxn ang="0">
                  <a:pos x="T4" y="T5"/>
                </a:cxn>
                <a:cxn ang="0">
                  <a:pos x="T6" y="T7"/>
                </a:cxn>
                <a:cxn ang="0">
                  <a:pos x="T8" y="T9"/>
                </a:cxn>
                <a:cxn ang="0">
                  <a:pos x="T10" y="T11"/>
                </a:cxn>
                <a:cxn ang="0">
                  <a:pos x="T12" y="T13"/>
                </a:cxn>
              </a:cxnLst>
              <a:rect l="0" t="0" r="r" b="b"/>
              <a:pathLst>
                <a:path w="775" h="38">
                  <a:moveTo>
                    <a:pt x="774" y="37"/>
                  </a:moveTo>
                  <a:lnTo>
                    <a:pt x="774" y="37"/>
                  </a:lnTo>
                  <a:lnTo>
                    <a:pt x="774" y="37"/>
                  </a:lnTo>
                  <a:lnTo>
                    <a:pt x="0" y="37"/>
                  </a:lnTo>
                  <a:lnTo>
                    <a:pt x="0" y="0"/>
                  </a:lnTo>
                  <a:lnTo>
                    <a:pt x="774" y="0"/>
                  </a:lnTo>
                  <a:lnTo>
                    <a:pt x="774" y="3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29" name="Freeform 16">
              <a:extLst>
                <a:ext uri="{FF2B5EF4-FFF2-40B4-BE49-F238E27FC236}">
                  <a16:creationId xmlns:a16="http://schemas.microsoft.com/office/drawing/2014/main" id="{A2B574C2-A4A0-4EF6-B515-9E15C532CD4B}"/>
                </a:ext>
              </a:extLst>
            </p:cNvPr>
            <p:cNvSpPr>
              <a:spLocks noChangeArrowheads="1"/>
            </p:cNvSpPr>
            <p:nvPr/>
          </p:nvSpPr>
          <p:spPr bwMode="auto">
            <a:xfrm>
              <a:off x="3155950" y="2144713"/>
              <a:ext cx="134938" cy="246062"/>
            </a:xfrm>
            <a:custGeom>
              <a:avLst/>
              <a:gdLst>
                <a:gd name="T0" fmla="*/ 31 w 376"/>
                <a:gd name="T1" fmla="*/ 683 h 684"/>
                <a:gd name="T2" fmla="*/ 31 w 376"/>
                <a:gd name="T3" fmla="*/ 683 h 684"/>
                <a:gd name="T4" fmla="*/ 31 w 376"/>
                <a:gd name="T5" fmla="*/ 683 h 684"/>
                <a:gd name="T6" fmla="*/ 8 w 376"/>
                <a:gd name="T7" fmla="*/ 660 h 684"/>
                <a:gd name="T8" fmla="*/ 325 w 376"/>
                <a:gd name="T9" fmla="*/ 342 h 684"/>
                <a:gd name="T10" fmla="*/ 0 w 376"/>
                <a:gd name="T11" fmla="*/ 24 h 684"/>
                <a:gd name="T12" fmla="*/ 26 w 376"/>
                <a:gd name="T13" fmla="*/ 0 h 684"/>
                <a:gd name="T14" fmla="*/ 375 w 376"/>
                <a:gd name="T15" fmla="*/ 342 h 684"/>
                <a:gd name="T16" fmla="*/ 31 w 376"/>
                <a:gd name="T17" fmla="*/ 683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 h="684">
                  <a:moveTo>
                    <a:pt x="31" y="683"/>
                  </a:moveTo>
                  <a:lnTo>
                    <a:pt x="31" y="683"/>
                  </a:lnTo>
                  <a:lnTo>
                    <a:pt x="31" y="683"/>
                  </a:lnTo>
                  <a:lnTo>
                    <a:pt x="8" y="660"/>
                  </a:lnTo>
                  <a:lnTo>
                    <a:pt x="325" y="342"/>
                  </a:lnTo>
                  <a:lnTo>
                    <a:pt x="0" y="24"/>
                  </a:lnTo>
                  <a:lnTo>
                    <a:pt x="26" y="0"/>
                  </a:lnTo>
                  <a:lnTo>
                    <a:pt x="375" y="342"/>
                  </a:lnTo>
                  <a:lnTo>
                    <a:pt x="31" y="683"/>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30" name="Freeform 17">
              <a:extLst>
                <a:ext uri="{FF2B5EF4-FFF2-40B4-BE49-F238E27FC236}">
                  <a16:creationId xmlns:a16="http://schemas.microsoft.com/office/drawing/2014/main" id="{395BA277-A77F-4125-AFB5-B59A8D256BA7}"/>
                </a:ext>
              </a:extLst>
            </p:cNvPr>
            <p:cNvSpPr>
              <a:spLocks noChangeArrowheads="1"/>
            </p:cNvSpPr>
            <p:nvPr/>
          </p:nvSpPr>
          <p:spPr bwMode="auto">
            <a:xfrm>
              <a:off x="3322638" y="2259013"/>
              <a:ext cx="17462" cy="12700"/>
            </a:xfrm>
            <a:custGeom>
              <a:avLst/>
              <a:gdLst>
                <a:gd name="T0" fmla="*/ 48 w 49"/>
                <a:gd name="T1" fmla="*/ 35 h 36"/>
                <a:gd name="T2" fmla="*/ 48 w 49"/>
                <a:gd name="T3" fmla="*/ 35 h 36"/>
                <a:gd name="T4" fmla="*/ 48 w 49"/>
                <a:gd name="T5" fmla="*/ 35 h 36"/>
                <a:gd name="T6" fmla="*/ 0 w 49"/>
                <a:gd name="T7" fmla="*/ 35 h 36"/>
                <a:gd name="T8" fmla="*/ 0 w 49"/>
                <a:gd name="T9" fmla="*/ 0 h 36"/>
                <a:gd name="T10" fmla="*/ 48 w 49"/>
                <a:gd name="T11" fmla="*/ 0 h 36"/>
                <a:gd name="T12" fmla="*/ 48 w 49"/>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49" h="36">
                  <a:moveTo>
                    <a:pt x="48" y="35"/>
                  </a:moveTo>
                  <a:lnTo>
                    <a:pt x="48" y="35"/>
                  </a:lnTo>
                  <a:lnTo>
                    <a:pt x="48" y="35"/>
                  </a:lnTo>
                  <a:lnTo>
                    <a:pt x="0" y="35"/>
                  </a:lnTo>
                  <a:lnTo>
                    <a:pt x="0" y="0"/>
                  </a:lnTo>
                  <a:lnTo>
                    <a:pt x="48" y="0"/>
                  </a:lnTo>
                  <a:lnTo>
                    <a:pt x="48" y="3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grpSp>
      <p:grpSp>
        <p:nvGrpSpPr>
          <p:cNvPr id="31" name="Group 30">
            <a:extLst>
              <a:ext uri="{FF2B5EF4-FFF2-40B4-BE49-F238E27FC236}">
                <a16:creationId xmlns:a16="http://schemas.microsoft.com/office/drawing/2014/main" id="{AA8FC105-2BB7-439C-B21F-3B40D244DE0D}"/>
              </a:ext>
            </a:extLst>
          </p:cNvPr>
          <p:cNvGrpSpPr/>
          <p:nvPr/>
        </p:nvGrpSpPr>
        <p:grpSpPr>
          <a:xfrm>
            <a:off x="4908732" y="3103098"/>
            <a:ext cx="420438" cy="419148"/>
            <a:chOff x="2895600" y="2011363"/>
            <a:chExt cx="517525" cy="515937"/>
          </a:xfrm>
          <a:solidFill>
            <a:schemeClr val="tx2">
              <a:lumMod val="40000"/>
              <a:lumOff val="60000"/>
            </a:schemeClr>
          </a:solidFill>
        </p:grpSpPr>
        <p:sp>
          <p:nvSpPr>
            <p:cNvPr id="32" name="Freeform 14">
              <a:extLst>
                <a:ext uri="{FF2B5EF4-FFF2-40B4-BE49-F238E27FC236}">
                  <a16:creationId xmlns:a16="http://schemas.microsoft.com/office/drawing/2014/main" id="{2120D6D9-4CDD-4865-BBDA-9ADA2BE9EB75}"/>
                </a:ext>
              </a:extLst>
            </p:cNvPr>
            <p:cNvSpPr>
              <a:spLocks noChangeArrowheads="1"/>
            </p:cNvSpPr>
            <p:nvPr/>
          </p:nvSpPr>
          <p:spPr bwMode="auto">
            <a:xfrm>
              <a:off x="2895600" y="2011363"/>
              <a:ext cx="517525" cy="515937"/>
            </a:xfrm>
            <a:custGeom>
              <a:avLst/>
              <a:gdLst>
                <a:gd name="T0" fmla="*/ 717 w 1437"/>
                <a:gd name="T1" fmla="*/ 37 h 1435"/>
                <a:gd name="T2" fmla="*/ 717 w 1437"/>
                <a:gd name="T3" fmla="*/ 37 h 1435"/>
                <a:gd name="T4" fmla="*/ 717 w 1437"/>
                <a:gd name="T5" fmla="*/ 37 h 1435"/>
                <a:gd name="T6" fmla="*/ 717 w 1437"/>
                <a:gd name="T7" fmla="*/ 37 h 1435"/>
                <a:gd name="T8" fmla="*/ 34 w 1437"/>
                <a:gd name="T9" fmla="*/ 718 h 1435"/>
                <a:gd name="T10" fmla="*/ 717 w 1437"/>
                <a:gd name="T11" fmla="*/ 1399 h 1435"/>
                <a:gd name="T12" fmla="*/ 1400 w 1437"/>
                <a:gd name="T13" fmla="*/ 718 h 1435"/>
                <a:gd name="T14" fmla="*/ 717 w 1437"/>
                <a:gd name="T15" fmla="*/ 37 h 1435"/>
                <a:gd name="T16" fmla="*/ 717 w 1437"/>
                <a:gd name="T17" fmla="*/ 1434 h 1435"/>
                <a:gd name="T18" fmla="*/ 717 w 1437"/>
                <a:gd name="T19" fmla="*/ 1434 h 1435"/>
                <a:gd name="T20" fmla="*/ 717 w 1437"/>
                <a:gd name="T21" fmla="*/ 1434 h 1435"/>
                <a:gd name="T22" fmla="*/ 717 w 1437"/>
                <a:gd name="T23" fmla="*/ 1434 h 1435"/>
                <a:gd name="T24" fmla="*/ 0 w 1437"/>
                <a:gd name="T25" fmla="*/ 718 h 1435"/>
                <a:gd name="T26" fmla="*/ 717 w 1437"/>
                <a:gd name="T27" fmla="*/ 0 h 1435"/>
                <a:gd name="T28" fmla="*/ 1436 w 1437"/>
                <a:gd name="T29" fmla="*/ 718 h 1435"/>
                <a:gd name="T30" fmla="*/ 717 w 1437"/>
                <a:gd name="T31" fmla="*/ 1434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7" h="1435">
                  <a:moveTo>
                    <a:pt x="717" y="37"/>
                  </a:moveTo>
                  <a:lnTo>
                    <a:pt x="717" y="37"/>
                  </a:lnTo>
                  <a:lnTo>
                    <a:pt x="717" y="37"/>
                  </a:lnTo>
                  <a:lnTo>
                    <a:pt x="717" y="37"/>
                  </a:lnTo>
                  <a:cubicBezTo>
                    <a:pt x="341" y="37"/>
                    <a:pt x="34" y="342"/>
                    <a:pt x="34" y="718"/>
                  </a:cubicBezTo>
                  <a:cubicBezTo>
                    <a:pt x="34" y="1092"/>
                    <a:pt x="341" y="1399"/>
                    <a:pt x="717" y="1399"/>
                  </a:cubicBezTo>
                  <a:cubicBezTo>
                    <a:pt x="1095" y="1399"/>
                    <a:pt x="1400" y="1092"/>
                    <a:pt x="1400" y="718"/>
                  </a:cubicBezTo>
                  <a:cubicBezTo>
                    <a:pt x="1400" y="342"/>
                    <a:pt x="1095" y="37"/>
                    <a:pt x="717" y="37"/>
                  </a:cubicBezTo>
                  <a:close/>
                  <a:moveTo>
                    <a:pt x="717" y="1434"/>
                  </a:moveTo>
                  <a:lnTo>
                    <a:pt x="717" y="1434"/>
                  </a:lnTo>
                  <a:lnTo>
                    <a:pt x="717" y="1434"/>
                  </a:lnTo>
                  <a:lnTo>
                    <a:pt x="717" y="1434"/>
                  </a:lnTo>
                  <a:cubicBezTo>
                    <a:pt x="321" y="1434"/>
                    <a:pt x="0" y="1113"/>
                    <a:pt x="0" y="718"/>
                  </a:cubicBezTo>
                  <a:cubicBezTo>
                    <a:pt x="0" y="321"/>
                    <a:pt x="321" y="0"/>
                    <a:pt x="717" y="0"/>
                  </a:cubicBezTo>
                  <a:cubicBezTo>
                    <a:pt x="1114" y="0"/>
                    <a:pt x="1436" y="321"/>
                    <a:pt x="1436" y="718"/>
                  </a:cubicBezTo>
                  <a:cubicBezTo>
                    <a:pt x="1436" y="1113"/>
                    <a:pt x="1114" y="1434"/>
                    <a:pt x="717" y="1434"/>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33" name="Freeform 15">
              <a:extLst>
                <a:ext uri="{FF2B5EF4-FFF2-40B4-BE49-F238E27FC236}">
                  <a16:creationId xmlns:a16="http://schemas.microsoft.com/office/drawing/2014/main" id="{CC2D3EB3-8663-46FD-A21F-0ACA5F546225}"/>
                </a:ext>
              </a:extLst>
            </p:cNvPr>
            <p:cNvSpPr>
              <a:spLocks noChangeArrowheads="1"/>
            </p:cNvSpPr>
            <p:nvPr/>
          </p:nvSpPr>
          <p:spPr bwMode="auto">
            <a:xfrm>
              <a:off x="3000375" y="2259013"/>
              <a:ext cx="279400" cy="14287"/>
            </a:xfrm>
            <a:custGeom>
              <a:avLst/>
              <a:gdLst>
                <a:gd name="T0" fmla="*/ 774 w 775"/>
                <a:gd name="T1" fmla="*/ 37 h 38"/>
                <a:gd name="T2" fmla="*/ 774 w 775"/>
                <a:gd name="T3" fmla="*/ 37 h 38"/>
                <a:gd name="T4" fmla="*/ 774 w 775"/>
                <a:gd name="T5" fmla="*/ 37 h 38"/>
                <a:gd name="T6" fmla="*/ 0 w 775"/>
                <a:gd name="T7" fmla="*/ 37 h 38"/>
                <a:gd name="T8" fmla="*/ 0 w 775"/>
                <a:gd name="T9" fmla="*/ 0 h 38"/>
                <a:gd name="T10" fmla="*/ 774 w 775"/>
                <a:gd name="T11" fmla="*/ 0 h 38"/>
                <a:gd name="T12" fmla="*/ 774 w 775"/>
                <a:gd name="T13" fmla="*/ 37 h 38"/>
              </a:gdLst>
              <a:ahLst/>
              <a:cxnLst>
                <a:cxn ang="0">
                  <a:pos x="T0" y="T1"/>
                </a:cxn>
                <a:cxn ang="0">
                  <a:pos x="T2" y="T3"/>
                </a:cxn>
                <a:cxn ang="0">
                  <a:pos x="T4" y="T5"/>
                </a:cxn>
                <a:cxn ang="0">
                  <a:pos x="T6" y="T7"/>
                </a:cxn>
                <a:cxn ang="0">
                  <a:pos x="T8" y="T9"/>
                </a:cxn>
                <a:cxn ang="0">
                  <a:pos x="T10" y="T11"/>
                </a:cxn>
                <a:cxn ang="0">
                  <a:pos x="T12" y="T13"/>
                </a:cxn>
              </a:cxnLst>
              <a:rect l="0" t="0" r="r" b="b"/>
              <a:pathLst>
                <a:path w="775" h="38">
                  <a:moveTo>
                    <a:pt x="774" y="37"/>
                  </a:moveTo>
                  <a:lnTo>
                    <a:pt x="774" y="37"/>
                  </a:lnTo>
                  <a:lnTo>
                    <a:pt x="774" y="37"/>
                  </a:lnTo>
                  <a:lnTo>
                    <a:pt x="0" y="37"/>
                  </a:lnTo>
                  <a:lnTo>
                    <a:pt x="0" y="0"/>
                  </a:lnTo>
                  <a:lnTo>
                    <a:pt x="774" y="0"/>
                  </a:lnTo>
                  <a:lnTo>
                    <a:pt x="774" y="3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34" name="Freeform 16">
              <a:extLst>
                <a:ext uri="{FF2B5EF4-FFF2-40B4-BE49-F238E27FC236}">
                  <a16:creationId xmlns:a16="http://schemas.microsoft.com/office/drawing/2014/main" id="{5CBC029B-0399-4D3D-A425-6AF67FB60F35}"/>
                </a:ext>
              </a:extLst>
            </p:cNvPr>
            <p:cNvSpPr>
              <a:spLocks noChangeArrowheads="1"/>
            </p:cNvSpPr>
            <p:nvPr/>
          </p:nvSpPr>
          <p:spPr bwMode="auto">
            <a:xfrm>
              <a:off x="3155950" y="2144713"/>
              <a:ext cx="134938" cy="246062"/>
            </a:xfrm>
            <a:custGeom>
              <a:avLst/>
              <a:gdLst>
                <a:gd name="T0" fmla="*/ 31 w 376"/>
                <a:gd name="T1" fmla="*/ 683 h 684"/>
                <a:gd name="T2" fmla="*/ 31 w 376"/>
                <a:gd name="T3" fmla="*/ 683 h 684"/>
                <a:gd name="T4" fmla="*/ 31 w 376"/>
                <a:gd name="T5" fmla="*/ 683 h 684"/>
                <a:gd name="T6" fmla="*/ 8 w 376"/>
                <a:gd name="T7" fmla="*/ 660 h 684"/>
                <a:gd name="T8" fmla="*/ 325 w 376"/>
                <a:gd name="T9" fmla="*/ 342 h 684"/>
                <a:gd name="T10" fmla="*/ 0 w 376"/>
                <a:gd name="T11" fmla="*/ 24 h 684"/>
                <a:gd name="T12" fmla="*/ 26 w 376"/>
                <a:gd name="T13" fmla="*/ 0 h 684"/>
                <a:gd name="T14" fmla="*/ 375 w 376"/>
                <a:gd name="T15" fmla="*/ 342 h 684"/>
                <a:gd name="T16" fmla="*/ 31 w 376"/>
                <a:gd name="T17" fmla="*/ 683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 h="684">
                  <a:moveTo>
                    <a:pt x="31" y="683"/>
                  </a:moveTo>
                  <a:lnTo>
                    <a:pt x="31" y="683"/>
                  </a:lnTo>
                  <a:lnTo>
                    <a:pt x="31" y="683"/>
                  </a:lnTo>
                  <a:lnTo>
                    <a:pt x="8" y="660"/>
                  </a:lnTo>
                  <a:lnTo>
                    <a:pt x="325" y="342"/>
                  </a:lnTo>
                  <a:lnTo>
                    <a:pt x="0" y="24"/>
                  </a:lnTo>
                  <a:lnTo>
                    <a:pt x="26" y="0"/>
                  </a:lnTo>
                  <a:lnTo>
                    <a:pt x="375" y="342"/>
                  </a:lnTo>
                  <a:lnTo>
                    <a:pt x="31" y="683"/>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35" name="Freeform 17">
              <a:extLst>
                <a:ext uri="{FF2B5EF4-FFF2-40B4-BE49-F238E27FC236}">
                  <a16:creationId xmlns:a16="http://schemas.microsoft.com/office/drawing/2014/main" id="{46A4A1BA-DEE5-46A0-BC00-EF54EFFE99F9}"/>
                </a:ext>
              </a:extLst>
            </p:cNvPr>
            <p:cNvSpPr>
              <a:spLocks noChangeArrowheads="1"/>
            </p:cNvSpPr>
            <p:nvPr/>
          </p:nvSpPr>
          <p:spPr bwMode="auto">
            <a:xfrm>
              <a:off x="3322638" y="2259013"/>
              <a:ext cx="17462" cy="12700"/>
            </a:xfrm>
            <a:custGeom>
              <a:avLst/>
              <a:gdLst>
                <a:gd name="T0" fmla="*/ 48 w 49"/>
                <a:gd name="T1" fmla="*/ 35 h 36"/>
                <a:gd name="T2" fmla="*/ 48 w 49"/>
                <a:gd name="T3" fmla="*/ 35 h 36"/>
                <a:gd name="T4" fmla="*/ 48 w 49"/>
                <a:gd name="T5" fmla="*/ 35 h 36"/>
                <a:gd name="T6" fmla="*/ 0 w 49"/>
                <a:gd name="T7" fmla="*/ 35 h 36"/>
                <a:gd name="T8" fmla="*/ 0 w 49"/>
                <a:gd name="T9" fmla="*/ 0 h 36"/>
                <a:gd name="T10" fmla="*/ 48 w 49"/>
                <a:gd name="T11" fmla="*/ 0 h 36"/>
                <a:gd name="T12" fmla="*/ 48 w 49"/>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49" h="36">
                  <a:moveTo>
                    <a:pt x="48" y="35"/>
                  </a:moveTo>
                  <a:lnTo>
                    <a:pt x="48" y="35"/>
                  </a:lnTo>
                  <a:lnTo>
                    <a:pt x="48" y="35"/>
                  </a:lnTo>
                  <a:lnTo>
                    <a:pt x="0" y="35"/>
                  </a:lnTo>
                  <a:lnTo>
                    <a:pt x="0" y="0"/>
                  </a:lnTo>
                  <a:lnTo>
                    <a:pt x="48" y="0"/>
                  </a:lnTo>
                  <a:lnTo>
                    <a:pt x="48" y="3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grpSp>
      <p:grpSp>
        <p:nvGrpSpPr>
          <p:cNvPr id="41" name="Group 40">
            <a:extLst>
              <a:ext uri="{FF2B5EF4-FFF2-40B4-BE49-F238E27FC236}">
                <a16:creationId xmlns:a16="http://schemas.microsoft.com/office/drawing/2014/main" id="{C4D8349F-03CE-4FD3-AEE8-19591392C9F7}"/>
              </a:ext>
            </a:extLst>
          </p:cNvPr>
          <p:cNvGrpSpPr/>
          <p:nvPr/>
        </p:nvGrpSpPr>
        <p:grpSpPr>
          <a:xfrm>
            <a:off x="4910449" y="1342417"/>
            <a:ext cx="420438" cy="419148"/>
            <a:chOff x="2895600" y="2011363"/>
            <a:chExt cx="517525" cy="515937"/>
          </a:xfrm>
          <a:solidFill>
            <a:schemeClr val="tx2">
              <a:lumMod val="40000"/>
              <a:lumOff val="60000"/>
            </a:schemeClr>
          </a:solidFill>
        </p:grpSpPr>
        <p:sp>
          <p:nvSpPr>
            <p:cNvPr id="42" name="Freeform 14">
              <a:extLst>
                <a:ext uri="{FF2B5EF4-FFF2-40B4-BE49-F238E27FC236}">
                  <a16:creationId xmlns:a16="http://schemas.microsoft.com/office/drawing/2014/main" id="{065D5697-9EF4-4425-8E3B-990ED1ED01D4}"/>
                </a:ext>
              </a:extLst>
            </p:cNvPr>
            <p:cNvSpPr>
              <a:spLocks noChangeArrowheads="1"/>
            </p:cNvSpPr>
            <p:nvPr/>
          </p:nvSpPr>
          <p:spPr bwMode="auto">
            <a:xfrm>
              <a:off x="2895600" y="2011363"/>
              <a:ext cx="517525" cy="515937"/>
            </a:xfrm>
            <a:custGeom>
              <a:avLst/>
              <a:gdLst>
                <a:gd name="T0" fmla="*/ 717 w 1437"/>
                <a:gd name="T1" fmla="*/ 37 h 1435"/>
                <a:gd name="T2" fmla="*/ 717 w 1437"/>
                <a:gd name="T3" fmla="*/ 37 h 1435"/>
                <a:gd name="T4" fmla="*/ 717 w 1437"/>
                <a:gd name="T5" fmla="*/ 37 h 1435"/>
                <a:gd name="T6" fmla="*/ 717 w 1437"/>
                <a:gd name="T7" fmla="*/ 37 h 1435"/>
                <a:gd name="T8" fmla="*/ 34 w 1437"/>
                <a:gd name="T9" fmla="*/ 718 h 1435"/>
                <a:gd name="T10" fmla="*/ 717 w 1437"/>
                <a:gd name="T11" fmla="*/ 1399 h 1435"/>
                <a:gd name="T12" fmla="*/ 1400 w 1437"/>
                <a:gd name="T13" fmla="*/ 718 h 1435"/>
                <a:gd name="T14" fmla="*/ 717 w 1437"/>
                <a:gd name="T15" fmla="*/ 37 h 1435"/>
                <a:gd name="T16" fmla="*/ 717 w 1437"/>
                <a:gd name="T17" fmla="*/ 1434 h 1435"/>
                <a:gd name="T18" fmla="*/ 717 w 1437"/>
                <a:gd name="T19" fmla="*/ 1434 h 1435"/>
                <a:gd name="T20" fmla="*/ 717 w 1437"/>
                <a:gd name="T21" fmla="*/ 1434 h 1435"/>
                <a:gd name="T22" fmla="*/ 717 w 1437"/>
                <a:gd name="T23" fmla="*/ 1434 h 1435"/>
                <a:gd name="T24" fmla="*/ 0 w 1437"/>
                <a:gd name="T25" fmla="*/ 718 h 1435"/>
                <a:gd name="T26" fmla="*/ 717 w 1437"/>
                <a:gd name="T27" fmla="*/ 0 h 1435"/>
                <a:gd name="T28" fmla="*/ 1436 w 1437"/>
                <a:gd name="T29" fmla="*/ 718 h 1435"/>
                <a:gd name="T30" fmla="*/ 717 w 1437"/>
                <a:gd name="T31" fmla="*/ 1434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7" h="1435">
                  <a:moveTo>
                    <a:pt x="717" y="37"/>
                  </a:moveTo>
                  <a:lnTo>
                    <a:pt x="717" y="37"/>
                  </a:lnTo>
                  <a:lnTo>
                    <a:pt x="717" y="37"/>
                  </a:lnTo>
                  <a:lnTo>
                    <a:pt x="717" y="37"/>
                  </a:lnTo>
                  <a:cubicBezTo>
                    <a:pt x="341" y="37"/>
                    <a:pt x="34" y="342"/>
                    <a:pt x="34" y="718"/>
                  </a:cubicBezTo>
                  <a:cubicBezTo>
                    <a:pt x="34" y="1092"/>
                    <a:pt x="341" y="1399"/>
                    <a:pt x="717" y="1399"/>
                  </a:cubicBezTo>
                  <a:cubicBezTo>
                    <a:pt x="1095" y="1399"/>
                    <a:pt x="1400" y="1092"/>
                    <a:pt x="1400" y="718"/>
                  </a:cubicBezTo>
                  <a:cubicBezTo>
                    <a:pt x="1400" y="342"/>
                    <a:pt x="1095" y="37"/>
                    <a:pt x="717" y="37"/>
                  </a:cubicBezTo>
                  <a:close/>
                  <a:moveTo>
                    <a:pt x="717" y="1434"/>
                  </a:moveTo>
                  <a:lnTo>
                    <a:pt x="717" y="1434"/>
                  </a:lnTo>
                  <a:lnTo>
                    <a:pt x="717" y="1434"/>
                  </a:lnTo>
                  <a:lnTo>
                    <a:pt x="717" y="1434"/>
                  </a:lnTo>
                  <a:cubicBezTo>
                    <a:pt x="321" y="1434"/>
                    <a:pt x="0" y="1113"/>
                    <a:pt x="0" y="718"/>
                  </a:cubicBezTo>
                  <a:cubicBezTo>
                    <a:pt x="0" y="321"/>
                    <a:pt x="321" y="0"/>
                    <a:pt x="717" y="0"/>
                  </a:cubicBezTo>
                  <a:cubicBezTo>
                    <a:pt x="1114" y="0"/>
                    <a:pt x="1436" y="321"/>
                    <a:pt x="1436" y="718"/>
                  </a:cubicBezTo>
                  <a:cubicBezTo>
                    <a:pt x="1436" y="1113"/>
                    <a:pt x="1114" y="1434"/>
                    <a:pt x="717" y="1434"/>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43" name="Freeform 15">
              <a:extLst>
                <a:ext uri="{FF2B5EF4-FFF2-40B4-BE49-F238E27FC236}">
                  <a16:creationId xmlns:a16="http://schemas.microsoft.com/office/drawing/2014/main" id="{EA83048D-D912-428B-9911-9F7CA97EDF1E}"/>
                </a:ext>
              </a:extLst>
            </p:cNvPr>
            <p:cNvSpPr>
              <a:spLocks noChangeArrowheads="1"/>
            </p:cNvSpPr>
            <p:nvPr/>
          </p:nvSpPr>
          <p:spPr bwMode="auto">
            <a:xfrm>
              <a:off x="3000375" y="2259013"/>
              <a:ext cx="279400" cy="14287"/>
            </a:xfrm>
            <a:custGeom>
              <a:avLst/>
              <a:gdLst>
                <a:gd name="T0" fmla="*/ 774 w 775"/>
                <a:gd name="T1" fmla="*/ 37 h 38"/>
                <a:gd name="T2" fmla="*/ 774 w 775"/>
                <a:gd name="T3" fmla="*/ 37 h 38"/>
                <a:gd name="T4" fmla="*/ 774 w 775"/>
                <a:gd name="T5" fmla="*/ 37 h 38"/>
                <a:gd name="T6" fmla="*/ 0 w 775"/>
                <a:gd name="T7" fmla="*/ 37 h 38"/>
                <a:gd name="T8" fmla="*/ 0 w 775"/>
                <a:gd name="T9" fmla="*/ 0 h 38"/>
                <a:gd name="T10" fmla="*/ 774 w 775"/>
                <a:gd name="T11" fmla="*/ 0 h 38"/>
                <a:gd name="T12" fmla="*/ 774 w 775"/>
                <a:gd name="T13" fmla="*/ 37 h 38"/>
              </a:gdLst>
              <a:ahLst/>
              <a:cxnLst>
                <a:cxn ang="0">
                  <a:pos x="T0" y="T1"/>
                </a:cxn>
                <a:cxn ang="0">
                  <a:pos x="T2" y="T3"/>
                </a:cxn>
                <a:cxn ang="0">
                  <a:pos x="T4" y="T5"/>
                </a:cxn>
                <a:cxn ang="0">
                  <a:pos x="T6" y="T7"/>
                </a:cxn>
                <a:cxn ang="0">
                  <a:pos x="T8" y="T9"/>
                </a:cxn>
                <a:cxn ang="0">
                  <a:pos x="T10" y="T11"/>
                </a:cxn>
                <a:cxn ang="0">
                  <a:pos x="T12" y="T13"/>
                </a:cxn>
              </a:cxnLst>
              <a:rect l="0" t="0" r="r" b="b"/>
              <a:pathLst>
                <a:path w="775" h="38">
                  <a:moveTo>
                    <a:pt x="774" y="37"/>
                  </a:moveTo>
                  <a:lnTo>
                    <a:pt x="774" y="37"/>
                  </a:lnTo>
                  <a:lnTo>
                    <a:pt x="774" y="37"/>
                  </a:lnTo>
                  <a:lnTo>
                    <a:pt x="0" y="37"/>
                  </a:lnTo>
                  <a:lnTo>
                    <a:pt x="0" y="0"/>
                  </a:lnTo>
                  <a:lnTo>
                    <a:pt x="774" y="0"/>
                  </a:lnTo>
                  <a:lnTo>
                    <a:pt x="774" y="3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44" name="Freeform 16">
              <a:extLst>
                <a:ext uri="{FF2B5EF4-FFF2-40B4-BE49-F238E27FC236}">
                  <a16:creationId xmlns:a16="http://schemas.microsoft.com/office/drawing/2014/main" id="{7F0534EE-B1AE-42E7-AD4C-8C1CC6277C25}"/>
                </a:ext>
              </a:extLst>
            </p:cNvPr>
            <p:cNvSpPr>
              <a:spLocks noChangeArrowheads="1"/>
            </p:cNvSpPr>
            <p:nvPr/>
          </p:nvSpPr>
          <p:spPr bwMode="auto">
            <a:xfrm>
              <a:off x="3155950" y="2144713"/>
              <a:ext cx="134938" cy="246062"/>
            </a:xfrm>
            <a:custGeom>
              <a:avLst/>
              <a:gdLst>
                <a:gd name="T0" fmla="*/ 31 w 376"/>
                <a:gd name="T1" fmla="*/ 683 h 684"/>
                <a:gd name="T2" fmla="*/ 31 w 376"/>
                <a:gd name="T3" fmla="*/ 683 h 684"/>
                <a:gd name="T4" fmla="*/ 31 w 376"/>
                <a:gd name="T5" fmla="*/ 683 h 684"/>
                <a:gd name="T6" fmla="*/ 8 w 376"/>
                <a:gd name="T7" fmla="*/ 660 h 684"/>
                <a:gd name="T8" fmla="*/ 325 w 376"/>
                <a:gd name="T9" fmla="*/ 342 h 684"/>
                <a:gd name="T10" fmla="*/ 0 w 376"/>
                <a:gd name="T11" fmla="*/ 24 h 684"/>
                <a:gd name="T12" fmla="*/ 26 w 376"/>
                <a:gd name="T13" fmla="*/ 0 h 684"/>
                <a:gd name="T14" fmla="*/ 375 w 376"/>
                <a:gd name="T15" fmla="*/ 342 h 684"/>
                <a:gd name="T16" fmla="*/ 31 w 376"/>
                <a:gd name="T17" fmla="*/ 683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 h="684">
                  <a:moveTo>
                    <a:pt x="31" y="683"/>
                  </a:moveTo>
                  <a:lnTo>
                    <a:pt x="31" y="683"/>
                  </a:lnTo>
                  <a:lnTo>
                    <a:pt x="31" y="683"/>
                  </a:lnTo>
                  <a:lnTo>
                    <a:pt x="8" y="660"/>
                  </a:lnTo>
                  <a:lnTo>
                    <a:pt x="325" y="342"/>
                  </a:lnTo>
                  <a:lnTo>
                    <a:pt x="0" y="24"/>
                  </a:lnTo>
                  <a:lnTo>
                    <a:pt x="26" y="0"/>
                  </a:lnTo>
                  <a:lnTo>
                    <a:pt x="375" y="342"/>
                  </a:lnTo>
                  <a:lnTo>
                    <a:pt x="31" y="683"/>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sp>
          <p:nvSpPr>
            <p:cNvPr id="45" name="Freeform 17">
              <a:extLst>
                <a:ext uri="{FF2B5EF4-FFF2-40B4-BE49-F238E27FC236}">
                  <a16:creationId xmlns:a16="http://schemas.microsoft.com/office/drawing/2014/main" id="{A026B5A4-B5AC-4C5A-B5EC-6A00E3653DDC}"/>
                </a:ext>
              </a:extLst>
            </p:cNvPr>
            <p:cNvSpPr>
              <a:spLocks noChangeArrowheads="1"/>
            </p:cNvSpPr>
            <p:nvPr/>
          </p:nvSpPr>
          <p:spPr bwMode="auto">
            <a:xfrm>
              <a:off x="3322638" y="2259013"/>
              <a:ext cx="17462" cy="12700"/>
            </a:xfrm>
            <a:custGeom>
              <a:avLst/>
              <a:gdLst>
                <a:gd name="T0" fmla="*/ 48 w 49"/>
                <a:gd name="T1" fmla="*/ 35 h 36"/>
                <a:gd name="T2" fmla="*/ 48 w 49"/>
                <a:gd name="T3" fmla="*/ 35 h 36"/>
                <a:gd name="T4" fmla="*/ 48 w 49"/>
                <a:gd name="T5" fmla="*/ 35 h 36"/>
                <a:gd name="T6" fmla="*/ 0 w 49"/>
                <a:gd name="T7" fmla="*/ 35 h 36"/>
                <a:gd name="T8" fmla="*/ 0 w 49"/>
                <a:gd name="T9" fmla="*/ 0 h 36"/>
                <a:gd name="T10" fmla="*/ 48 w 49"/>
                <a:gd name="T11" fmla="*/ 0 h 36"/>
                <a:gd name="T12" fmla="*/ 48 w 49"/>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49" h="36">
                  <a:moveTo>
                    <a:pt x="48" y="35"/>
                  </a:moveTo>
                  <a:lnTo>
                    <a:pt x="48" y="35"/>
                  </a:lnTo>
                  <a:lnTo>
                    <a:pt x="48" y="35"/>
                  </a:lnTo>
                  <a:lnTo>
                    <a:pt x="0" y="35"/>
                  </a:lnTo>
                  <a:lnTo>
                    <a:pt x="0" y="0"/>
                  </a:lnTo>
                  <a:lnTo>
                    <a:pt x="48" y="0"/>
                  </a:lnTo>
                  <a:lnTo>
                    <a:pt x="48" y="3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kern="1200"/>
            </a:p>
          </p:txBody>
        </p:sp>
      </p:grpSp>
    </p:spTree>
    <p:extLst>
      <p:ext uri="{BB962C8B-B14F-4D97-AF65-F5344CB8AC3E}">
        <p14:creationId xmlns:p14="http://schemas.microsoft.com/office/powerpoint/2010/main" val="12789923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068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66A64-5A0D-4DFB-8FC4-E062C3FEFDDE}"/>
              </a:ext>
            </a:extLst>
          </p:cNvPr>
          <p:cNvSpPr>
            <a:spLocks noGrp="1"/>
          </p:cNvSpPr>
          <p:nvPr>
            <p:ph type="title"/>
          </p:nvPr>
        </p:nvSpPr>
        <p:spPr/>
        <p:txBody>
          <a:bodyPr/>
          <a:lstStyle/>
          <a:p>
            <a:r>
              <a:rPr lang="en-US" dirty="0"/>
              <a:t>Sherry Nardi</a:t>
            </a:r>
            <a:br>
              <a:rPr lang="en-US" dirty="0"/>
            </a:br>
            <a:r>
              <a:rPr lang="en-US" b="0" dirty="0"/>
              <a:t>snardi@nthrive.com</a:t>
            </a:r>
          </a:p>
        </p:txBody>
      </p:sp>
    </p:spTree>
    <p:extLst>
      <p:ext uri="{BB962C8B-B14F-4D97-AF65-F5344CB8AC3E}">
        <p14:creationId xmlns:p14="http://schemas.microsoft.com/office/powerpoint/2010/main" val="19422604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Closing Remarks</a:t>
            </a:r>
          </a:p>
        </p:txBody>
      </p:sp>
      <p:sp>
        <p:nvSpPr>
          <p:cNvPr id="5" name="Text Placeholder 4">
            <a:extLst>
              <a:ext uri="{FF2B5EF4-FFF2-40B4-BE49-F238E27FC236}">
                <a16:creationId xmlns:a16="http://schemas.microsoft.com/office/drawing/2014/main" id="{7899F09E-CF91-48C3-A5A9-73D89794E1A7}"/>
              </a:ext>
            </a:extLst>
          </p:cNvPr>
          <p:cNvSpPr>
            <a:spLocks noGrp="1"/>
          </p:cNvSpPr>
          <p:nvPr>
            <p:ph type="body" idx="1"/>
          </p:nvPr>
        </p:nvSpPr>
        <p:spPr/>
        <p:txBody>
          <a:bodyPr/>
          <a:lstStyle/>
          <a:p>
            <a:r>
              <a:rPr lang="en-US" dirty="0"/>
              <a:t>Thank you for attending today’s meeting!</a:t>
            </a:r>
          </a:p>
        </p:txBody>
      </p:sp>
    </p:spTree>
    <p:extLst>
      <p:ext uri="{BB962C8B-B14F-4D97-AF65-F5344CB8AC3E}">
        <p14:creationId xmlns:p14="http://schemas.microsoft.com/office/powerpoint/2010/main" val="1895805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Alaska Hospital Statistics</a:t>
            </a:r>
            <a:r>
              <a:rPr lang="en-US" baseline="30000" dirty="0"/>
              <a:t>*</a:t>
            </a:r>
          </a:p>
        </p:txBody>
      </p:sp>
      <p:sp>
        <p:nvSpPr>
          <p:cNvPr id="3" name="Content Placeholder 2"/>
          <p:cNvSpPr>
            <a:spLocks noGrp="1"/>
          </p:cNvSpPr>
          <p:nvPr>
            <p:ph idx="1"/>
          </p:nvPr>
        </p:nvSpPr>
        <p:spPr>
          <a:xfrm>
            <a:off x="1190847" y="1661671"/>
            <a:ext cx="4731494" cy="2070367"/>
          </a:xfrm>
        </p:spPr>
        <p:txBody>
          <a:bodyPr>
            <a:normAutofit/>
          </a:bodyPr>
          <a:lstStyle/>
          <a:p>
            <a:pPr marL="0" indent="0">
              <a:buNone/>
            </a:pPr>
            <a:r>
              <a:rPr lang="en-US" b="1" dirty="0"/>
              <a:t>Alaska: </a:t>
            </a:r>
          </a:p>
          <a:p>
            <a:pPr marL="0" indent="0">
              <a:buNone/>
            </a:pPr>
            <a:r>
              <a:rPr lang="en-US" dirty="0"/>
              <a:t>Hospitals: 10</a:t>
            </a:r>
          </a:p>
          <a:p>
            <a:pPr marL="0" indent="0">
              <a:buNone/>
            </a:pPr>
            <a:r>
              <a:rPr lang="en-US" dirty="0"/>
              <a:t>Staffed beds: 1,235 </a:t>
            </a:r>
          </a:p>
          <a:p>
            <a:pPr marL="0" indent="0">
              <a:buNone/>
            </a:pPr>
            <a:r>
              <a:rPr lang="en-US" dirty="0"/>
              <a:t>Patient revenue: $5.37B</a:t>
            </a:r>
          </a:p>
        </p:txBody>
      </p:sp>
      <p:cxnSp>
        <p:nvCxnSpPr>
          <p:cNvPr id="11" name="Straight Connector 10">
            <a:extLst>
              <a:ext uri="{FF2B5EF4-FFF2-40B4-BE49-F238E27FC236}">
                <a16:creationId xmlns:a16="http://schemas.microsoft.com/office/drawing/2014/main" id="{26E24E14-6E4A-4287-8D19-798597C84C97}"/>
              </a:ext>
            </a:extLst>
          </p:cNvPr>
          <p:cNvCxnSpPr/>
          <p:nvPr/>
        </p:nvCxnSpPr>
        <p:spPr>
          <a:xfrm>
            <a:off x="1190847" y="2083981"/>
            <a:ext cx="2344485" cy="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5991AD46-843C-4289-A1DB-E85A0BB78894}"/>
              </a:ext>
            </a:extLst>
          </p:cNvPr>
          <p:cNvPicPr>
            <a:picLocks noChangeAspect="1"/>
          </p:cNvPicPr>
          <p:nvPr/>
        </p:nvPicPr>
        <p:blipFill>
          <a:blip r:embed="rId3"/>
          <a:stretch>
            <a:fillRect/>
          </a:stretch>
        </p:blipFill>
        <p:spPr>
          <a:xfrm>
            <a:off x="7266288" y="1125229"/>
            <a:ext cx="3162300" cy="3143250"/>
          </a:xfrm>
          <a:prstGeom prst="rect">
            <a:avLst/>
          </a:prstGeom>
        </p:spPr>
      </p:pic>
      <p:sp>
        <p:nvSpPr>
          <p:cNvPr id="8" name="Content Placeholder 2">
            <a:extLst>
              <a:ext uri="{FF2B5EF4-FFF2-40B4-BE49-F238E27FC236}">
                <a16:creationId xmlns:a16="http://schemas.microsoft.com/office/drawing/2014/main" id="{B7AB3640-F30F-4E6F-95A3-69EB8BF81F85}"/>
              </a:ext>
            </a:extLst>
          </p:cNvPr>
          <p:cNvSpPr txBox="1">
            <a:spLocks/>
          </p:cNvSpPr>
          <p:nvPr/>
        </p:nvSpPr>
        <p:spPr>
          <a:xfrm>
            <a:off x="4708455" y="6072111"/>
            <a:ext cx="4731494" cy="660355"/>
          </a:xfrm>
          <a:prstGeom prst="rect">
            <a:avLst/>
          </a:prstGeom>
          <a:noFill/>
        </p:spPr>
        <p:txBody>
          <a:bodyPr vert="horz" lIns="91440" tIns="45720" rIns="91440" bIns="45720" rtlCol="0">
            <a:normAutofit/>
          </a:bodyPr>
          <a:lstStyle>
            <a:lvl1pPr marL="342900" indent="-342900" algn="l" defTabSz="457200" rtl="0" eaLnBrk="1" latinLnBrk="0" hangingPunct="1">
              <a:spcBef>
                <a:spcPts val="0"/>
              </a:spcBef>
              <a:spcAft>
                <a:spcPts val="600"/>
              </a:spcAft>
              <a:buClr>
                <a:schemeClr val="accent2"/>
              </a:buClr>
              <a:buFont typeface="Arial"/>
              <a:buChar char="•"/>
              <a:defRPr sz="2800" kern="1200">
                <a:solidFill>
                  <a:schemeClr val="tx1"/>
                </a:solidFill>
                <a:latin typeface="Calibri" panose="020F0502020204030204" pitchFamily="34" charset="0"/>
                <a:ea typeface="+mn-ea"/>
                <a:cs typeface="Arial"/>
              </a:defRPr>
            </a:lvl1pPr>
            <a:lvl2pPr marL="742950" indent="-285750" algn="l" defTabSz="457200" rtl="0" eaLnBrk="1" latinLnBrk="0" hangingPunct="1">
              <a:spcBef>
                <a:spcPts val="0"/>
              </a:spcBef>
              <a:spcAft>
                <a:spcPts val="600"/>
              </a:spcAft>
              <a:buClr>
                <a:schemeClr val="accent2"/>
              </a:buClr>
              <a:buFont typeface="Arial"/>
              <a:buChar char="–"/>
              <a:defRPr sz="2400" kern="1200">
                <a:solidFill>
                  <a:schemeClr val="tx1"/>
                </a:solidFill>
                <a:latin typeface="Calibri" panose="020F0502020204030204" pitchFamily="34" charset="0"/>
                <a:ea typeface="+mn-ea"/>
                <a:cs typeface="Arial"/>
              </a:defRPr>
            </a:lvl2pPr>
            <a:lvl3pPr marL="1143000" indent="-228600" algn="l" defTabSz="457200" rtl="0" eaLnBrk="1" latinLnBrk="0" hangingPunct="1">
              <a:spcBef>
                <a:spcPts val="0"/>
              </a:spcBef>
              <a:spcAft>
                <a:spcPts val="600"/>
              </a:spcAft>
              <a:buClr>
                <a:schemeClr val="accent2"/>
              </a:buClr>
              <a:buFont typeface="Arial"/>
              <a:buChar char="•"/>
              <a:defRPr sz="2400" kern="1200">
                <a:solidFill>
                  <a:schemeClr val="tx1"/>
                </a:solidFill>
                <a:latin typeface="Calibri" panose="020F0502020204030204" pitchFamily="34" charset="0"/>
                <a:ea typeface="+mn-ea"/>
                <a:cs typeface="Arial"/>
              </a:defRPr>
            </a:lvl3pPr>
            <a:lvl4pPr marL="1600200" indent="-228600" algn="l" defTabSz="457200" rtl="0" eaLnBrk="1" latinLnBrk="0" hangingPunct="1">
              <a:spcBef>
                <a:spcPts val="0"/>
              </a:spcBef>
              <a:spcAft>
                <a:spcPts val="600"/>
              </a:spcAft>
              <a:buClr>
                <a:schemeClr val="accent2"/>
              </a:buClr>
              <a:buFont typeface="Arial"/>
              <a:buChar char="–"/>
              <a:defRPr sz="2000" kern="1200">
                <a:solidFill>
                  <a:schemeClr val="tx1"/>
                </a:solidFill>
                <a:latin typeface="Calibri" panose="020F0502020204030204" pitchFamily="34" charset="0"/>
                <a:ea typeface="+mn-ea"/>
                <a:cs typeface="Arial"/>
              </a:defRPr>
            </a:lvl4pPr>
            <a:lvl5pPr marL="2057400" indent="-228600" algn="l" defTabSz="457200" rtl="0" eaLnBrk="1" latinLnBrk="0" hangingPunct="1">
              <a:spcBef>
                <a:spcPts val="0"/>
              </a:spcBef>
              <a:spcAft>
                <a:spcPts val="600"/>
              </a:spcAft>
              <a:buClr>
                <a:schemeClr val="accent2"/>
              </a:buClr>
              <a:buFont typeface="Arial"/>
              <a:buChar char="»"/>
              <a:defRPr sz="2000" kern="1200">
                <a:solidFill>
                  <a:schemeClr val="tx1"/>
                </a:solidFill>
                <a:latin typeface="Calibri" panose="020F050202020403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800" dirty="0"/>
              <a:t>References:</a:t>
            </a:r>
          </a:p>
          <a:p>
            <a:pPr marL="0" indent="0">
              <a:buNone/>
            </a:pPr>
            <a:r>
              <a:rPr lang="en-US" sz="800" dirty="0"/>
              <a:t>*American Hospital Directory: </a:t>
            </a:r>
            <a:r>
              <a:rPr lang="en-US" sz="800" dirty="0">
                <a:hlinkClick r:id="rId4"/>
              </a:rPr>
              <a:t>https://www.ahd.com/states</a:t>
            </a:r>
            <a:endParaRPr lang="en-US" sz="800" dirty="0"/>
          </a:p>
        </p:txBody>
      </p:sp>
    </p:spTree>
    <p:extLst>
      <p:ext uri="{BB962C8B-B14F-4D97-AF65-F5344CB8AC3E}">
        <p14:creationId xmlns:p14="http://schemas.microsoft.com/office/powerpoint/2010/main" val="2327615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Oregon Hospital Statistics</a:t>
            </a:r>
            <a:r>
              <a:rPr lang="en-US" baseline="30000" dirty="0"/>
              <a:t>*</a:t>
            </a:r>
          </a:p>
        </p:txBody>
      </p:sp>
      <p:sp>
        <p:nvSpPr>
          <p:cNvPr id="3" name="Content Placeholder 2"/>
          <p:cNvSpPr>
            <a:spLocks noGrp="1"/>
          </p:cNvSpPr>
          <p:nvPr>
            <p:ph idx="1"/>
          </p:nvPr>
        </p:nvSpPr>
        <p:spPr>
          <a:xfrm>
            <a:off x="1190847" y="1661671"/>
            <a:ext cx="4731494" cy="2070367"/>
          </a:xfrm>
        </p:spPr>
        <p:txBody>
          <a:bodyPr>
            <a:normAutofit/>
          </a:bodyPr>
          <a:lstStyle/>
          <a:p>
            <a:pPr marL="0" indent="0">
              <a:buNone/>
            </a:pPr>
            <a:r>
              <a:rPr lang="en-US" b="1" dirty="0"/>
              <a:t>Oregon: </a:t>
            </a:r>
          </a:p>
          <a:p>
            <a:pPr marL="0" indent="0">
              <a:buNone/>
            </a:pPr>
            <a:r>
              <a:rPr lang="en-US" dirty="0"/>
              <a:t>Hospitals: 37</a:t>
            </a:r>
          </a:p>
          <a:p>
            <a:pPr marL="0" indent="0">
              <a:buNone/>
            </a:pPr>
            <a:r>
              <a:rPr lang="en-US" dirty="0"/>
              <a:t>Staffed beds: 6,139 </a:t>
            </a:r>
          </a:p>
          <a:p>
            <a:pPr marL="0" indent="0">
              <a:buNone/>
            </a:pPr>
            <a:r>
              <a:rPr lang="en-US" dirty="0"/>
              <a:t>Patient revenue: $28.62B</a:t>
            </a:r>
          </a:p>
        </p:txBody>
      </p:sp>
      <p:cxnSp>
        <p:nvCxnSpPr>
          <p:cNvPr id="11" name="Straight Connector 10">
            <a:extLst>
              <a:ext uri="{FF2B5EF4-FFF2-40B4-BE49-F238E27FC236}">
                <a16:creationId xmlns:a16="http://schemas.microsoft.com/office/drawing/2014/main" id="{26E24E14-6E4A-4287-8D19-798597C84C97}"/>
              </a:ext>
            </a:extLst>
          </p:cNvPr>
          <p:cNvCxnSpPr/>
          <p:nvPr/>
        </p:nvCxnSpPr>
        <p:spPr>
          <a:xfrm>
            <a:off x="1190847" y="2083981"/>
            <a:ext cx="2344485"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13E0E1E3-52E4-46A6-87BF-930DD0CF50A5}"/>
              </a:ext>
            </a:extLst>
          </p:cNvPr>
          <p:cNvPicPr>
            <a:picLocks noChangeAspect="1"/>
          </p:cNvPicPr>
          <p:nvPr/>
        </p:nvPicPr>
        <p:blipFill>
          <a:blip r:embed="rId3"/>
          <a:stretch>
            <a:fillRect/>
          </a:stretch>
        </p:blipFill>
        <p:spPr>
          <a:xfrm>
            <a:off x="6570705" y="1444316"/>
            <a:ext cx="2971800" cy="2505075"/>
          </a:xfrm>
          <a:prstGeom prst="rect">
            <a:avLst/>
          </a:prstGeom>
        </p:spPr>
      </p:pic>
      <p:sp>
        <p:nvSpPr>
          <p:cNvPr id="8" name="Content Placeholder 2">
            <a:extLst>
              <a:ext uri="{FF2B5EF4-FFF2-40B4-BE49-F238E27FC236}">
                <a16:creationId xmlns:a16="http://schemas.microsoft.com/office/drawing/2014/main" id="{BD8D46AE-A89F-4B14-8787-F832F3A1A530}"/>
              </a:ext>
            </a:extLst>
          </p:cNvPr>
          <p:cNvSpPr txBox="1">
            <a:spLocks/>
          </p:cNvSpPr>
          <p:nvPr/>
        </p:nvSpPr>
        <p:spPr>
          <a:xfrm>
            <a:off x="5798481" y="6082095"/>
            <a:ext cx="4731494" cy="660355"/>
          </a:xfrm>
          <a:prstGeom prst="rect">
            <a:avLst/>
          </a:prstGeom>
          <a:noFill/>
        </p:spPr>
        <p:txBody>
          <a:bodyPr vert="horz" lIns="91440" tIns="45720" rIns="91440" bIns="45720" rtlCol="0">
            <a:normAutofit/>
          </a:bodyPr>
          <a:lstStyle>
            <a:lvl1pPr marL="342900" indent="-342900" algn="l" defTabSz="457200" rtl="0" eaLnBrk="1" latinLnBrk="0" hangingPunct="1">
              <a:spcBef>
                <a:spcPts val="0"/>
              </a:spcBef>
              <a:spcAft>
                <a:spcPts val="600"/>
              </a:spcAft>
              <a:buClr>
                <a:schemeClr val="accent2"/>
              </a:buClr>
              <a:buFont typeface="Arial"/>
              <a:buChar char="•"/>
              <a:defRPr sz="2800" kern="1200">
                <a:solidFill>
                  <a:schemeClr val="tx1"/>
                </a:solidFill>
                <a:latin typeface="Calibri" panose="020F0502020204030204" pitchFamily="34" charset="0"/>
                <a:ea typeface="+mn-ea"/>
                <a:cs typeface="Arial"/>
              </a:defRPr>
            </a:lvl1pPr>
            <a:lvl2pPr marL="742950" indent="-285750" algn="l" defTabSz="457200" rtl="0" eaLnBrk="1" latinLnBrk="0" hangingPunct="1">
              <a:spcBef>
                <a:spcPts val="0"/>
              </a:spcBef>
              <a:spcAft>
                <a:spcPts val="600"/>
              </a:spcAft>
              <a:buClr>
                <a:schemeClr val="accent2"/>
              </a:buClr>
              <a:buFont typeface="Arial"/>
              <a:buChar char="–"/>
              <a:defRPr sz="2400" kern="1200">
                <a:solidFill>
                  <a:schemeClr val="tx1"/>
                </a:solidFill>
                <a:latin typeface="Calibri" panose="020F0502020204030204" pitchFamily="34" charset="0"/>
                <a:ea typeface="+mn-ea"/>
                <a:cs typeface="Arial"/>
              </a:defRPr>
            </a:lvl2pPr>
            <a:lvl3pPr marL="1143000" indent="-228600" algn="l" defTabSz="457200" rtl="0" eaLnBrk="1" latinLnBrk="0" hangingPunct="1">
              <a:spcBef>
                <a:spcPts val="0"/>
              </a:spcBef>
              <a:spcAft>
                <a:spcPts val="600"/>
              </a:spcAft>
              <a:buClr>
                <a:schemeClr val="accent2"/>
              </a:buClr>
              <a:buFont typeface="Arial"/>
              <a:buChar char="•"/>
              <a:defRPr sz="2400" kern="1200">
                <a:solidFill>
                  <a:schemeClr val="tx1"/>
                </a:solidFill>
                <a:latin typeface="Calibri" panose="020F0502020204030204" pitchFamily="34" charset="0"/>
                <a:ea typeface="+mn-ea"/>
                <a:cs typeface="Arial"/>
              </a:defRPr>
            </a:lvl3pPr>
            <a:lvl4pPr marL="1600200" indent="-228600" algn="l" defTabSz="457200" rtl="0" eaLnBrk="1" latinLnBrk="0" hangingPunct="1">
              <a:spcBef>
                <a:spcPts val="0"/>
              </a:spcBef>
              <a:spcAft>
                <a:spcPts val="600"/>
              </a:spcAft>
              <a:buClr>
                <a:schemeClr val="accent2"/>
              </a:buClr>
              <a:buFont typeface="Arial"/>
              <a:buChar char="–"/>
              <a:defRPr sz="2000" kern="1200">
                <a:solidFill>
                  <a:schemeClr val="tx1"/>
                </a:solidFill>
                <a:latin typeface="Calibri" panose="020F0502020204030204" pitchFamily="34" charset="0"/>
                <a:ea typeface="+mn-ea"/>
                <a:cs typeface="Arial"/>
              </a:defRPr>
            </a:lvl4pPr>
            <a:lvl5pPr marL="2057400" indent="-228600" algn="l" defTabSz="457200" rtl="0" eaLnBrk="1" latinLnBrk="0" hangingPunct="1">
              <a:spcBef>
                <a:spcPts val="0"/>
              </a:spcBef>
              <a:spcAft>
                <a:spcPts val="600"/>
              </a:spcAft>
              <a:buClr>
                <a:schemeClr val="accent2"/>
              </a:buClr>
              <a:buFont typeface="Arial"/>
              <a:buChar char="»"/>
              <a:defRPr sz="2000" kern="1200">
                <a:solidFill>
                  <a:schemeClr val="tx1"/>
                </a:solidFill>
                <a:latin typeface="Calibri" panose="020F050202020403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800" dirty="0"/>
              <a:t>References:</a:t>
            </a:r>
          </a:p>
          <a:p>
            <a:pPr marL="0" indent="0">
              <a:buNone/>
            </a:pPr>
            <a:r>
              <a:rPr lang="en-US" sz="800" dirty="0"/>
              <a:t>*American Hospital Directory: </a:t>
            </a:r>
            <a:r>
              <a:rPr lang="en-US" sz="800" dirty="0">
                <a:hlinkClick r:id="rId4"/>
              </a:rPr>
              <a:t>https://www.ahd.com/states</a:t>
            </a:r>
            <a:endParaRPr lang="en-US" sz="800" dirty="0"/>
          </a:p>
        </p:txBody>
      </p:sp>
    </p:spTree>
    <p:extLst>
      <p:ext uri="{BB962C8B-B14F-4D97-AF65-F5344CB8AC3E}">
        <p14:creationId xmlns:p14="http://schemas.microsoft.com/office/powerpoint/2010/main" val="3785906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Washington Hospital Statistics</a:t>
            </a:r>
            <a:r>
              <a:rPr lang="en-US" baseline="30000" dirty="0"/>
              <a:t>*</a:t>
            </a:r>
          </a:p>
        </p:txBody>
      </p:sp>
      <p:sp>
        <p:nvSpPr>
          <p:cNvPr id="3" name="Content Placeholder 2"/>
          <p:cNvSpPr>
            <a:spLocks noGrp="1"/>
          </p:cNvSpPr>
          <p:nvPr>
            <p:ph idx="1"/>
          </p:nvPr>
        </p:nvSpPr>
        <p:spPr>
          <a:xfrm>
            <a:off x="1190847" y="1661671"/>
            <a:ext cx="4731494" cy="2070367"/>
          </a:xfrm>
        </p:spPr>
        <p:txBody>
          <a:bodyPr>
            <a:normAutofit/>
          </a:bodyPr>
          <a:lstStyle/>
          <a:p>
            <a:pPr marL="0" indent="0">
              <a:buNone/>
            </a:pPr>
            <a:r>
              <a:rPr lang="en-US" b="1" dirty="0"/>
              <a:t>Washington: </a:t>
            </a:r>
          </a:p>
          <a:p>
            <a:pPr marL="0" indent="0">
              <a:buNone/>
            </a:pPr>
            <a:r>
              <a:rPr lang="en-US" dirty="0"/>
              <a:t>Hospitals: 62</a:t>
            </a:r>
          </a:p>
          <a:p>
            <a:pPr marL="0" indent="0">
              <a:buNone/>
            </a:pPr>
            <a:r>
              <a:rPr lang="en-US" dirty="0"/>
              <a:t>Staffed beds: 10,322 </a:t>
            </a:r>
          </a:p>
          <a:p>
            <a:pPr marL="0" indent="0">
              <a:buNone/>
            </a:pPr>
            <a:r>
              <a:rPr lang="en-US" dirty="0"/>
              <a:t>Patient revenue: $66.39B</a:t>
            </a:r>
          </a:p>
        </p:txBody>
      </p:sp>
      <p:cxnSp>
        <p:nvCxnSpPr>
          <p:cNvPr id="11" name="Straight Connector 10">
            <a:extLst>
              <a:ext uri="{FF2B5EF4-FFF2-40B4-BE49-F238E27FC236}">
                <a16:creationId xmlns:a16="http://schemas.microsoft.com/office/drawing/2014/main" id="{26E24E14-6E4A-4287-8D19-798597C84C97}"/>
              </a:ext>
            </a:extLst>
          </p:cNvPr>
          <p:cNvCxnSpPr/>
          <p:nvPr/>
        </p:nvCxnSpPr>
        <p:spPr>
          <a:xfrm>
            <a:off x="1190847" y="2083981"/>
            <a:ext cx="2344485" cy="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8AE96EBB-75C8-461B-8640-C2B4B6490882}"/>
              </a:ext>
            </a:extLst>
          </p:cNvPr>
          <p:cNvPicPr>
            <a:picLocks noChangeAspect="1"/>
          </p:cNvPicPr>
          <p:nvPr/>
        </p:nvPicPr>
        <p:blipFill>
          <a:blip r:embed="rId3"/>
          <a:stretch>
            <a:fillRect/>
          </a:stretch>
        </p:blipFill>
        <p:spPr>
          <a:xfrm>
            <a:off x="5418170" y="1244291"/>
            <a:ext cx="3238500" cy="2905125"/>
          </a:xfrm>
          <a:prstGeom prst="rect">
            <a:avLst/>
          </a:prstGeom>
        </p:spPr>
      </p:pic>
      <p:sp>
        <p:nvSpPr>
          <p:cNvPr id="8" name="Content Placeholder 2">
            <a:extLst>
              <a:ext uri="{FF2B5EF4-FFF2-40B4-BE49-F238E27FC236}">
                <a16:creationId xmlns:a16="http://schemas.microsoft.com/office/drawing/2014/main" id="{35CA69AE-8E56-4DBB-80E7-258A196E5B13}"/>
              </a:ext>
            </a:extLst>
          </p:cNvPr>
          <p:cNvSpPr txBox="1">
            <a:spLocks/>
          </p:cNvSpPr>
          <p:nvPr/>
        </p:nvSpPr>
        <p:spPr>
          <a:xfrm>
            <a:off x="5798481" y="6082095"/>
            <a:ext cx="4731494" cy="660355"/>
          </a:xfrm>
          <a:prstGeom prst="rect">
            <a:avLst/>
          </a:prstGeom>
          <a:noFill/>
        </p:spPr>
        <p:txBody>
          <a:bodyPr vert="horz" lIns="91440" tIns="45720" rIns="91440" bIns="45720" rtlCol="0">
            <a:normAutofit/>
          </a:bodyPr>
          <a:lstStyle>
            <a:lvl1pPr marL="342900" indent="-342900" algn="l" defTabSz="457200" rtl="0" eaLnBrk="1" latinLnBrk="0" hangingPunct="1">
              <a:spcBef>
                <a:spcPts val="0"/>
              </a:spcBef>
              <a:spcAft>
                <a:spcPts val="600"/>
              </a:spcAft>
              <a:buClr>
                <a:schemeClr val="accent2"/>
              </a:buClr>
              <a:buFont typeface="Arial"/>
              <a:buChar char="•"/>
              <a:defRPr sz="2800" kern="1200">
                <a:solidFill>
                  <a:schemeClr val="tx1"/>
                </a:solidFill>
                <a:latin typeface="Calibri" panose="020F0502020204030204" pitchFamily="34" charset="0"/>
                <a:ea typeface="+mn-ea"/>
                <a:cs typeface="Arial"/>
              </a:defRPr>
            </a:lvl1pPr>
            <a:lvl2pPr marL="742950" indent="-285750" algn="l" defTabSz="457200" rtl="0" eaLnBrk="1" latinLnBrk="0" hangingPunct="1">
              <a:spcBef>
                <a:spcPts val="0"/>
              </a:spcBef>
              <a:spcAft>
                <a:spcPts val="600"/>
              </a:spcAft>
              <a:buClr>
                <a:schemeClr val="accent2"/>
              </a:buClr>
              <a:buFont typeface="Arial"/>
              <a:buChar char="–"/>
              <a:defRPr sz="2400" kern="1200">
                <a:solidFill>
                  <a:schemeClr val="tx1"/>
                </a:solidFill>
                <a:latin typeface="Calibri" panose="020F0502020204030204" pitchFamily="34" charset="0"/>
                <a:ea typeface="+mn-ea"/>
                <a:cs typeface="Arial"/>
              </a:defRPr>
            </a:lvl2pPr>
            <a:lvl3pPr marL="1143000" indent="-228600" algn="l" defTabSz="457200" rtl="0" eaLnBrk="1" latinLnBrk="0" hangingPunct="1">
              <a:spcBef>
                <a:spcPts val="0"/>
              </a:spcBef>
              <a:spcAft>
                <a:spcPts val="600"/>
              </a:spcAft>
              <a:buClr>
                <a:schemeClr val="accent2"/>
              </a:buClr>
              <a:buFont typeface="Arial"/>
              <a:buChar char="•"/>
              <a:defRPr sz="2400" kern="1200">
                <a:solidFill>
                  <a:schemeClr val="tx1"/>
                </a:solidFill>
                <a:latin typeface="Calibri" panose="020F0502020204030204" pitchFamily="34" charset="0"/>
                <a:ea typeface="+mn-ea"/>
                <a:cs typeface="Arial"/>
              </a:defRPr>
            </a:lvl3pPr>
            <a:lvl4pPr marL="1600200" indent="-228600" algn="l" defTabSz="457200" rtl="0" eaLnBrk="1" latinLnBrk="0" hangingPunct="1">
              <a:spcBef>
                <a:spcPts val="0"/>
              </a:spcBef>
              <a:spcAft>
                <a:spcPts val="600"/>
              </a:spcAft>
              <a:buClr>
                <a:schemeClr val="accent2"/>
              </a:buClr>
              <a:buFont typeface="Arial"/>
              <a:buChar char="–"/>
              <a:defRPr sz="2000" kern="1200">
                <a:solidFill>
                  <a:schemeClr val="tx1"/>
                </a:solidFill>
                <a:latin typeface="Calibri" panose="020F0502020204030204" pitchFamily="34" charset="0"/>
                <a:ea typeface="+mn-ea"/>
                <a:cs typeface="Arial"/>
              </a:defRPr>
            </a:lvl4pPr>
            <a:lvl5pPr marL="2057400" indent="-228600" algn="l" defTabSz="457200" rtl="0" eaLnBrk="1" latinLnBrk="0" hangingPunct="1">
              <a:spcBef>
                <a:spcPts val="0"/>
              </a:spcBef>
              <a:spcAft>
                <a:spcPts val="600"/>
              </a:spcAft>
              <a:buClr>
                <a:schemeClr val="accent2"/>
              </a:buClr>
              <a:buFont typeface="Arial"/>
              <a:buChar char="»"/>
              <a:defRPr sz="2000" kern="1200">
                <a:solidFill>
                  <a:schemeClr val="tx1"/>
                </a:solidFill>
                <a:latin typeface="Calibri" panose="020F050202020403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800" dirty="0"/>
              <a:t>References:</a:t>
            </a:r>
          </a:p>
          <a:p>
            <a:pPr marL="0" indent="0">
              <a:buNone/>
            </a:pPr>
            <a:r>
              <a:rPr lang="en-US" sz="800" dirty="0"/>
              <a:t>*American Hospital Directory: </a:t>
            </a:r>
            <a:r>
              <a:rPr lang="en-US" sz="800" dirty="0">
                <a:hlinkClick r:id="rId4"/>
              </a:rPr>
              <a:t>https://www.ahd.com/states</a:t>
            </a:r>
            <a:endParaRPr lang="en-US" sz="800" dirty="0"/>
          </a:p>
        </p:txBody>
      </p:sp>
    </p:spTree>
    <p:extLst>
      <p:ext uri="{BB962C8B-B14F-4D97-AF65-F5344CB8AC3E}">
        <p14:creationId xmlns:p14="http://schemas.microsoft.com/office/powerpoint/2010/main" val="529054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D26ED-DBAE-4B47-94FF-BB0B8666B4AC}"/>
              </a:ext>
            </a:extLst>
          </p:cNvPr>
          <p:cNvPicPr>
            <a:picLocks noChangeAspect="1"/>
          </p:cNvPicPr>
          <p:nvPr/>
        </p:nvPicPr>
        <p:blipFill>
          <a:blip r:embed="rId2"/>
          <a:stretch>
            <a:fillRect/>
          </a:stretch>
        </p:blipFill>
        <p:spPr>
          <a:xfrm>
            <a:off x="5683165" y="828609"/>
            <a:ext cx="3162300" cy="3143250"/>
          </a:xfrm>
          <a:prstGeom prst="rect">
            <a:avLst/>
          </a:prstGeom>
        </p:spPr>
      </p:pic>
      <p:pic>
        <p:nvPicPr>
          <p:cNvPr id="5" name="Picture 4">
            <a:extLst>
              <a:ext uri="{FF2B5EF4-FFF2-40B4-BE49-F238E27FC236}">
                <a16:creationId xmlns:a16="http://schemas.microsoft.com/office/drawing/2014/main" id="{9317A4BB-4264-4DA4-B1F8-7B68B9D3C20B}"/>
              </a:ext>
            </a:extLst>
          </p:cNvPr>
          <p:cNvPicPr>
            <a:picLocks noChangeAspect="1"/>
          </p:cNvPicPr>
          <p:nvPr/>
        </p:nvPicPr>
        <p:blipFill>
          <a:blip r:embed="rId3"/>
          <a:stretch>
            <a:fillRect/>
          </a:stretch>
        </p:blipFill>
        <p:spPr>
          <a:xfrm>
            <a:off x="8217392" y="3937407"/>
            <a:ext cx="2971800" cy="2505075"/>
          </a:xfrm>
          <a:prstGeom prst="rect">
            <a:avLst/>
          </a:prstGeom>
        </p:spPr>
      </p:pic>
      <p:pic>
        <p:nvPicPr>
          <p:cNvPr id="6" name="Picture 5">
            <a:extLst>
              <a:ext uri="{FF2B5EF4-FFF2-40B4-BE49-F238E27FC236}">
                <a16:creationId xmlns:a16="http://schemas.microsoft.com/office/drawing/2014/main" id="{87F1B579-9BBB-48F6-BB7F-EFC06C356910}"/>
              </a:ext>
            </a:extLst>
          </p:cNvPr>
          <p:cNvPicPr>
            <a:picLocks noChangeAspect="1"/>
          </p:cNvPicPr>
          <p:nvPr/>
        </p:nvPicPr>
        <p:blipFill>
          <a:blip r:embed="rId4"/>
          <a:stretch>
            <a:fillRect/>
          </a:stretch>
        </p:blipFill>
        <p:spPr>
          <a:xfrm>
            <a:off x="8953500" y="853371"/>
            <a:ext cx="3238500" cy="2905125"/>
          </a:xfrm>
          <a:prstGeom prst="rect">
            <a:avLst/>
          </a:prstGeom>
        </p:spPr>
      </p:pic>
      <p:sp>
        <p:nvSpPr>
          <p:cNvPr id="7" name="Title 6">
            <a:extLst>
              <a:ext uri="{FF2B5EF4-FFF2-40B4-BE49-F238E27FC236}">
                <a16:creationId xmlns:a16="http://schemas.microsoft.com/office/drawing/2014/main" id="{08746A84-033A-4223-8B5D-01668A0631E9}"/>
              </a:ext>
            </a:extLst>
          </p:cNvPr>
          <p:cNvSpPr txBox="1">
            <a:spLocks/>
          </p:cNvSpPr>
          <p:nvPr/>
        </p:nvSpPr>
        <p:spPr>
          <a:xfrm>
            <a:off x="645956" y="498257"/>
            <a:ext cx="11260135" cy="76514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1" kern="1200">
                <a:solidFill>
                  <a:schemeClr val="tx2"/>
                </a:solidFill>
                <a:latin typeface="+mn-lt"/>
                <a:ea typeface="+mj-ea"/>
                <a:cs typeface="Arial" panose="020B0604020202020204" pitchFamily="34" charset="0"/>
              </a:defRPr>
            </a:lvl1pPr>
          </a:lstStyle>
          <a:p>
            <a:r>
              <a:rPr lang="en-US" dirty="0"/>
              <a:t>Total Hospital Statistics</a:t>
            </a:r>
            <a:r>
              <a:rPr lang="en-US" baseline="30000" dirty="0"/>
              <a:t>*</a:t>
            </a:r>
          </a:p>
        </p:txBody>
      </p:sp>
      <p:sp>
        <p:nvSpPr>
          <p:cNvPr id="9" name="Content Placeholder 2">
            <a:extLst>
              <a:ext uri="{FF2B5EF4-FFF2-40B4-BE49-F238E27FC236}">
                <a16:creationId xmlns:a16="http://schemas.microsoft.com/office/drawing/2014/main" id="{B42EC2C7-041D-46F4-A75A-1D475EA39123}"/>
              </a:ext>
            </a:extLst>
          </p:cNvPr>
          <p:cNvSpPr txBox="1">
            <a:spLocks/>
          </p:cNvSpPr>
          <p:nvPr/>
        </p:nvSpPr>
        <p:spPr>
          <a:xfrm>
            <a:off x="1190847" y="1661671"/>
            <a:ext cx="4731494" cy="2070367"/>
          </a:xfrm>
          <a:prstGeom prst="rect">
            <a:avLst/>
          </a:prstGeom>
          <a:noFill/>
        </p:spPr>
        <p:txBody>
          <a:bodyPr vert="horz" lIns="91440" tIns="45720" rIns="91440" bIns="45720" rtlCol="0">
            <a:normAutofit/>
          </a:bodyPr>
          <a:lstStyle>
            <a:lvl1pPr marL="342900" indent="-342900" algn="l" defTabSz="457200" rtl="0" eaLnBrk="1" latinLnBrk="0" hangingPunct="1">
              <a:spcBef>
                <a:spcPts val="0"/>
              </a:spcBef>
              <a:spcAft>
                <a:spcPts val="600"/>
              </a:spcAft>
              <a:buClr>
                <a:schemeClr val="accent2"/>
              </a:buClr>
              <a:buFont typeface="Arial"/>
              <a:buChar char="•"/>
              <a:defRPr sz="2800" kern="1200">
                <a:solidFill>
                  <a:schemeClr val="tx1"/>
                </a:solidFill>
                <a:latin typeface="Calibri" panose="020F0502020204030204" pitchFamily="34" charset="0"/>
                <a:ea typeface="+mn-ea"/>
                <a:cs typeface="Arial"/>
              </a:defRPr>
            </a:lvl1pPr>
            <a:lvl2pPr marL="742950" indent="-285750" algn="l" defTabSz="457200" rtl="0" eaLnBrk="1" latinLnBrk="0" hangingPunct="1">
              <a:spcBef>
                <a:spcPts val="0"/>
              </a:spcBef>
              <a:spcAft>
                <a:spcPts val="600"/>
              </a:spcAft>
              <a:buClr>
                <a:schemeClr val="accent2"/>
              </a:buClr>
              <a:buFont typeface="Arial"/>
              <a:buChar char="–"/>
              <a:defRPr sz="2400" kern="1200">
                <a:solidFill>
                  <a:schemeClr val="tx1"/>
                </a:solidFill>
                <a:latin typeface="Calibri" panose="020F0502020204030204" pitchFamily="34" charset="0"/>
                <a:ea typeface="+mn-ea"/>
                <a:cs typeface="Arial"/>
              </a:defRPr>
            </a:lvl2pPr>
            <a:lvl3pPr marL="1143000" indent="-228600" algn="l" defTabSz="457200" rtl="0" eaLnBrk="1" latinLnBrk="0" hangingPunct="1">
              <a:spcBef>
                <a:spcPts val="0"/>
              </a:spcBef>
              <a:spcAft>
                <a:spcPts val="600"/>
              </a:spcAft>
              <a:buClr>
                <a:schemeClr val="accent2"/>
              </a:buClr>
              <a:buFont typeface="Arial"/>
              <a:buChar char="•"/>
              <a:defRPr sz="2400" kern="1200">
                <a:solidFill>
                  <a:schemeClr val="tx1"/>
                </a:solidFill>
                <a:latin typeface="Calibri" panose="020F0502020204030204" pitchFamily="34" charset="0"/>
                <a:ea typeface="+mn-ea"/>
                <a:cs typeface="Arial"/>
              </a:defRPr>
            </a:lvl3pPr>
            <a:lvl4pPr marL="1600200" indent="-228600" algn="l" defTabSz="457200" rtl="0" eaLnBrk="1" latinLnBrk="0" hangingPunct="1">
              <a:spcBef>
                <a:spcPts val="0"/>
              </a:spcBef>
              <a:spcAft>
                <a:spcPts val="600"/>
              </a:spcAft>
              <a:buClr>
                <a:schemeClr val="accent2"/>
              </a:buClr>
              <a:buFont typeface="Arial"/>
              <a:buChar char="–"/>
              <a:defRPr sz="2000" kern="1200">
                <a:solidFill>
                  <a:schemeClr val="tx1"/>
                </a:solidFill>
                <a:latin typeface="Calibri" panose="020F0502020204030204" pitchFamily="34" charset="0"/>
                <a:ea typeface="+mn-ea"/>
                <a:cs typeface="Arial"/>
              </a:defRPr>
            </a:lvl4pPr>
            <a:lvl5pPr marL="2057400" indent="-228600" algn="l" defTabSz="457200" rtl="0" eaLnBrk="1" latinLnBrk="0" hangingPunct="1">
              <a:spcBef>
                <a:spcPts val="0"/>
              </a:spcBef>
              <a:spcAft>
                <a:spcPts val="600"/>
              </a:spcAft>
              <a:buClr>
                <a:schemeClr val="accent2"/>
              </a:buClr>
              <a:buFont typeface="Arial"/>
              <a:buChar char="»"/>
              <a:defRPr sz="2000" kern="1200">
                <a:solidFill>
                  <a:schemeClr val="tx1"/>
                </a:solidFill>
                <a:latin typeface="Calibri" panose="020F050202020403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All Three States: </a:t>
            </a:r>
          </a:p>
          <a:p>
            <a:pPr marL="0" indent="0">
              <a:buFont typeface="Arial"/>
              <a:buNone/>
            </a:pPr>
            <a:r>
              <a:rPr lang="en-US" dirty="0"/>
              <a:t>Hospitals: 109</a:t>
            </a:r>
          </a:p>
          <a:p>
            <a:pPr marL="0" indent="0">
              <a:buFont typeface="Arial"/>
              <a:buNone/>
            </a:pPr>
            <a:r>
              <a:rPr lang="en-US" dirty="0"/>
              <a:t>Staffed beds: 17,696 </a:t>
            </a:r>
          </a:p>
          <a:p>
            <a:pPr marL="0" indent="0">
              <a:buFont typeface="Arial"/>
              <a:buNone/>
            </a:pPr>
            <a:r>
              <a:rPr lang="en-US" dirty="0"/>
              <a:t>Patient revenue: $100.42B</a:t>
            </a:r>
          </a:p>
        </p:txBody>
      </p:sp>
    </p:spTree>
    <p:extLst>
      <p:ext uri="{BB962C8B-B14F-4D97-AF65-F5344CB8AC3E}">
        <p14:creationId xmlns:p14="http://schemas.microsoft.com/office/powerpoint/2010/main" val="67075667"/>
      </p:ext>
    </p:extLst>
  </p:cSld>
  <p:clrMapOvr>
    <a:masterClrMapping/>
  </p:clrMapOvr>
</p:sld>
</file>

<file path=ppt/theme/theme1.xml><?xml version="1.0" encoding="utf-8"?>
<a:theme xmlns:a="http://schemas.openxmlformats.org/drawingml/2006/main" name="1_Office Theme">
  <a:themeElements>
    <a:clrScheme name="Custom 6">
      <a:dk1>
        <a:srgbClr val="000000"/>
      </a:dk1>
      <a:lt1>
        <a:srgbClr val="FFFFFF"/>
      </a:lt1>
      <a:dk2>
        <a:srgbClr val="55707E"/>
      </a:dk2>
      <a:lt2>
        <a:srgbClr val="404040"/>
      </a:lt2>
      <a:accent1>
        <a:srgbClr val="55707E"/>
      </a:accent1>
      <a:accent2>
        <a:srgbClr val="91C443"/>
      </a:accent2>
      <a:accent3>
        <a:srgbClr val="F67C20"/>
      </a:accent3>
      <a:accent4>
        <a:srgbClr val="C5203E"/>
      </a:accent4>
      <a:accent5>
        <a:srgbClr val="7030A0"/>
      </a:accent5>
      <a:accent6>
        <a:srgbClr val="183D6F"/>
      </a:accent6>
      <a:hlink>
        <a:srgbClr val="55707E"/>
      </a:hlink>
      <a:folHlink>
        <a:srgbClr val="40404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Thrive">
  <a:themeElements>
    <a:clrScheme name="">
      <a:dk1>
        <a:srgbClr val="323232"/>
      </a:dk1>
      <a:lt1>
        <a:srgbClr val="FFFFFF"/>
      </a:lt1>
      <a:dk2>
        <a:srgbClr val="64237E"/>
      </a:dk2>
      <a:lt2>
        <a:srgbClr val="FFFFFF"/>
      </a:lt2>
      <a:accent1>
        <a:srgbClr val="A62163"/>
      </a:accent1>
      <a:accent2>
        <a:srgbClr val="DA1C5C"/>
      </a:accent2>
      <a:accent3>
        <a:srgbClr val="642382"/>
      </a:accent3>
      <a:accent4>
        <a:srgbClr val="1D747A"/>
      </a:accent4>
      <a:accent5>
        <a:srgbClr val="0071B3"/>
      </a:accent5>
      <a:accent6>
        <a:srgbClr val="FFC53F"/>
      </a:accent6>
      <a:hlink>
        <a:srgbClr val="126F72"/>
      </a:hlink>
      <a:folHlink>
        <a:srgbClr val="6D6E5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75000"/>
              <a:lumOff val="2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chor="ctr">
        <a:spAutoFit/>
      </a:bodyPr>
      <a:lstStyle>
        <a:defPPr algn="ctr">
          <a:defRPr sz="1200" b="1" dirty="0">
            <a:solidFill>
              <a:schemeClr val="tx1">
                <a:lumMod val="75000"/>
                <a:lumOff val="25000"/>
              </a:schemeClr>
            </a:solidFill>
            <a:latin typeface="Arial"/>
            <a:cs typeface="Arial"/>
          </a:defRPr>
        </a:defPPr>
      </a:lstStyle>
    </a:txDef>
  </a:objectDefaults>
  <a:extraClrSchemeLst/>
</a:theme>
</file>

<file path=ppt/theme/theme3.xml><?xml version="1.0" encoding="utf-8"?>
<a:theme xmlns:a="http://schemas.openxmlformats.org/drawingml/2006/main" name="1_Office Theme">
  <a:themeElements>
    <a:clrScheme name="Custom 6">
      <a:dk1>
        <a:srgbClr val="000000"/>
      </a:dk1>
      <a:lt1>
        <a:srgbClr val="FFFFFF"/>
      </a:lt1>
      <a:dk2>
        <a:srgbClr val="55707E"/>
      </a:dk2>
      <a:lt2>
        <a:srgbClr val="404040"/>
      </a:lt2>
      <a:accent1>
        <a:srgbClr val="55707E"/>
      </a:accent1>
      <a:accent2>
        <a:srgbClr val="91C443"/>
      </a:accent2>
      <a:accent3>
        <a:srgbClr val="F67C20"/>
      </a:accent3>
      <a:accent4>
        <a:srgbClr val="C5203E"/>
      </a:accent4>
      <a:accent5>
        <a:srgbClr val="7030A0"/>
      </a:accent5>
      <a:accent6>
        <a:srgbClr val="183D6F"/>
      </a:accent6>
      <a:hlink>
        <a:srgbClr val="55707E"/>
      </a:hlink>
      <a:folHlink>
        <a:srgbClr val="40404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957</TotalTime>
  <Words>2893</Words>
  <Application>Microsoft Office PowerPoint</Application>
  <PresentationFormat>Widescreen</PresentationFormat>
  <Paragraphs>309</Paragraphs>
  <Slides>53</Slides>
  <Notes>5</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53</vt:i4>
      </vt:variant>
    </vt:vector>
  </HeadingPairs>
  <TitlesOfParts>
    <vt:vector size="70" baseType="lpstr">
      <vt:lpstr>Arial</vt:lpstr>
      <vt:lpstr>Arial Regular</vt:lpstr>
      <vt:lpstr>Calibri</vt:lpstr>
      <vt:lpstr>Courier New</vt:lpstr>
      <vt:lpstr>Muli Regular</vt:lpstr>
      <vt:lpstr>Open Sans</vt:lpstr>
      <vt:lpstr>Raleway</vt:lpstr>
      <vt:lpstr>Roboto</vt:lpstr>
      <vt:lpstr>Roboto Condensed Regular</vt:lpstr>
      <vt:lpstr>Roboto Light</vt:lpstr>
      <vt:lpstr>Source Sans Pro</vt:lpstr>
      <vt:lpstr>Times New Roman</vt:lpstr>
      <vt:lpstr>Wingdings</vt:lpstr>
      <vt:lpstr>Wingdings 2</vt:lpstr>
      <vt:lpstr>1_Office Theme</vt:lpstr>
      <vt:lpstr>nThrive</vt:lpstr>
      <vt:lpstr>1_Office Theme</vt:lpstr>
      <vt:lpstr>NAHRI Pacific Northwest Chapter – Alaska, Oregon, and Washington Inaugural Meeting</vt:lpstr>
      <vt:lpstr>Regional PNW Chapter Leader, Jennifer Fortin, CPC-H   Senior Director, Revenue Integrity, UW Medicine Health System</vt:lpstr>
      <vt:lpstr>Regional PNW Chapter Leader, Conan Cope System Director, Revenue Cycle Operations, PeaceHealth</vt:lpstr>
      <vt:lpstr>Regional PNW Chapter Leader, Jessica Raven Senior Systems Analyst, UW Physicians</vt:lpstr>
      <vt:lpstr>NAHRI Leadership</vt:lpstr>
      <vt:lpstr>Alaska Hospital Statistics*</vt:lpstr>
      <vt:lpstr>Oregon Hospital Statistics*</vt:lpstr>
      <vt:lpstr>Washington Hospital Statistics*</vt:lpstr>
      <vt:lpstr>PowerPoint Presentation</vt:lpstr>
      <vt:lpstr>Member Introductions</vt:lpstr>
      <vt:lpstr>Pacific Northwest Regional Chapter Members</vt:lpstr>
      <vt:lpstr>NAHRI Regional/Local Chapters</vt:lpstr>
      <vt:lpstr>NAHRI Chapters Across the Country </vt:lpstr>
      <vt:lpstr>Price Transparency Strategies for 2021</vt:lpstr>
      <vt:lpstr>Guest Speaker – Greg Kay </vt:lpstr>
      <vt:lpstr>Winning Price Transparency Strategies for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Charge Master Management</vt:lpstr>
      <vt:lpstr>PowerPoint Presentation</vt:lpstr>
      <vt:lpstr>PowerPoint Presentation</vt:lpstr>
      <vt:lpstr>Charge Master Basics</vt:lpstr>
      <vt:lpstr>Charge Master Overview</vt:lpstr>
      <vt:lpstr>Key Chargemaster Challenges Faced By Health Systems</vt:lpstr>
      <vt:lpstr>Overview // CDM Maintenance</vt:lpstr>
      <vt:lpstr>Where Does CDM Maintenance Begin?</vt:lpstr>
      <vt:lpstr>Why is Ongoing Maintenance Necessary?</vt:lpstr>
      <vt:lpstr>CDM Best Practices</vt:lpstr>
      <vt:lpstr>How Do We Begin Working Toward  Best Practice?</vt:lpstr>
      <vt:lpstr>How Often Should We Review, and in What Ways?</vt:lpstr>
      <vt:lpstr>What Should We Monitor Within  our CDM?</vt:lpstr>
      <vt:lpstr>Operational Integration</vt:lpstr>
      <vt:lpstr>Build a Strong, Integrated Structure</vt:lpstr>
      <vt:lpstr>How can Departmental (Operational) Managers  Help the Charging Process? </vt:lpstr>
      <vt:lpstr>PowerPoint Presentation</vt:lpstr>
      <vt:lpstr>Sherry Nardi snardi@nthrive.com</vt:lpstr>
      <vt:lpstr>Closing Remarks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NAHRI Pacific Northwest Chapter – Alaska, Oregon, and Washington Inaugural Meeting</dc:title>
  <dc:creator>Jennifer Dulaney</dc:creator>
  <cp:lastModifiedBy>Kevin Duffy</cp:lastModifiedBy>
  <cp:revision>19</cp:revision>
  <cp:lastPrinted>2020-12-03T02:32:40Z</cp:lastPrinted>
  <dcterms:created xsi:type="dcterms:W3CDTF">2020-10-31T20:44:23Z</dcterms:created>
  <dcterms:modified xsi:type="dcterms:W3CDTF">2020-12-04T14:26:20Z</dcterms:modified>
</cp:coreProperties>
</file>