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7" r:id="rId5"/>
    <p:sldId id="268" r:id="rId6"/>
    <p:sldId id="269" r:id="rId7"/>
    <p:sldId id="274" r:id="rId8"/>
    <p:sldId id="270" r:id="rId9"/>
    <p:sldId id="271" r:id="rId10"/>
    <p:sldId id="273" r:id="rId11"/>
    <p:sldId id="272" r:id="rId12"/>
    <p:sldId id="276" r:id="rId13"/>
    <p:sldId id="266"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8EB4"/>
    <a:srgbClr val="90C440"/>
    <a:srgbClr val="6E8AA6"/>
    <a:srgbClr val="1B353E"/>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86" d="100"/>
          <a:sy n="86" d="100"/>
        </p:scale>
        <p:origin x="46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3D558-18A6-4251-A388-AEEBF0F46D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F6C03A3-1DA4-40C9-9C51-9DD4DC1F343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1D659F5-9C7B-401A-885F-4125ED661727}"/>
              </a:ext>
            </a:extLst>
          </p:cNvPr>
          <p:cNvSpPr>
            <a:spLocks noGrp="1"/>
          </p:cNvSpPr>
          <p:nvPr>
            <p:ph type="dt" sz="half" idx="10"/>
          </p:nvPr>
        </p:nvSpPr>
        <p:spPr/>
        <p:txBody>
          <a:bodyPr/>
          <a:lstStyle/>
          <a:p>
            <a:fld id="{A27E7313-55AF-43CE-84D3-1375E5BF66B0}" type="datetimeFigureOut">
              <a:rPr lang="en-US" smtClean="0"/>
              <a:t>3/20/2018</a:t>
            </a:fld>
            <a:endParaRPr lang="en-US"/>
          </a:p>
        </p:txBody>
      </p:sp>
      <p:sp>
        <p:nvSpPr>
          <p:cNvPr id="5" name="Footer Placeholder 4">
            <a:extLst>
              <a:ext uri="{FF2B5EF4-FFF2-40B4-BE49-F238E27FC236}">
                <a16:creationId xmlns:a16="http://schemas.microsoft.com/office/drawing/2014/main" id="{9C68AAD7-5A09-4E06-B9CD-A3674A120D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DCC171-D396-4704-BC02-C2758B202D1B}"/>
              </a:ext>
            </a:extLst>
          </p:cNvPr>
          <p:cNvSpPr>
            <a:spLocks noGrp="1"/>
          </p:cNvSpPr>
          <p:nvPr>
            <p:ph type="sldNum" sz="quarter" idx="12"/>
          </p:nvPr>
        </p:nvSpPr>
        <p:spPr/>
        <p:txBody>
          <a:bodyPr/>
          <a:lstStyle/>
          <a:p>
            <a:fld id="{67B0844C-CC21-46A5-80C8-BD7DBED280CA}" type="slidenum">
              <a:rPr lang="en-US" smtClean="0"/>
              <a:t>‹#›</a:t>
            </a:fld>
            <a:endParaRPr lang="en-US"/>
          </a:p>
        </p:txBody>
      </p:sp>
    </p:spTree>
    <p:extLst>
      <p:ext uri="{BB962C8B-B14F-4D97-AF65-F5344CB8AC3E}">
        <p14:creationId xmlns:p14="http://schemas.microsoft.com/office/powerpoint/2010/main" val="3512337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33B58-CDB5-4862-9DDC-EFFC1142C38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A3D8ED7-4A21-4827-99FF-5C5A17F14A1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B4EBA6-6DA9-436C-9F94-05E2932229AF}"/>
              </a:ext>
            </a:extLst>
          </p:cNvPr>
          <p:cNvSpPr>
            <a:spLocks noGrp="1"/>
          </p:cNvSpPr>
          <p:nvPr>
            <p:ph type="dt" sz="half" idx="10"/>
          </p:nvPr>
        </p:nvSpPr>
        <p:spPr/>
        <p:txBody>
          <a:bodyPr/>
          <a:lstStyle/>
          <a:p>
            <a:fld id="{A27E7313-55AF-43CE-84D3-1375E5BF66B0}" type="datetimeFigureOut">
              <a:rPr lang="en-US" smtClean="0"/>
              <a:t>3/20/2018</a:t>
            </a:fld>
            <a:endParaRPr lang="en-US"/>
          </a:p>
        </p:txBody>
      </p:sp>
      <p:sp>
        <p:nvSpPr>
          <p:cNvPr id="5" name="Footer Placeholder 4">
            <a:extLst>
              <a:ext uri="{FF2B5EF4-FFF2-40B4-BE49-F238E27FC236}">
                <a16:creationId xmlns:a16="http://schemas.microsoft.com/office/drawing/2014/main" id="{0D40DB10-B22C-4DC5-B9E8-1104D23BC4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87AF45-E868-451E-9AD3-C8593C47ACE7}"/>
              </a:ext>
            </a:extLst>
          </p:cNvPr>
          <p:cNvSpPr>
            <a:spLocks noGrp="1"/>
          </p:cNvSpPr>
          <p:nvPr>
            <p:ph type="sldNum" sz="quarter" idx="12"/>
          </p:nvPr>
        </p:nvSpPr>
        <p:spPr/>
        <p:txBody>
          <a:bodyPr/>
          <a:lstStyle/>
          <a:p>
            <a:fld id="{67B0844C-CC21-46A5-80C8-BD7DBED280CA}" type="slidenum">
              <a:rPr lang="en-US" smtClean="0"/>
              <a:t>‹#›</a:t>
            </a:fld>
            <a:endParaRPr lang="en-US"/>
          </a:p>
        </p:txBody>
      </p:sp>
    </p:spTree>
    <p:extLst>
      <p:ext uri="{BB962C8B-B14F-4D97-AF65-F5344CB8AC3E}">
        <p14:creationId xmlns:p14="http://schemas.microsoft.com/office/powerpoint/2010/main" val="3357301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559B7AC-C820-4291-9009-1D1902858BB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DF12776-0061-4E90-8BC5-9D65DC01288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945DBE-5DC6-4E15-B5D4-6C1011565436}"/>
              </a:ext>
            </a:extLst>
          </p:cNvPr>
          <p:cNvSpPr>
            <a:spLocks noGrp="1"/>
          </p:cNvSpPr>
          <p:nvPr>
            <p:ph type="dt" sz="half" idx="10"/>
          </p:nvPr>
        </p:nvSpPr>
        <p:spPr/>
        <p:txBody>
          <a:bodyPr/>
          <a:lstStyle/>
          <a:p>
            <a:fld id="{A27E7313-55AF-43CE-84D3-1375E5BF66B0}" type="datetimeFigureOut">
              <a:rPr lang="en-US" smtClean="0"/>
              <a:t>3/20/2018</a:t>
            </a:fld>
            <a:endParaRPr lang="en-US"/>
          </a:p>
        </p:txBody>
      </p:sp>
      <p:sp>
        <p:nvSpPr>
          <p:cNvPr id="5" name="Footer Placeholder 4">
            <a:extLst>
              <a:ext uri="{FF2B5EF4-FFF2-40B4-BE49-F238E27FC236}">
                <a16:creationId xmlns:a16="http://schemas.microsoft.com/office/drawing/2014/main" id="{CD28C6B0-9377-4C53-A049-47C0D9CE8B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3E23A6-3D91-4F01-9571-67CFE1989CB6}"/>
              </a:ext>
            </a:extLst>
          </p:cNvPr>
          <p:cNvSpPr>
            <a:spLocks noGrp="1"/>
          </p:cNvSpPr>
          <p:nvPr>
            <p:ph type="sldNum" sz="quarter" idx="12"/>
          </p:nvPr>
        </p:nvSpPr>
        <p:spPr/>
        <p:txBody>
          <a:bodyPr/>
          <a:lstStyle/>
          <a:p>
            <a:fld id="{67B0844C-CC21-46A5-80C8-BD7DBED280CA}" type="slidenum">
              <a:rPr lang="en-US" smtClean="0"/>
              <a:t>‹#›</a:t>
            </a:fld>
            <a:endParaRPr lang="en-US"/>
          </a:p>
        </p:txBody>
      </p:sp>
    </p:spTree>
    <p:extLst>
      <p:ext uri="{BB962C8B-B14F-4D97-AF65-F5344CB8AC3E}">
        <p14:creationId xmlns:p14="http://schemas.microsoft.com/office/powerpoint/2010/main" val="1557771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1F855-65C7-42D3-AB30-11D5ABFAC7E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FD504FD-722F-4268-B390-599F0B02B1B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22E127-00A9-4D34-9729-88481D36FD66}"/>
              </a:ext>
            </a:extLst>
          </p:cNvPr>
          <p:cNvSpPr>
            <a:spLocks noGrp="1"/>
          </p:cNvSpPr>
          <p:nvPr>
            <p:ph type="dt" sz="half" idx="10"/>
          </p:nvPr>
        </p:nvSpPr>
        <p:spPr/>
        <p:txBody>
          <a:bodyPr/>
          <a:lstStyle/>
          <a:p>
            <a:fld id="{A27E7313-55AF-43CE-84D3-1375E5BF66B0}" type="datetimeFigureOut">
              <a:rPr lang="en-US" smtClean="0"/>
              <a:t>3/20/2018</a:t>
            </a:fld>
            <a:endParaRPr lang="en-US"/>
          </a:p>
        </p:txBody>
      </p:sp>
      <p:sp>
        <p:nvSpPr>
          <p:cNvPr id="5" name="Footer Placeholder 4">
            <a:extLst>
              <a:ext uri="{FF2B5EF4-FFF2-40B4-BE49-F238E27FC236}">
                <a16:creationId xmlns:a16="http://schemas.microsoft.com/office/drawing/2014/main" id="{67493128-3F68-4355-8316-12D7F3BFB2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2FD77B-B394-463C-8BAF-FCFDA5C3CAC7}"/>
              </a:ext>
            </a:extLst>
          </p:cNvPr>
          <p:cNvSpPr>
            <a:spLocks noGrp="1"/>
          </p:cNvSpPr>
          <p:nvPr>
            <p:ph type="sldNum" sz="quarter" idx="12"/>
          </p:nvPr>
        </p:nvSpPr>
        <p:spPr/>
        <p:txBody>
          <a:bodyPr/>
          <a:lstStyle/>
          <a:p>
            <a:fld id="{67B0844C-CC21-46A5-80C8-BD7DBED280CA}" type="slidenum">
              <a:rPr lang="en-US" smtClean="0"/>
              <a:t>‹#›</a:t>
            </a:fld>
            <a:endParaRPr lang="en-US"/>
          </a:p>
        </p:txBody>
      </p:sp>
    </p:spTree>
    <p:extLst>
      <p:ext uri="{BB962C8B-B14F-4D97-AF65-F5344CB8AC3E}">
        <p14:creationId xmlns:p14="http://schemas.microsoft.com/office/powerpoint/2010/main" val="37599896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DC4C2-28CD-4501-BE4C-BA24ABAEA25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FD03EEA-763B-404C-B409-25140765E42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93D267F-A3D6-42A3-B150-3FAF228B19AD}"/>
              </a:ext>
            </a:extLst>
          </p:cNvPr>
          <p:cNvSpPr>
            <a:spLocks noGrp="1"/>
          </p:cNvSpPr>
          <p:nvPr>
            <p:ph type="dt" sz="half" idx="10"/>
          </p:nvPr>
        </p:nvSpPr>
        <p:spPr/>
        <p:txBody>
          <a:bodyPr/>
          <a:lstStyle/>
          <a:p>
            <a:fld id="{A27E7313-55AF-43CE-84D3-1375E5BF66B0}" type="datetimeFigureOut">
              <a:rPr lang="en-US" smtClean="0"/>
              <a:t>3/20/2018</a:t>
            </a:fld>
            <a:endParaRPr lang="en-US"/>
          </a:p>
        </p:txBody>
      </p:sp>
      <p:sp>
        <p:nvSpPr>
          <p:cNvPr id="5" name="Footer Placeholder 4">
            <a:extLst>
              <a:ext uri="{FF2B5EF4-FFF2-40B4-BE49-F238E27FC236}">
                <a16:creationId xmlns:a16="http://schemas.microsoft.com/office/drawing/2014/main" id="{E56AA2C0-3544-40CF-A98D-760B90625C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D58715-376B-45B9-A721-063897C64D0C}"/>
              </a:ext>
            </a:extLst>
          </p:cNvPr>
          <p:cNvSpPr>
            <a:spLocks noGrp="1"/>
          </p:cNvSpPr>
          <p:nvPr>
            <p:ph type="sldNum" sz="quarter" idx="12"/>
          </p:nvPr>
        </p:nvSpPr>
        <p:spPr/>
        <p:txBody>
          <a:bodyPr/>
          <a:lstStyle/>
          <a:p>
            <a:fld id="{67B0844C-CC21-46A5-80C8-BD7DBED280CA}" type="slidenum">
              <a:rPr lang="en-US" smtClean="0"/>
              <a:t>‹#›</a:t>
            </a:fld>
            <a:endParaRPr lang="en-US"/>
          </a:p>
        </p:txBody>
      </p:sp>
    </p:spTree>
    <p:extLst>
      <p:ext uri="{BB962C8B-B14F-4D97-AF65-F5344CB8AC3E}">
        <p14:creationId xmlns:p14="http://schemas.microsoft.com/office/powerpoint/2010/main" val="904627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05873-D0AB-422E-8F82-23210C84EDF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032E5B6-828C-40CA-B2B3-49A390791B4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9834F16-A289-4C49-9506-870D7223909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680592A-6486-4C2A-B833-781B9E8C7630}"/>
              </a:ext>
            </a:extLst>
          </p:cNvPr>
          <p:cNvSpPr>
            <a:spLocks noGrp="1"/>
          </p:cNvSpPr>
          <p:nvPr>
            <p:ph type="dt" sz="half" idx="10"/>
          </p:nvPr>
        </p:nvSpPr>
        <p:spPr/>
        <p:txBody>
          <a:bodyPr/>
          <a:lstStyle/>
          <a:p>
            <a:fld id="{A27E7313-55AF-43CE-84D3-1375E5BF66B0}" type="datetimeFigureOut">
              <a:rPr lang="en-US" smtClean="0"/>
              <a:t>3/20/2018</a:t>
            </a:fld>
            <a:endParaRPr lang="en-US"/>
          </a:p>
        </p:txBody>
      </p:sp>
      <p:sp>
        <p:nvSpPr>
          <p:cNvPr id="6" name="Footer Placeholder 5">
            <a:extLst>
              <a:ext uri="{FF2B5EF4-FFF2-40B4-BE49-F238E27FC236}">
                <a16:creationId xmlns:a16="http://schemas.microsoft.com/office/drawing/2014/main" id="{633AB860-6B16-45E3-8452-A66C0755F4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091E104-2F49-4B11-95BE-B1F037100318}"/>
              </a:ext>
            </a:extLst>
          </p:cNvPr>
          <p:cNvSpPr>
            <a:spLocks noGrp="1"/>
          </p:cNvSpPr>
          <p:nvPr>
            <p:ph type="sldNum" sz="quarter" idx="12"/>
          </p:nvPr>
        </p:nvSpPr>
        <p:spPr/>
        <p:txBody>
          <a:bodyPr/>
          <a:lstStyle/>
          <a:p>
            <a:fld id="{67B0844C-CC21-46A5-80C8-BD7DBED280CA}" type="slidenum">
              <a:rPr lang="en-US" smtClean="0"/>
              <a:t>‹#›</a:t>
            </a:fld>
            <a:endParaRPr lang="en-US"/>
          </a:p>
        </p:txBody>
      </p:sp>
    </p:spTree>
    <p:extLst>
      <p:ext uri="{BB962C8B-B14F-4D97-AF65-F5344CB8AC3E}">
        <p14:creationId xmlns:p14="http://schemas.microsoft.com/office/powerpoint/2010/main" val="2143535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08388-F397-4DB3-BFA7-795C952FE45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5D402B6-3321-44B0-AA3C-29F7F0E666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58CA931-60B5-4244-8BDC-61C196EC3A7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9AD24F3-34CF-40F8-BC45-A7E42F65B94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62F141-DD0A-40EA-823C-D9731FF365A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2FE861F-94A2-441B-8B52-1269C67BE807}"/>
              </a:ext>
            </a:extLst>
          </p:cNvPr>
          <p:cNvSpPr>
            <a:spLocks noGrp="1"/>
          </p:cNvSpPr>
          <p:nvPr>
            <p:ph type="dt" sz="half" idx="10"/>
          </p:nvPr>
        </p:nvSpPr>
        <p:spPr/>
        <p:txBody>
          <a:bodyPr/>
          <a:lstStyle/>
          <a:p>
            <a:fld id="{A27E7313-55AF-43CE-84D3-1375E5BF66B0}" type="datetimeFigureOut">
              <a:rPr lang="en-US" smtClean="0"/>
              <a:t>3/20/2018</a:t>
            </a:fld>
            <a:endParaRPr lang="en-US"/>
          </a:p>
        </p:txBody>
      </p:sp>
      <p:sp>
        <p:nvSpPr>
          <p:cNvPr id="8" name="Footer Placeholder 7">
            <a:extLst>
              <a:ext uri="{FF2B5EF4-FFF2-40B4-BE49-F238E27FC236}">
                <a16:creationId xmlns:a16="http://schemas.microsoft.com/office/drawing/2014/main" id="{8C61503E-276E-4842-BF37-CF7375B33B1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C0FCF0F-67AF-4127-AD47-D36497105F3B}"/>
              </a:ext>
            </a:extLst>
          </p:cNvPr>
          <p:cNvSpPr>
            <a:spLocks noGrp="1"/>
          </p:cNvSpPr>
          <p:nvPr>
            <p:ph type="sldNum" sz="quarter" idx="12"/>
          </p:nvPr>
        </p:nvSpPr>
        <p:spPr/>
        <p:txBody>
          <a:bodyPr/>
          <a:lstStyle/>
          <a:p>
            <a:fld id="{67B0844C-CC21-46A5-80C8-BD7DBED280CA}" type="slidenum">
              <a:rPr lang="en-US" smtClean="0"/>
              <a:t>‹#›</a:t>
            </a:fld>
            <a:endParaRPr lang="en-US"/>
          </a:p>
        </p:txBody>
      </p:sp>
    </p:spTree>
    <p:extLst>
      <p:ext uri="{BB962C8B-B14F-4D97-AF65-F5344CB8AC3E}">
        <p14:creationId xmlns:p14="http://schemas.microsoft.com/office/powerpoint/2010/main" val="649852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8B24D3-3E89-42D1-9050-CEEB41F72FC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78A58A7-F120-42EB-9875-AF3EFD953550}"/>
              </a:ext>
            </a:extLst>
          </p:cNvPr>
          <p:cNvSpPr>
            <a:spLocks noGrp="1"/>
          </p:cNvSpPr>
          <p:nvPr>
            <p:ph type="dt" sz="half" idx="10"/>
          </p:nvPr>
        </p:nvSpPr>
        <p:spPr/>
        <p:txBody>
          <a:bodyPr/>
          <a:lstStyle/>
          <a:p>
            <a:fld id="{A27E7313-55AF-43CE-84D3-1375E5BF66B0}" type="datetimeFigureOut">
              <a:rPr lang="en-US" smtClean="0"/>
              <a:t>3/20/2018</a:t>
            </a:fld>
            <a:endParaRPr lang="en-US"/>
          </a:p>
        </p:txBody>
      </p:sp>
      <p:sp>
        <p:nvSpPr>
          <p:cNvPr id="4" name="Footer Placeholder 3">
            <a:extLst>
              <a:ext uri="{FF2B5EF4-FFF2-40B4-BE49-F238E27FC236}">
                <a16:creationId xmlns:a16="http://schemas.microsoft.com/office/drawing/2014/main" id="{372A07B2-F8D2-4B93-B2C5-ABC5060BB94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533A793-DDAE-4C2C-A706-62CD12CCE009}"/>
              </a:ext>
            </a:extLst>
          </p:cNvPr>
          <p:cNvSpPr>
            <a:spLocks noGrp="1"/>
          </p:cNvSpPr>
          <p:nvPr>
            <p:ph type="sldNum" sz="quarter" idx="12"/>
          </p:nvPr>
        </p:nvSpPr>
        <p:spPr/>
        <p:txBody>
          <a:bodyPr/>
          <a:lstStyle/>
          <a:p>
            <a:fld id="{67B0844C-CC21-46A5-80C8-BD7DBED280CA}" type="slidenum">
              <a:rPr lang="en-US" smtClean="0"/>
              <a:t>‹#›</a:t>
            </a:fld>
            <a:endParaRPr lang="en-US"/>
          </a:p>
        </p:txBody>
      </p:sp>
    </p:spTree>
    <p:extLst>
      <p:ext uri="{BB962C8B-B14F-4D97-AF65-F5344CB8AC3E}">
        <p14:creationId xmlns:p14="http://schemas.microsoft.com/office/powerpoint/2010/main" val="2780505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C9FC2BA-58A1-4CF8-BD3B-D619325B4EC0}"/>
              </a:ext>
            </a:extLst>
          </p:cNvPr>
          <p:cNvSpPr>
            <a:spLocks noGrp="1"/>
          </p:cNvSpPr>
          <p:nvPr>
            <p:ph type="dt" sz="half" idx="10"/>
          </p:nvPr>
        </p:nvSpPr>
        <p:spPr/>
        <p:txBody>
          <a:bodyPr/>
          <a:lstStyle/>
          <a:p>
            <a:fld id="{A27E7313-55AF-43CE-84D3-1375E5BF66B0}" type="datetimeFigureOut">
              <a:rPr lang="en-US" smtClean="0"/>
              <a:t>3/20/2018</a:t>
            </a:fld>
            <a:endParaRPr lang="en-US"/>
          </a:p>
        </p:txBody>
      </p:sp>
      <p:sp>
        <p:nvSpPr>
          <p:cNvPr id="3" name="Footer Placeholder 2">
            <a:extLst>
              <a:ext uri="{FF2B5EF4-FFF2-40B4-BE49-F238E27FC236}">
                <a16:creationId xmlns:a16="http://schemas.microsoft.com/office/drawing/2014/main" id="{FE24828F-1FB8-4241-A36C-8C4221ACB5A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232E27E-D5F5-4566-8A89-4239390C8393}"/>
              </a:ext>
            </a:extLst>
          </p:cNvPr>
          <p:cNvSpPr>
            <a:spLocks noGrp="1"/>
          </p:cNvSpPr>
          <p:nvPr>
            <p:ph type="sldNum" sz="quarter" idx="12"/>
          </p:nvPr>
        </p:nvSpPr>
        <p:spPr/>
        <p:txBody>
          <a:bodyPr/>
          <a:lstStyle/>
          <a:p>
            <a:fld id="{67B0844C-CC21-46A5-80C8-BD7DBED280CA}" type="slidenum">
              <a:rPr lang="en-US" smtClean="0"/>
              <a:t>‹#›</a:t>
            </a:fld>
            <a:endParaRPr lang="en-US"/>
          </a:p>
        </p:txBody>
      </p:sp>
    </p:spTree>
    <p:extLst>
      <p:ext uri="{BB962C8B-B14F-4D97-AF65-F5344CB8AC3E}">
        <p14:creationId xmlns:p14="http://schemas.microsoft.com/office/powerpoint/2010/main" val="2564782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89F2A-43B3-432F-B428-F966F78AD2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0ACB9C2-C0F6-4C7B-B703-2C68E1E1D2D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6108048-E7FF-403D-A12C-A30F9B9FBE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7084CB7-297C-4712-AB9E-DC77717EF7A3}"/>
              </a:ext>
            </a:extLst>
          </p:cNvPr>
          <p:cNvSpPr>
            <a:spLocks noGrp="1"/>
          </p:cNvSpPr>
          <p:nvPr>
            <p:ph type="dt" sz="half" idx="10"/>
          </p:nvPr>
        </p:nvSpPr>
        <p:spPr/>
        <p:txBody>
          <a:bodyPr/>
          <a:lstStyle/>
          <a:p>
            <a:fld id="{A27E7313-55AF-43CE-84D3-1375E5BF66B0}" type="datetimeFigureOut">
              <a:rPr lang="en-US" smtClean="0"/>
              <a:t>3/20/2018</a:t>
            </a:fld>
            <a:endParaRPr lang="en-US"/>
          </a:p>
        </p:txBody>
      </p:sp>
      <p:sp>
        <p:nvSpPr>
          <p:cNvPr id="6" name="Footer Placeholder 5">
            <a:extLst>
              <a:ext uri="{FF2B5EF4-FFF2-40B4-BE49-F238E27FC236}">
                <a16:creationId xmlns:a16="http://schemas.microsoft.com/office/drawing/2014/main" id="{9332DBE3-21E4-4262-A55E-656104A3631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A68CED-EB76-4DE1-89F9-5A42B1663FBF}"/>
              </a:ext>
            </a:extLst>
          </p:cNvPr>
          <p:cNvSpPr>
            <a:spLocks noGrp="1"/>
          </p:cNvSpPr>
          <p:nvPr>
            <p:ph type="sldNum" sz="quarter" idx="12"/>
          </p:nvPr>
        </p:nvSpPr>
        <p:spPr/>
        <p:txBody>
          <a:bodyPr/>
          <a:lstStyle/>
          <a:p>
            <a:fld id="{67B0844C-CC21-46A5-80C8-BD7DBED280CA}" type="slidenum">
              <a:rPr lang="en-US" smtClean="0"/>
              <a:t>‹#›</a:t>
            </a:fld>
            <a:endParaRPr lang="en-US"/>
          </a:p>
        </p:txBody>
      </p:sp>
    </p:spTree>
    <p:extLst>
      <p:ext uri="{BB962C8B-B14F-4D97-AF65-F5344CB8AC3E}">
        <p14:creationId xmlns:p14="http://schemas.microsoft.com/office/powerpoint/2010/main" val="2623277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A2642-A262-44FB-B79C-F23D9DC460B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F97581E-1580-465E-8676-B4EA540F78A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A9EF0C2-32C2-4238-A273-D4F9A6BF7B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EE03AF0-620C-43ED-A7EE-1CB86F8F59E9}"/>
              </a:ext>
            </a:extLst>
          </p:cNvPr>
          <p:cNvSpPr>
            <a:spLocks noGrp="1"/>
          </p:cNvSpPr>
          <p:nvPr>
            <p:ph type="dt" sz="half" idx="10"/>
          </p:nvPr>
        </p:nvSpPr>
        <p:spPr/>
        <p:txBody>
          <a:bodyPr/>
          <a:lstStyle/>
          <a:p>
            <a:fld id="{A27E7313-55AF-43CE-84D3-1375E5BF66B0}" type="datetimeFigureOut">
              <a:rPr lang="en-US" smtClean="0"/>
              <a:t>3/20/2018</a:t>
            </a:fld>
            <a:endParaRPr lang="en-US"/>
          </a:p>
        </p:txBody>
      </p:sp>
      <p:sp>
        <p:nvSpPr>
          <p:cNvPr id="6" name="Footer Placeholder 5">
            <a:extLst>
              <a:ext uri="{FF2B5EF4-FFF2-40B4-BE49-F238E27FC236}">
                <a16:creationId xmlns:a16="http://schemas.microsoft.com/office/drawing/2014/main" id="{BD6684AC-6BD0-4EE9-9083-49C1243669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B45915-D454-4556-85E2-2B1729CB2C25}"/>
              </a:ext>
            </a:extLst>
          </p:cNvPr>
          <p:cNvSpPr>
            <a:spLocks noGrp="1"/>
          </p:cNvSpPr>
          <p:nvPr>
            <p:ph type="sldNum" sz="quarter" idx="12"/>
          </p:nvPr>
        </p:nvSpPr>
        <p:spPr/>
        <p:txBody>
          <a:bodyPr/>
          <a:lstStyle/>
          <a:p>
            <a:fld id="{67B0844C-CC21-46A5-80C8-BD7DBED280CA}" type="slidenum">
              <a:rPr lang="en-US" smtClean="0"/>
              <a:t>‹#›</a:t>
            </a:fld>
            <a:endParaRPr lang="en-US"/>
          </a:p>
        </p:txBody>
      </p:sp>
    </p:spTree>
    <p:extLst>
      <p:ext uri="{BB962C8B-B14F-4D97-AF65-F5344CB8AC3E}">
        <p14:creationId xmlns:p14="http://schemas.microsoft.com/office/powerpoint/2010/main" val="580438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E8E6EF-045D-4E8A-A2BE-F4151103F87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713F1E5-90FC-4B32-854A-551F777F3B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1D8FF6-2490-4668-84A5-0D00253D5B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7E7313-55AF-43CE-84D3-1375E5BF66B0}" type="datetimeFigureOut">
              <a:rPr lang="en-US" smtClean="0"/>
              <a:t>3/20/2018</a:t>
            </a:fld>
            <a:endParaRPr lang="en-US"/>
          </a:p>
        </p:txBody>
      </p:sp>
      <p:sp>
        <p:nvSpPr>
          <p:cNvPr id="5" name="Footer Placeholder 4">
            <a:extLst>
              <a:ext uri="{FF2B5EF4-FFF2-40B4-BE49-F238E27FC236}">
                <a16:creationId xmlns:a16="http://schemas.microsoft.com/office/drawing/2014/main" id="{A4359830-9B51-4EF4-9D3B-27D82E4E21E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0C5ABB4-F228-4098-9DD9-1E31E08E38C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B0844C-CC21-46A5-80C8-BD7DBED280CA}" type="slidenum">
              <a:rPr lang="en-US" smtClean="0"/>
              <a:t>‹#›</a:t>
            </a:fld>
            <a:endParaRPr lang="en-US"/>
          </a:p>
        </p:txBody>
      </p:sp>
    </p:spTree>
    <p:extLst>
      <p:ext uri="{BB962C8B-B14F-4D97-AF65-F5344CB8AC3E}">
        <p14:creationId xmlns:p14="http://schemas.microsoft.com/office/powerpoint/2010/main" val="1796714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s://nahri.org/resources" TargetMode="External"/><Relationship Id="rId13" Type="http://schemas.openxmlformats.org/officeDocument/2006/relationships/image" Target="../media/image4.png"/><Relationship Id="rId3" Type="http://schemas.openxmlformats.org/officeDocument/2006/relationships/hyperlink" Target="https://nahri.org/membership/boards" TargetMode="External"/><Relationship Id="rId7" Type="http://schemas.openxmlformats.org/officeDocument/2006/relationships/hyperlink" Target="https://nahri.org/resources?type=18" TargetMode="External"/><Relationship Id="rId12"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hyperlink" Target="https://forums.nahri.org/" TargetMode="External"/><Relationship Id="rId11" Type="http://schemas.openxmlformats.org/officeDocument/2006/relationships/hyperlink" Target="http://hcmarketplace.com/product-type/boot-camps?webSyncID=e8647d49-18a9-6238-7d8c-214eab87d756&amp;sessionGUID=45a680c2-5422-495e-a91d-c54c0ee2ea6b" TargetMode="External"/><Relationship Id="rId5" Type="http://schemas.openxmlformats.org/officeDocument/2006/relationships/hyperlink" Target="https://nahri.org/articles/archive?publication=1" TargetMode="External"/><Relationship Id="rId10" Type="http://schemas.openxmlformats.org/officeDocument/2006/relationships/hyperlink" Target="http://hcmarketplace.com/revenue-integrity-symposium?webSyncID=e8647d49-18a9-6238-7d8c-214eab87d756&amp;sessionGUID=45a680c2-5422-495e-a91d-c54c0ee2ea6b" TargetMode="External"/><Relationship Id="rId4" Type="http://schemas.openxmlformats.org/officeDocument/2006/relationships/hyperlink" Target="https://nahri.org/articles/archive?publication=2" TargetMode="External"/><Relationship Id="rId9" Type="http://schemas.openxmlformats.org/officeDocument/2006/relationships/hyperlink" Target="http://jobs.hcpro.com/" TargetMode="External"/><Relationship Id="rId1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5A48A40-73DA-4AE9-961C-13508E70625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angle 1"/>
          <p:cNvSpPr/>
          <p:nvPr/>
        </p:nvSpPr>
        <p:spPr>
          <a:xfrm>
            <a:off x="2619632" y="2367171"/>
            <a:ext cx="7430530" cy="1938992"/>
          </a:xfrm>
          <a:prstGeom prst="rect">
            <a:avLst/>
          </a:prstGeom>
        </p:spPr>
        <p:txBody>
          <a:bodyPr wrap="square">
            <a:spAutoFit/>
          </a:bodyPr>
          <a:lstStyle/>
          <a:p>
            <a:r>
              <a:rPr lang="en-US" sz="3200" b="1" dirty="0">
                <a:solidFill>
                  <a:schemeClr val="bg1"/>
                </a:solidFill>
              </a:rPr>
              <a:t>An Introduction to the </a:t>
            </a:r>
            <a:br>
              <a:rPr lang="en-US" sz="3200" b="1" dirty="0">
                <a:solidFill>
                  <a:schemeClr val="bg1"/>
                </a:solidFill>
              </a:rPr>
            </a:br>
            <a:r>
              <a:rPr lang="en-US" sz="4400" b="1" dirty="0">
                <a:solidFill>
                  <a:schemeClr val="bg1"/>
                </a:solidFill>
              </a:rPr>
              <a:t>National Association of Healthcare Revenue Integrity</a:t>
            </a:r>
            <a:endParaRPr lang="en-US" sz="4400" dirty="0">
              <a:solidFill>
                <a:schemeClr val="bg1"/>
              </a:solidFill>
            </a:endParaRPr>
          </a:p>
        </p:txBody>
      </p:sp>
    </p:spTree>
    <p:extLst>
      <p:ext uri="{BB962C8B-B14F-4D97-AF65-F5344CB8AC3E}">
        <p14:creationId xmlns:p14="http://schemas.microsoft.com/office/powerpoint/2010/main" val="31087051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7BB4243-9CE7-4D79-958C-26C4FC3759F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itle 1">
            <a:extLst>
              <a:ext uri="{FF2B5EF4-FFF2-40B4-BE49-F238E27FC236}">
                <a16:creationId xmlns:a16="http://schemas.microsoft.com/office/drawing/2014/main" id="{B6B34F56-2F4E-4004-B1C3-7D4F325885FB}"/>
              </a:ext>
            </a:extLst>
          </p:cNvPr>
          <p:cNvSpPr>
            <a:spLocks noGrp="1"/>
          </p:cNvSpPr>
          <p:nvPr>
            <p:ph type="title"/>
          </p:nvPr>
        </p:nvSpPr>
        <p:spPr>
          <a:xfrm>
            <a:off x="372374" y="1187115"/>
            <a:ext cx="10353762" cy="679785"/>
          </a:xfrm>
        </p:spPr>
        <p:txBody>
          <a:bodyPr>
            <a:normAutofit fontScale="90000"/>
          </a:bodyPr>
          <a:lstStyle/>
          <a:p>
            <a:r>
              <a:rPr lang="en-US" dirty="0"/>
              <a:t>Advisory Board Member discussion</a:t>
            </a:r>
          </a:p>
        </p:txBody>
      </p:sp>
      <p:sp>
        <p:nvSpPr>
          <p:cNvPr id="7" name="Content Placeholder 2">
            <a:extLst>
              <a:ext uri="{FF2B5EF4-FFF2-40B4-BE49-F238E27FC236}">
                <a16:creationId xmlns:a16="http://schemas.microsoft.com/office/drawing/2014/main" id="{5D82F875-F823-4D7C-918C-B878D058FD04}"/>
              </a:ext>
            </a:extLst>
          </p:cNvPr>
          <p:cNvSpPr>
            <a:spLocks noGrp="1"/>
          </p:cNvSpPr>
          <p:nvPr>
            <p:ph idx="1"/>
          </p:nvPr>
        </p:nvSpPr>
        <p:spPr>
          <a:xfrm>
            <a:off x="2349500" y="1944224"/>
            <a:ext cx="9397657" cy="2996076"/>
          </a:xfrm>
        </p:spPr>
        <p:txBody>
          <a:bodyPr>
            <a:normAutofit/>
          </a:bodyPr>
          <a:lstStyle/>
          <a:p>
            <a:pPr marL="36900" indent="0">
              <a:lnSpc>
                <a:spcPct val="120000"/>
              </a:lnSpc>
              <a:spcBef>
                <a:spcPts val="0"/>
              </a:spcBef>
              <a:buNone/>
            </a:pPr>
            <a:r>
              <a:rPr lang="en-US" sz="1800" b="1" dirty="0"/>
              <a:t>Valerie Rinkle, MPA, Regulatory Specialist, HCPro</a:t>
            </a:r>
            <a:br>
              <a:rPr lang="en-US" sz="1800" dirty="0"/>
            </a:br>
            <a:r>
              <a:rPr lang="en-US" sz="1800" dirty="0"/>
              <a:t>Rinkle is a lead regulatory specialist and instructor in Middleton, Massachusetts, for </a:t>
            </a:r>
            <a:r>
              <a:rPr lang="en-US" sz="1800" dirty="0" err="1"/>
              <a:t>HCPro's</a:t>
            </a:r>
            <a:r>
              <a:rPr lang="en-US" sz="1800" dirty="0"/>
              <a:t> Revenue Integrity and Chargemaster Boot Camp as well as instructor for the Medicare Boot Camp</a:t>
            </a:r>
            <a:r>
              <a:rPr lang="en-US" sz="1800" baseline="30000" dirty="0"/>
              <a:t>®</a:t>
            </a:r>
            <a:r>
              <a:rPr lang="en-US" sz="1800" dirty="0"/>
              <a:t>—Hospital Version, Medicare Boot Camp</a:t>
            </a:r>
            <a:r>
              <a:rPr lang="en-US" sz="1800" baseline="30000" dirty="0"/>
              <a:t>®</a:t>
            </a:r>
            <a:r>
              <a:rPr lang="en-US" sz="1800" dirty="0"/>
              <a:t>—Utilization Review Version, and Medicare Boot Camp</a:t>
            </a:r>
            <a:r>
              <a:rPr lang="en-US" sz="1800" baseline="30000" dirty="0"/>
              <a:t>®</a:t>
            </a:r>
            <a:r>
              <a:rPr lang="en-US" sz="1800" dirty="0"/>
              <a:t>—Critical Access Hospital Version. Rinkle is a former hospital revenue cycle director and has over 30 years of experience in the healthcare industry, including over 12 years of consulting experience in which she has spoken and advised on effective operational solutions for compliance with Medicare coverage, payment, and coding regulations. </a:t>
            </a:r>
            <a:endParaRPr lang="en-US" sz="1800" i="1" dirty="0"/>
          </a:p>
        </p:txBody>
      </p:sp>
      <p:pic>
        <p:nvPicPr>
          <p:cNvPr id="3" name="Picture 2">
            <a:extLst>
              <a:ext uri="{FF2B5EF4-FFF2-40B4-BE49-F238E27FC236}">
                <a16:creationId xmlns:a16="http://schemas.microsoft.com/office/drawing/2014/main" id="{5A3651EF-1BCF-4B7F-999A-FAB7312CFF51}"/>
              </a:ext>
            </a:extLst>
          </p:cNvPr>
          <p:cNvPicPr>
            <a:picLocks noChangeAspect="1"/>
          </p:cNvPicPr>
          <p:nvPr/>
        </p:nvPicPr>
        <p:blipFill rotWithShape="1">
          <a:blip r:embed="rId3">
            <a:extLst>
              <a:ext uri="{28A0092B-C50C-407E-A947-70E740481C1C}">
                <a14:useLocalDpi xmlns:a14="http://schemas.microsoft.com/office/drawing/2010/main" val="0"/>
              </a:ext>
            </a:extLst>
          </a:blip>
          <a:srcRect l="6634" r="13405"/>
          <a:stretch/>
        </p:blipFill>
        <p:spPr>
          <a:xfrm>
            <a:off x="372373" y="2095884"/>
            <a:ext cx="1854522" cy="2272915"/>
          </a:xfrm>
          <a:prstGeom prst="rect">
            <a:avLst/>
          </a:prstGeom>
        </p:spPr>
      </p:pic>
    </p:spTree>
    <p:extLst>
      <p:ext uri="{BB962C8B-B14F-4D97-AF65-F5344CB8AC3E}">
        <p14:creationId xmlns:p14="http://schemas.microsoft.com/office/powerpoint/2010/main" val="30016321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7BB4243-9CE7-4D79-958C-26C4FC3759F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itle 1">
            <a:extLst>
              <a:ext uri="{FF2B5EF4-FFF2-40B4-BE49-F238E27FC236}">
                <a16:creationId xmlns:a16="http://schemas.microsoft.com/office/drawing/2014/main" id="{41429FB9-ED28-4370-A9D7-F75556FD98B0}"/>
              </a:ext>
            </a:extLst>
          </p:cNvPr>
          <p:cNvSpPr>
            <a:spLocks noGrp="1"/>
          </p:cNvSpPr>
          <p:nvPr>
            <p:ph type="title"/>
          </p:nvPr>
        </p:nvSpPr>
        <p:spPr>
          <a:xfrm>
            <a:off x="336279" y="1092615"/>
            <a:ext cx="10353762" cy="970450"/>
          </a:xfrm>
        </p:spPr>
        <p:txBody>
          <a:bodyPr/>
          <a:lstStyle/>
          <a:p>
            <a:r>
              <a:rPr lang="en-US" dirty="0"/>
              <a:t>Coming in 2018</a:t>
            </a:r>
          </a:p>
        </p:txBody>
      </p:sp>
      <p:sp>
        <p:nvSpPr>
          <p:cNvPr id="4" name="Content Placeholder 2">
            <a:extLst>
              <a:ext uri="{FF2B5EF4-FFF2-40B4-BE49-F238E27FC236}">
                <a16:creationId xmlns:a16="http://schemas.microsoft.com/office/drawing/2014/main" id="{A074F2AE-4416-42ED-921C-B8DC3A1CB11B}"/>
              </a:ext>
            </a:extLst>
          </p:cNvPr>
          <p:cNvSpPr>
            <a:spLocks noGrp="1"/>
          </p:cNvSpPr>
          <p:nvPr>
            <p:ph idx="1"/>
          </p:nvPr>
        </p:nvSpPr>
        <p:spPr>
          <a:xfrm>
            <a:off x="336279" y="2063065"/>
            <a:ext cx="8988953" cy="4272879"/>
          </a:xfrm>
        </p:spPr>
        <p:txBody>
          <a:bodyPr>
            <a:noAutofit/>
          </a:bodyPr>
          <a:lstStyle/>
          <a:p>
            <a:pPr>
              <a:spcBef>
                <a:spcPts val="0"/>
              </a:spcBef>
            </a:pPr>
            <a:r>
              <a:rPr lang="en-US" sz="2000" dirty="0"/>
              <a:t>Quarterly networking calls</a:t>
            </a:r>
          </a:p>
          <a:p>
            <a:pPr lvl="1">
              <a:spcBef>
                <a:spcPts val="0"/>
              </a:spcBef>
            </a:pPr>
            <a:r>
              <a:rPr lang="en-US" sz="1600" dirty="0"/>
              <a:t>Tues, April 24, 2018 1:00 PM - 2:00 PM EDT </a:t>
            </a:r>
          </a:p>
          <a:p>
            <a:pPr lvl="1">
              <a:spcBef>
                <a:spcPts val="0"/>
              </a:spcBef>
            </a:pPr>
            <a:r>
              <a:rPr lang="en-US" sz="1600" dirty="0"/>
              <a:t>Tues, July 31, 2018 1:00 PM - 2:00 PM EDT </a:t>
            </a:r>
          </a:p>
          <a:p>
            <a:pPr lvl="1">
              <a:spcBef>
                <a:spcPts val="0"/>
              </a:spcBef>
            </a:pPr>
            <a:r>
              <a:rPr lang="en-US" sz="1600" dirty="0"/>
              <a:t>Tues, October 30, 2018 1:00 PM - 2:00 PM EDT </a:t>
            </a:r>
            <a:br>
              <a:rPr lang="en-US" sz="1600" dirty="0"/>
            </a:br>
            <a:endParaRPr lang="en-US" sz="1600" dirty="0"/>
          </a:p>
          <a:p>
            <a:pPr>
              <a:spcBef>
                <a:spcPts val="0"/>
              </a:spcBef>
            </a:pPr>
            <a:r>
              <a:rPr lang="en-US" sz="2000" dirty="0"/>
              <a:t>Revenue integrity credential </a:t>
            </a:r>
          </a:p>
          <a:p>
            <a:pPr lvl="1">
              <a:spcBef>
                <a:spcPts val="0"/>
              </a:spcBef>
            </a:pPr>
            <a:r>
              <a:rPr lang="en-US" sz="1600" dirty="0"/>
              <a:t>Coming October 2018</a:t>
            </a:r>
            <a:br>
              <a:rPr lang="en-US" sz="1600" dirty="0"/>
            </a:br>
            <a:endParaRPr lang="en-US" sz="1600" dirty="0"/>
          </a:p>
          <a:p>
            <a:pPr>
              <a:spcBef>
                <a:spcPts val="0"/>
              </a:spcBef>
            </a:pPr>
            <a:r>
              <a:rPr lang="en-US" sz="2000" dirty="0"/>
              <a:t>Revenue Integrity Week </a:t>
            </a:r>
          </a:p>
          <a:p>
            <a:pPr lvl="1">
              <a:spcBef>
                <a:spcPts val="0"/>
              </a:spcBef>
            </a:pPr>
            <a:r>
              <a:rPr lang="en-US" sz="1600" dirty="0"/>
              <a:t>June 3–9, 2018</a:t>
            </a:r>
            <a:br>
              <a:rPr lang="en-US" sz="1600" dirty="0"/>
            </a:br>
            <a:endParaRPr lang="en-US" sz="1600" dirty="0"/>
          </a:p>
          <a:p>
            <a:pPr>
              <a:spcBef>
                <a:spcPts val="0"/>
              </a:spcBef>
            </a:pPr>
            <a:r>
              <a:rPr lang="en-US" sz="2000" dirty="0"/>
              <a:t>Committees:</a:t>
            </a:r>
          </a:p>
          <a:p>
            <a:pPr lvl="1">
              <a:spcBef>
                <a:spcPts val="0"/>
              </a:spcBef>
            </a:pPr>
            <a:r>
              <a:rPr lang="en-US" sz="1600" dirty="0"/>
              <a:t>Public policy committee </a:t>
            </a:r>
          </a:p>
          <a:p>
            <a:pPr lvl="1">
              <a:spcBef>
                <a:spcPts val="0"/>
              </a:spcBef>
            </a:pPr>
            <a:r>
              <a:rPr lang="en-US" sz="1600" dirty="0"/>
              <a:t>Networking committee</a:t>
            </a:r>
          </a:p>
          <a:p>
            <a:pPr lvl="1">
              <a:spcBef>
                <a:spcPts val="0"/>
              </a:spcBef>
            </a:pPr>
            <a:r>
              <a:rPr lang="en-US" sz="1600" dirty="0"/>
              <a:t>2019 conference committee</a:t>
            </a:r>
          </a:p>
          <a:p>
            <a:pPr lvl="1">
              <a:spcBef>
                <a:spcPts val="0"/>
              </a:spcBef>
            </a:pPr>
            <a:r>
              <a:rPr lang="en-US" sz="1600" dirty="0"/>
              <a:t>Forms and tools committee </a:t>
            </a:r>
          </a:p>
        </p:txBody>
      </p:sp>
    </p:spTree>
    <p:extLst>
      <p:ext uri="{BB962C8B-B14F-4D97-AF65-F5344CB8AC3E}">
        <p14:creationId xmlns:p14="http://schemas.microsoft.com/office/powerpoint/2010/main" val="39528437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7BB4243-9CE7-4D79-958C-26C4FC3759F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itle 1">
            <a:extLst>
              <a:ext uri="{FF2B5EF4-FFF2-40B4-BE49-F238E27FC236}">
                <a16:creationId xmlns:a16="http://schemas.microsoft.com/office/drawing/2014/main" id="{41429FB9-ED28-4370-A9D7-F75556FD98B0}"/>
              </a:ext>
            </a:extLst>
          </p:cNvPr>
          <p:cNvSpPr>
            <a:spLocks noGrp="1"/>
          </p:cNvSpPr>
          <p:nvPr>
            <p:ph type="title"/>
          </p:nvPr>
        </p:nvSpPr>
        <p:spPr>
          <a:xfrm>
            <a:off x="336279" y="1199147"/>
            <a:ext cx="10353762" cy="970450"/>
          </a:xfrm>
        </p:spPr>
        <p:txBody>
          <a:bodyPr/>
          <a:lstStyle/>
          <a:p>
            <a:r>
              <a:rPr lang="en-US" dirty="0"/>
              <a:t>Coming in 2018</a:t>
            </a:r>
          </a:p>
        </p:txBody>
      </p:sp>
      <p:sp>
        <p:nvSpPr>
          <p:cNvPr id="4" name="Content Placeholder 2">
            <a:extLst>
              <a:ext uri="{FF2B5EF4-FFF2-40B4-BE49-F238E27FC236}">
                <a16:creationId xmlns:a16="http://schemas.microsoft.com/office/drawing/2014/main" id="{A074F2AE-4416-42ED-921C-B8DC3A1CB11B}"/>
              </a:ext>
            </a:extLst>
          </p:cNvPr>
          <p:cNvSpPr>
            <a:spLocks noGrp="1"/>
          </p:cNvSpPr>
          <p:nvPr>
            <p:ph idx="1"/>
          </p:nvPr>
        </p:nvSpPr>
        <p:spPr>
          <a:xfrm>
            <a:off x="336279" y="2092410"/>
            <a:ext cx="8988953" cy="4288337"/>
          </a:xfrm>
        </p:spPr>
        <p:txBody>
          <a:bodyPr>
            <a:noAutofit/>
          </a:bodyPr>
          <a:lstStyle/>
          <a:p>
            <a:pPr>
              <a:spcBef>
                <a:spcPts val="0"/>
              </a:spcBef>
              <a:spcAft>
                <a:spcPts val="800"/>
              </a:spcAft>
            </a:pPr>
            <a:r>
              <a:rPr lang="en-US" sz="2000" dirty="0"/>
              <a:t>2018 Revenue Integrity Symposium—</a:t>
            </a:r>
            <a:r>
              <a:rPr lang="en-US" sz="2000" i="1" dirty="0"/>
              <a:t>https://nahri.org/network/ris </a:t>
            </a:r>
          </a:p>
          <a:p>
            <a:pPr lvl="1">
              <a:spcAft>
                <a:spcPts val="800"/>
              </a:spcAft>
            </a:pPr>
            <a:r>
              <a:rPr lang="en-US" sz="1800" dirty="0"/>
              <a:t>Location: The Wigwam Hotel</a:t>
            </a:r>
            <a:br>
              <a:rPr lang="en-US" sz="1800" dirty="0"/>
            </a:br>
            <a:r>
              <a:rPr lang="en-US" sz="1800" dirty="0"/>
              <a:t>300 East Wigwam Blvd.</a:t>
            </a:r>
            <a:br>
              <a:rPr lang="en-US" sz="1800" dirty="0"/>
            </a:br>
            <a:r>
              <a:rPr lang="en-US" sz="1800" dirty="0"/>
              <a:t>Litchfield Park (Phoenix), AZ 85340</a:t>
            </a:r>
          </a:p>
          <a:p>
            <a:pPr lvl="1">
              <a:spcAft>
                <a:spcPts val="800"/>
              </a:spcAft>
            </a:pPr>
            <a:r>
              <a:rPr lang="en-US" sz="1800" dirty="0"/>
              <a:t>Main Conference: October 16–17</a:t>
            </a:r>
          </a:p>
          <a:p>
            <a:pPr lvl="1">
              <a:spcAft>
                <a:spcPts val="800"/>
              </a:spcAft>
            </a:pPr>
            <a:r>
              <a:rPr lang="en-US" sz="1800" dirty="0"/>
              <a:t>Pre-Con Options</a:t>
            </a:r>
          </a:p>
          <a:p>
            <a:pPr lvl="2">
              <a:spcAft>
                <a:spcPts val="800"/>
              </a:spcAft>
            </a:pPr>
            <a:r>
              <a:rPr lang="en-US" sz="1400" dirty="0"/>
              <a:t>Revenue Integrity Leadership Exchange: October 14–15</a:t>
            </a:r>
          </a:p>
          <a:p>
            <a:pPr lvl="2">
              <a:spcAft>
                <a:spcPts val="800"/>
              </a:spcAft>
            </a:pPr>
            <a:r>
              <a:rPr lang="en-US" sz="1400" dirty="0"/>
              <a:t>Medicare Boot Camp - Utilization Review : October 14–15</a:t>
            </a:r>
          </a:p>
          <a:p>
            <a:pPr lvl="1">
              <a:spcAft>
                <a:spcPts val="800"/>
              </a:spcAft>
            </a:pPr>
            <a:r>
              <a:rPr lang="en-US" sz="1800" dirty="0"/>
              <a:t>Post-Con Options</a:t>
            </a:r>
          </a:p>
          <a:p>
            <a:pPr lvl="2">
              <a:spcAft>
                <a:spcPts val="800"/>
              </a:spcAft>
            </a:pPr>
            <a:r>
              <a:rPr lang="en-US" sz="1400" dirty="0"/>
              <a:t>Case Management Boot Camp: October 18–20</a:t>
            </a:r>
          </a:p>
          <a:p>
            <a:pPr lvl="2">
              <a:spcAft>
                <a:spcPts val="800"/>
              </a:spcAft>
            </a:pPr>
            <a:r>
              <a:rPr lang="en-US" sz="1400" dirty="0"/>
              <a:t>Medicare Boot Camp - Provider-Based Departments Version: October 18–19</a:t>
            </a:r>
          </a:p>
          <a:p>
            <a:pPr lvl="1">
              <a:spcAft>
                <a:spcPts val="800"/>
              </a:spcAft>
            </a:pPr>
            <a:endParaRPr lang="en-US" sz="2000" dirty="0"/>
          </a:p>
        </p:txBody>
      </p:sp>
    </p:spTree>
    <p:extLst>
      <p:ext uri="{BB962C8B-B14F-4D97-AF65-F5344CB8AC3E}">
        <p14:creationId xmlns:p14="http://schemas.microsoft.com/office/powerpoint/2010/main" val="37364075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129351F5-1030-470D-B9FF-3107263061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Rectangle 2"/>
          <p:cNvSpPr/>
          <p:nvPr/>
        </p:nvSpPr>
        <p:spPr>
          <a:xfrm>
            <a:off x="1688757" y="2498977"/>
            <a:ext cx="8756821" cy="3477875"/>
          </a:xfrm>
          <a:prstGeom prst="rect">
            <a:avLst/>
          </a:prstGeom>
          <a:noFill/>
        </p:spPr>
        <p:txBody>
          <a:bodyPr wrap="square">
            <a:spAutoFit/>
          </a:bodyPr>
          <a:lstStyle/>
          <a:p>
            <a:pPr algn="ctr"/>
            <a:r>
              <a:rPr lang="en-US" sz="4000" dirty="0">
                <a:solidFill>
                  <a:schemeClr val="bg1"/>
                </a:solidFill>
              </a:rPr>
              <a:t>Questions? </a:t>
            </a:r>
          </a:p>
          <a:p>
            <a:pPr algn="ctr"/>
            <a:r>
              <a:rPr lang="en-US" sz="4000" dirty="0">
                <a:solidFill>
                  <a:schemeClr val="bg1"/>
                </a:solidFill>
              </a:rPr>
              <a:t>Contact </a:t>
            </a:r>
            <a:r>
              <a:rPr lang="en-US" sz="4000" i="1" dirty="0">
                <a:solidFill>
                  <a:schemeClr val="bg1"/>
                </a:solidFill>
              </a:rPr>
              <a:t>akraynak@nahri.org</a:t>
            </a:r>
          </a:p>
          <a:p>
            <a:endParaRPr lang="en-US" sz="2800" dirty="0">
              <a:solidFill>
                <a:schemeClr val="bg1"/>
              </a:solidFill>
            </a:endParaRPr>
          </a:p>
          <a:p>
            <a:endParaRPr lang="en-US" sz="2800" dirty="0">
              <a:solidFill>
                <a:schemeClr val="bg1"/>
              </a:solidFill>
            </a:endParaRPr>
          </a:p>
          <a:p>
            <a:endParaRPr lang="en-US" sz="2800" dirty="0">
              <a:solidFill>
                <a:schemeClr val="bg1"/>
              </a:solidFill>
            </a:endParaRPr>
          </a:p>
          <a:p>
            <a:r>
              <a:rPr lang="en-US" sz="2800" dirty="0">
                <a:solidFill>
                  <a:schemeClr val="bg1"/>
                </a:solidFill>
              </a:rPr>
              <a:t>Become a charter member:</a:t>
            </a:r>
          </a:p>
          <a:p>
            <a:r>
              <a:rPr lang="en-US" sz="2800" i="1" dirty="0">
                <a:solidFill>
                  <a:schemeClr val="bg1"/>
                </a:solidFill>
              </a:rPr>
              <a:t>www.hcmarketplace.com/NAHRI </a:t>
            </a:r>
            <a:r>
              <a:rPr lang="en-US" sz="2800" dirty="0">
                <a:solidFill>
                  <a:schemeClr val="bg1"/>
                </a:solidFill>
              </a:rPr>
              <a:t>or call 1-800-650-6787</a:t>
            </a:r>
          </a:p>
        </p:txBody>
      </p:sp>
    </p:spTree>
    <p:extLst>
      <p:ext uri="{BB962C8B-B14F-4D97-AF65-F5344CB8AC3E}">
        <p14:creationId xmlns:p14="http://schemas.microsoft.com/office/powerpoint/2010/main" val="93357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7BB4243-9CE7-4D79-958C-26C4FC3759F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itle 1">
            <a:extLst>
              <a:ext uri="{FF2B5EF4-FFF2-40B4-BE49-F238E27FC236}">
                <a16:creationId xmlns:a16="http://schemas.microsoft.com/office/drawing/2014/main" id="{76755AB3-174C-4E5D-86B2-162E5F0A948F}"/>
              </a:ext>
            </a:extLst>
          </p:cNvPr>
          <p:cNvSpPr>
            <a:spLocks noGrp="1"/>
          </p:cNvSpPr>
          <p:nvPr>
            <p:ph type="title"/>
          </p:nvPr>
        </p:nvSpPr>
        <p:spPr>
          <a:xfrm>
            <a:off x="360343" y="1199147"/>
            <a:ext cx="10353762" cy="970450"/>
          </a:xfrm>
        </p:spPr>
        <p:txBody>
          <a:bodyPr/>
          <a:lstStyle/>
          <a:p>
            <a:r>
              <a:rPr lang="en-US" dirty="0"/>
              <a:t>Presented by</a:t>
            </a:r>
          </a:p>
        </p:txBody>
      </p:sp>
      <p:sp>
        <p:nvSpPr>
          <p:cNvPr id="4" name="Content Placeholder 2">
            <a:extLst>
              <a:ext uri="{FF2B5EF4-FFF2-40B4-BE49-F238E27FC236}">
                <a16:creationId xmlns:a16="http://schemas.microsoft.com/office/drawing/2014/main" id="{04614437-3C70-480A-B861-6A5E52CFDE14}"/>
              </a:ext>
            </a:extLst>
          </p:cNvPr>
          <p:cNvSpPr>
            <a:spLocks noGrp="1"/>
          </p:cNvSpPr>
          <p:nvPr>
            <p:ph idx="1"/>
          </p:nvPr>
        </p:nvSpPr>
        <p:spPr>
          <a:xfrm>
            <a:off x="360343" y="2321996"/>
            <a:ext cx="10353762" cy="4058751"/>
          </a:xfrm>
        </p:spPr>
        <p:txBody>
          <a:bodyPr>
            <a:normAutofit/>
          </a:bodyPr>
          <a:lstStyle/>
          <a:p>
            <a:pPr marL="379800" indent="-342900"/>
            <a:r>
              <a:rPr lang="en-US" sz="2400" b="1" dirty="0"/>
              <a:t>Andrea Kraynak, CPC, </a:t>
            </a:r>
            <a:r>
              <a:rPr lang="en-US" sz="2400" dirty="0"/>
              <a:t>NAHRI director</a:t>
            </a:r>
            <a:endParaRPr lang="en-US" sz="2400" b="1" dirty="0"/>
          </a:p>
          <a:p>
            <a:pPr marL="379800" indent="-342900"/>
            <a:r>
              <a:rPr lang="en-US" sz="2400" b="1" dirty="0"/>
              <a:t>Jaclyn Fitzgerald, </a:t>
            </a:r>
            <a:r>
              <a:rPr lang="en-US" sz="2400" dirty="0"/>
              <a:t>NAHRI associate director</a:t>
            </a:r>
          </a:p>
          <a:p>
            <a:pPr marL="379800" indent="-342900"/>
            <a:r>
              <a:rPr lang="en-US" sz="2400" b="1" dirty="0"/>
              <a:t>Valerie Rinkle, MPA, </a:t>
            </a:r>
            <a:r>
              <a:rPr lang="en-US" sz="2400" dirty="0"/>
              <a:t>NAHRI advisory board member and lead regulatory specialist and instructor at HCPro</a:t>
            </a:r>
          </a:p>
        </p:txBody>
      </p:sp>
    </p:spTree>
    <p:extLst>
      <p:ext uri="{BB962C8B-B14F-4D97-AF65-F5344CB8AC3E}">
        <p14:creationId xmlns:p14="http://schemas.microsoft.com/office/powerpoint/2010/main" val="801413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7BB4243-9CE7-4D79-958C-26C4FC3759F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itle 1">
            <a:extLst>
              <a:ext uri="{FF2B5EF4-FFF2-40B4-BE49-F238E27FC236}">
                <a16:creationId xmlns:a16="http://schemas.microsoft.com/office/drawing/2014/main" id="{76755AB3-174C-4E5D-86B2-162E5F0A948F}"/>
              </a:ext>
            </a:extLst>
          </p:cNvPr>
          <p:cNvSpPr>
            <a:spLocks noGrp="1"/>
          </p:cNvSpPr>
          <p:nvPr>
            <p:ph type="title"/>
          </p:nvPr>
        </p:nvSpPr>
        <p:spPr>
          <a:xfrm>
            <a:off x="360343" y="1199147"/>
            <a:ext cx="10353762" cy="970450"/>
          </a:xfrm>
        </p:spPr>
        <p:txBody>
          <a:bodyPr/>
          <a:lstStyle/>
          <a:p>
            <a:r>
              <a:rPr lang="en-US" dirty="0"/>
              <a:t>Agenda</a:t>
            </a:r>
          </a:p>
        </p:txBody>
      </p:sp>
      <p:sp>
        <p:nvSpPr>
          <p:cNvPr id="4" name="Content Placeholder 2">
            <a:extLst>
              <a:ext uri="{FF2B5EF4-FFF2-40B4-BE49-F238E27FC236}">
                <a16:creationId xmlns:a16="http://schemas.microsoft.com/office/drawing/2014/main" id="{04614437-3C70-480A-B861-6A5E52CFDE14}"/>
              </a:ext>
            </a:extLst>
          </p:cNvPr>
          <p:cNvSpPr>
            <a:spLocks noGrp="1"/>
          </p:cNvSpPr>
          <p:nvPr>
            <p:ph idx="1"/>
          </p:nvPr>
        </p:nvSpPr>
        <p:spPr>
          <a:xfrm>
            <a:off x="360343" y="2321996"/>
            <a:ext cx="10353762" cy="4058751"/>
          </a:xfrm>
        </p:spPr>
        <p:txBody>
          <a:bodyPr>
            <a:normAutofit/>
          </a:bodyPr>
          <a:lstStyle/>
          <a:p>
            <a:pPr marL="379800" indent="-342900"/>
            <a:r>
              <a:rPr lang="en-US" sz="2400" dirty="0"/>
              <a:t>Introduction to NAHRI and its mission</a:t>
            </a:r>
          </a:p>
          <a:p>
            <a:pPr marL="379800" indent="-342900"/>
            <a:r>
              <a:rPr lang="en-US" sz="2400" dirty="0"/>
              <a:t>Member benefits</a:t>
            </a:r>
          </a:p>
          <a:p>
            <a:pPr marL="379800" indent="-342900"/>
            <a:r>
              <a:rPr lang="en-US" sz="2400" dirty="0"/>
              <a:t>Brief tour of the NAHRI website, including publications, resources, and forums</a:t>
            </a:r>
          </a:p>
          <a:p>
            <a:pPr marL="379800" indent="-342900"/>
            <a:r>
              <a:rPr lang="en-US" sz="2400" dirty="0"/>
              <a:t>Discussion with Advisory Board Members</a:t>
            </a:r>
          </a:p>
          <a:p>
            <a:pPr marL="379800" indent="-342900"/>
            <a:r>
              <a:rPr lang="en-US" sz="2400" dirty="0"/>
              <a:t>Up and coming benefits and programs coming in 2018</a:t>
            </a:r>
          </a:p>
        </p:txBody>
      </p:sp>
    </p:spTree>
    <p:extLst>
      <p:ext uri="{BB962C8B-B14F-4D97-AF65-F5344CB8AC3E}">
        <p14:creationId xmlns:p14="http://schemas.microsoft.com/office/powerpoint/2010/main" val="94334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7BB4243-9CE7-4D79-958C-26C4FC3759F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itle 1">
            <a:extLst>
              <a:ext uri="{FF2B5EF4-FFF2-40B4-BE49-F238E27FC236}">
                <a16:creationId xmlns:a16="http://schemas.microsoft.com/office/drawing/2014/main" id="{AD7C5AFC-F7AA-4C16-A6A0-60C8ECDBDADE}"/>
              </a:ext>
            </a:extLst>
          </p:cNvPr>
          <p:cNvSpPr>
            <a:spLocks noGrp="1"/>
          </p:cNvSpPr>
          <p:nvPr>
            <p:ph type="title"/>
          </p:nvPr>
        </p:nvSpPr>
        <p:spPr>
          <a:xfrm>
            <a:off x="408469" y="1187116"/>
            <a:ext cx="10353762" cy="970450"/>
          </a:xfrm>
        </p:spPr>
        <p:txBody>
          <a:bodyPr/>
          <a:lstStyle/>
          <a:p>
            <a:r>
              <a:rPr lang="en-US" dirty="0"/>
              <a:t>About NAHRI</a:t>
            </a:r>
          </a:p>
        </p:txBody>
      </p:sp>
      <p:sp>
        <p:nvSpPr>
          <p:cNvPr id="4" name="Content Placeholder 2">
            <a:extLst>
              <a:ext uri="{FF2B5EF4-FFF2-40B4-BE49-F238E27FC236}">
                <a16:creationId xmlns:a16="http://schemas.microsoft.com/office/drawing/2014/main" id="{38662BC3-6D10-45EC-95C8-C146BE77C5BA}"/>
              </a:ext>
            </a:extLst>
          </p:cNvPr>
          <p:cNvSpPr>
            <a:spLocks noGrp="1"/>
          </p:cNvSpPr>
          <p:nvPr>
            <p:ph idx="1"/>
          </p:nvPr>
        </p:nvSpPr>
        <p:spPr>
          <a:xfrm>
            <a:off x="408469" y="2309965"/>
            <a:ext cx="10353762" cy="4058751"/>
          </a:xfrm>
        </p:spPr>
        <p:txBody>
          <a:bodyPr>
            <a:normAutofit/>
          </a:bodyPr>
          <a:lstStyle/>
          <a:p>
            <a:pPr marL="0" indent="0">
              <a:buNone/>
            </a:pPr>
            <a:r>
              <a:rPr lang="en-US" sz="2400" dirty="0">
                <a:effectLst/>
              </a:rPr>
              <a:t>NAHRI is the nation's only association dedicated to the revenue integrity profession. Members have access to articles, helpful forms and tools, networking events, special discounts, and much more.</a:t>
            </a:r>
          </a:p>
          <a:p>
            <a:pPr marL="0" indent="0">
              <a:buNone/>
            </a:pPr>
            <a:endParaRPr lang="en-US" sz="2400" dirty="0"/>
          </a:p>
          <a:p>
            <a:pPr marL="0" indent="0">
              <a:buNone/>
            </a:pPr>
            <a:r>
              <a:rPr lang="en-US" sz="2400" dirty="0"/>
              <a:t>NAHRI’s mission is to enhance the revenue integrity profession through standards, advocacy, networking, and the promotion of shared knowledge and resources. </a:t>
            </a:r>
          </a:p>
        </p:txBody>
      </p:sp>
    </p:spTree>
    <p:extLst>
      <p:ext uri="{BB962C8B-B14F-4D97-AF65-F5344CB8AC3E}">
        <p14:creationId xmlns:p14="http://schemas.microsoft.com/office/powerpoint/2010/main" val="12328585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7BB4243-9CE7-4D79-958C-26C4FC3759F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itle 1">
            <a:extLst>
              <a:ext uri="{FF2B5EF4-FFF2-40B4-BE49-F238E27FC236}">
                <a16:creationId xmlns:a16="http://schemas.microsoft.com/office/drawing/2014/main" id="{3B2770AF-B747-4432-9D85-FDCF094ECDD0}"/>
              </a:ext>
            </a:extLst>
          </p:cNvPr>
          <p:cNvSpPr>
            <a:spLocks noGrp="1"/>
          </p:cNvSpPr>
          <p:nvPr>
            <p:ph type="title"/>
          </p:nvPr>
        </p:nvSpPr>
        <p:spPr>
          <a:xfrm>
            <a:off x="372374" y="1223211"/>
            <a:ext cx="10353762" cy="970450"/>
          </a:xfrm>
        </p:spPr>
        <p:txBody>
          <a:bodyPr/>
          <a:lstStyle/>
          <a:p>
            <a:r>
              <a:rPr lang="en-US" dirty="0"/>
              <a:t>Defining revenue integrity</a:t>
            </a:r>
          </a:p>
        </p:txBody>
      </p:sp>
      <p:sp>
        <p:nvSpPr>
          <p:cNvPr id="4" name="Content Placeholder 2">
            <a:extLst>
              <a:ext uri="{FF2B5EF4-FFF2-40B4-BE49-F238E27FC236}">
                <a16:creationId xmlns:a16="http://schemas.microsoft.com/office/drawing/2014/main" id="{A6EB149B-1049-4694-BCF3-4DFC7ED98BC9}"/>
              </a:ext>
            </a:extLst>
          </p:cNvPr>
          <p:cNvSpPr>
            <a:spLocks noGrp="1"/>
          </p:cNvSpPr>
          <p:nvPr>
            <p:ph idx="1"/>
          </p:nvPr>
        </p:nvSpPr>
        <p:spPr>
          <a:xfrm>
            <a:off x="372374" y="2346060"/>
            <a:ext cx="10353762" cy="4058751"/>
          </a:xfrm>
        </p:spPr>
        <p:txBody>
          <a:bodyPr>
            <a:normAutofit/>
          </a:bodyPr>
          <a:lstStyle/>
          <a:p>
            <a:pPr marL="457200" lvl="1" indent="0">
              <a:buNone/>
            </a:pPr>
            <a:r>
              <a:rPr lang="en-US" sz="2400" dirty="0"/>
              <a:t>The basis of revenue integrity is to prevent recurrence of issues that can cause revenue leakage and/or compliance risks through effective, efficient, replicable processes and internal controls across the continuum of patient care, supported by the appropriate documentation and the application of sound financial practices that are able to withstand audits at any point in time.</a:t>
            </a:r>
            <a:endParaRPr lang="en-US" sz="2200" dirty="0"/>
          </a:p>
        </p:txBody>
      </p:sp>
    </p:spTree>
    <p:extLst>
      <p:ext uri="{BB962C8B-B14F-4D97-AF65-F5344CB8AC3E}">
        <p14:creationId xmlns:p14="http://schemas.microsoft.com/office/powerpoint/2010/main" val="27289341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7BB4243-9CE7-4D79-958C-26C4FC3759F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itle 1">
            <a:extLst>
              <a:ext uri="{FF2B5EF4-FFF2-40B4-BE49-F238E27FC236}">
                <a16:creationId xmlns:a16="http://schemas.microsoft.com/office/drawing/2014/main" id="{41429FB9-ED28-4370-A9D7-F75556FD98B0}"/>
              </a:ext>
            </a:extLst>
          </p:cNvPr>
          <p:cNvSpPr>
            <a:spLocks noGrp="1"/>
          </p:cNvSpPr>
          <p:nvPr>
            <p:ph type="title"/>
          </p:nvPr>
        </p:nvSpPr>
        <p:spPr>
          <a:xfrm>
            <a:off x="336279" y="1199147"/>
            <a:ext cx="10353762" cy="970450"/>
          </a:xfrm>
        </p:spPr>
        <p:txBody>
          <a:bodyPr/>
          <a:lstStyle/>
          <a:p>
            <a:r>
              <a:rPr lang="en-US" dirty="0"/>
              <a:t>Membership benefits</a:t>
            </a:r>
          </a:p>
        </p:txBody>
      </p:sp>
      <p:sp>
        <p:nvSpPr>
          <p:cNvPr id="4" name="Content Placeholder 2">
            <a:extLst>
              <a:ext uri="{FF2B5EF4-FFF2-40B4-BE49-F238E27FC236}">
                <a16:creationId xmlns:a16="http://schemas.microsoft.com/office/drawing/2014/main" id="{A074F2AE-4416-42ED-921C-B8DC3A1CB11B}"/>
              </a:ext>
            </a:extLst>
          </p:cNvPr>
          <p:cNvSpPr>
            <a:spLocks noGrp="1"/>
          </p:cNvSpPr>
          <p:nvPr>
            <p:ph idx="1"/>
          </p:nvPr>
        </p:nvSpPr>
        <p:spPr>
          <a:xfrm>
            <a:off x="336279" y="2484423"/>
            <a:ext cx="10353762" cy="4058751"/>
          </a:xfrm>
        </p:spPr>
        <p:txBody>
          <a:bodyPr>
            <a:noAutofit/>
          </a:bodyPr>
          <a:lstStyle/>
          <a:p>
            <a:pPr marL="0" indent="0">
              <a:buNone/>
            </a:pPr>
            <a:r>
              <a:rPr lang="en-US" dirty="0"/>
              <a:t>NAHRI members receive:</a:t>
            </a:r>
          </a:p>
          <a:p>
            <a:r>
              <a:rPr lang="en-US" sz="1800" dirty="0"/>
              <a:t>Advocacy and leadership from the </a:t>
            </a:r>
            <a:r>
              <a:rPr lang="en-US" sz="1800" dirty="0">
                <a:solidFill>
                  <a:srgbClr val="2C8EB4"/>
                </a:solidFill>
                <a:hlinkClick r:id="rId3"/>
              </a:rPr>
              <a:t>NAHRI Advisory Board</a:t>
            </a:r>
            <a:endParaRPr lang="en-US" sz="1800" dirty="0">
              <a:solidFill>
                <a:srgbClr val="2C8EB4"/>
              </a:solidFill>
            </a:endParaRPr>
          </a:p>
          <a:p>
            <a:r>
              <a:rPr lang="en-US" sz="1800" dirty="0"/>
              <a:t>Bi-Weekly tips, news, and strategies in our e-newsletter, </a:t>
            </a:r>
            <a:r>
              <a:rPr lang="en-US" sz="1800" i="1" dirty="0">
                <a:hlinkClick r:id="rId4"/>
              </a:rPr>
              <a:t>Revenue Integrity Insider</a:t>
            </a:r>
            <a:endParaRPr lang="en-US" sz="1800" dirty="0"/>
          </a:p>
          <a:p>
            <a:r>
              <a:rPr lang="en-US" sz="1800" dirty="0"/>
              <a:t>In-depth news, analysis, and regulatory information, case studies on building successful </a:t>
            </a:r>
            <a:br>
              <a:rPr lang="en-US" sz="1800" dirty="0"/>
            </a:br>
            <a:r>
              <a:rPr lang="en-US" sz="1800" dirty="0"/>
              <a:t>programs, and membership profiles in our quarterly journal, the </a:t>
            </a:r>
            <a:r>
              <a:rPr lang="en-US" sz="1800" i="1" dirty="0">
                <a:hlinkClick r:id="rId5"/>
              </a:rPr>
              <a:t>NAHRI Journal</a:t>
            </a:r>
            <a:endParaRPr lang="en-US" sz="1800" dirty="0"/>
          </a:p>
          <a:p>
            <a:r>
              <a:rPr lang="en-US" sz="1800" dirty="0"/>
              <a:t>An opportunity to network with peers and colleagues in the </a:t>
            </a:r>
            <a:r>
              <a:rPr lang="en-US" sz="1800" dirty="0">
                <a:hlinkClick r:id="rId6"/>
              </a:rPr>
              <a:t>NAHRI Forum</a:t>
            </a:r>
            <a:endParaRPr lang="en-US" sz="1800" dirty="0"/>
          </a:p>
          <a:p>
            <a:r>
              <a:rPr lang="en-US" sz="1800" dirty="0"/>
              <a:t>Access to live and archived </a:t>
            </a:r>
            <a:r>
              <a:rPr lang="en-US" sz="1800" dirty="0">
                <a:hlinkClick r:id="rId7"/>
              </a:rPr>
              <a:t>quarterly conference calls</a:t>
            </a:r>
            <a:r>
              <a:rPr lang="en-US" sz="1800" dirty="0"/>
              <a:t>, hour-long networking discussions, and more</a:t>
            </a:r>
          </a:p>
          <a:p>
            <a:r>
              <a:rPr lang="en-US" sz="1800" dirty="0"/>
              <a:t>Helpful tools accessed in our electronic </a:t>
            </a:r>
            <a:r>
              <a:rPr lang="en-US" sz="1800" dirty="0">
                <a:hlinkClick r:id="rId8"/>
              </a:rPr>
              <a:t>Resource Library</a:t>
            </a:r>
            <a:r>
              <a:rPr lang="en-US" sz="1800" dirty="0"/>
              <a:t>, including sample queries, policies, and tools</a:t>
            </a:r>
          </a:p>
          <a:p>
            <a:r>
              <a:rPr lang="en-US" sz="1800" dirty="0"/>
              <a:t>Access to the </a:t>
            </a:r>
            <a:r>
              <a:rPr lang="en-US" sz="1800" dirty="0">
                <a:hlinkClick r:id="rId9"/>
              </a:rPr>
              <a:t>Revenue Cycle Career Center</a:t>
            </a:r>
            <a:endParaRPr lang="en-US" sz="1800" dirty="0"/>
          </a:p>
          <a:p>
            <a:r>
              <a:rPr lang="en-US" sz="1800" dirty="0"/>
              <a:t>Discounts to the annual </a:t>
            </a:r>
            <a:r>
              <a:rPr lang="en-US" sz="1800" dirty="0">
                <a:hlinkClick r:id="rId10"/>
              </a:rPr>
              <a:t>Revenue Integrity Symposium</a:t>
            </a:r>
            <a:r>
              <a:rPr lang="en-US" sz="1800" dirty="0"/>
              <a:t>, certification (coming soon!), and </a:t>
            </a:r>
            <a:r>
              <a:rPr lang="en-US" sz="1800" dirty="0" err="1">
                <a:hlinkClick r:id="rId11"/>
              </a:rPr>
              <a:t>HCPro</a:t>
            </a:r>
            <a:r>
              <a:rPr lang="en-US" sz="1800" dirty="0">
                <a:hlinkClick r:id="rId11"/>
              </a:rPr>
              <a:t> boot camps</a:t>
            </a:r>
            <a:endParaRPr lang="en-US" sz="1800" dirty="0"/>
          </a:p>
        </p:txBody>
      </p:sp>
      <p:pic>
        <p:nvPicPr>
          <p:cNvPr id="9" name="Picture 8">
            <a:extLst>
              <a:ext uri="{FF2B5EF4-FFF2-40B4-BE49-F238E27FC236}">
                <a16:creationId xmlns:a16="http://schemas.microsoft.com/office/drawing/2014/main" id="{8542EF64-B364-40FA-845C-6E2A04B7C115}"/>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9465274" y="1199147"/>
            <a:ext cx="2603157" cy="3353702"/>
          </a:xfrm>
          <a:prstGeom prst="rect">
            <a:avLst/>
          </a:prstGeom>
        </p:spPr>
      </p:pic>
      <p:pic>
        <p:nvPicPr>
          <p:cNvPr id="2" name="Picture 1"/>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071150" y="1199147"/>
            <a:ext cx="2270555" cy="908222"/>
          </a:xfrm>
          <a:prstGeom prst="rect">
            <a:avLst/>
          </a:prstGeom>
        </p:spPr>
      </p:pic>
      <p:pic>
        <p:nvPicPr>
          <p:cNvPr id="7" name="Picture 6"/>
          <p:cNvPicPr>
            <a:picLocks noChangeAspect="1"/>
          </p:cNvPicPr>
          <p:nvPr/>
        </p:nvPicPr>
        <p:blipFill>
          <a:blip r:embed="rId14"/>
          <a:stretch>
            <a:fillRect/>
          </a:stretch>
        </p:blipFill>
        <p:spPr>
          <a:xfrm>
            <a:off x="6203093" y="2169597"/>
            <a:ext cx="3138612" cy="725804"/>
          </a:xfrm>
          <a:prstGeom prst="rect">
            <a:avLst/>
          </a:prstGeom>
        </p:spPr>
      </p:pic>
    </p:spTree>
    <p:extLst>
      <p:ext uri="{BB962C8B-B14F-4D97-AF65-F5344CB8AC3E}">
        <p14:creationId xmlns:p14="http://schemas.microsoft.com/office/powerpoint/2010/main" val="14634099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7BB4243-9CE7-4D79-958C-26C4FC3759F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itle 1">
            <a:extLst>
              <a:ext uri="{FF2B5EF4-FFF2-40B4-BE49-F238E27FC236}">
                <a16:creationId xmlns:a16="http://schemas.microsoft.com/office/drawing/2014/main" id="{41429FB9-ED28-4370-A9D7-F75556FD98B0}"/>
              </a:ext>
            </a:extLst>
          </p:cNvPr>
          <p:cNvSpPr>
            <a:spLocks noGrp="1"/>
          </p:cNvSpPr>
          <p:nvPr>
            <p:ph type="title"/>
          </p:nvPr>
        </p:nvSpPr>
        <p:spPr>
          <a:xfrm>
            <a:off x="336279" y="1199147"/>
            <a:ext cx="10353762" cy="970450"/>
          </a:xfrm>
        </p:spPr>
        <p:txBody>
          <a:bodyPr/>
          <a:lstStyle/>
          <a:p>
            <a:r>
              <a:rPr lang="en-US" dirty="0"/>
              <a:t>Charter Membership benefits</a:t>
            </a:r>
          </a:p>
        </p:txBody>
      </p:sp>
      <p:pic>
        <p:nvPicPr>
          <p:cNvPr id="2" name="Content Placeholder 1"/>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800183" y="1199147"/>
            <a:ext cx="2524125" cy="2524125"/>
          </a:xfrm>
        </p:spPr>
      </p:pic>
      <p:sp>
        <p:nvSpPr>
          <p:cNvPr id="6" name="Rectangle 5"/>
          <p:cNvSpPr/>
          <p:nvPr/>
        </p:nvSpPr>
        <p:spPr>
          <a:xfrm>
            <a:off x="336278" y="2367031"/>
            <a:ext cx="7473191" cy="4339650"/>
          </a:xfrm>
          <a:prstGeom prst="rect">
            <a:avLst/>
          </a:prstGeom>
        </p:spPr>
        <p:txBody>
          <a:bodyPr wrap="square">
            <a:spAutoFit/>
          </a:bodyPr>
          <a:lstStyle/>
          <a:p>
            <a:r>
              <a:rPr lang="en-US" b="1" i="1" dirty="0">
                <a:solidFill>
                  <a:srgbClr val="2C8EB4"/>
                </a:solidFill>
              </a:rPr>
              <a:t>Save 20% by becoming a charter member!</a:t>
            </a:r>
          </a:p>
          <a:p>
            <a:endParaRPr lang="en-US" dirty="0"/>
          </a:p>
          <a:p>
            <a:r>
              <a:rPr lang="en-US" dirty="0"/>
              <a:t>Charter Members also receive a limited-time only welcome kit that includes:</a:t>
            </a:r>
          </a:p>
          <a:p>
            <a:pPr marL="285750" indent="-285750">
              <a:buFont typeface="Arial" panose="020B0604020202020204" pitchFamily="34" charset="0"/>
              <a:buChar char="•"/>
            </a:pPr>
            <a:r>
              <a:rPr lang="en-US" dirty="0"/>
              <a:t>Personalized membership card</a:t>
            </a:r>
          </a:p>
          <a:p>
            <a:pPr marL="285750" indent="-285750">
              <a:buFont typeface="Arial" panose="020B0604020202020204" pitchFamily="34" charset="0"/>
              <a:buChar char="•"/>
            </a:pPr>
            <a:r>
              <a:rPr lang="en-US" dirty="0"/>
              <a:t>NAHRI logo embossed journal</a:t>
            </a:r>
          </a:p>
          <a:p>
            <a:pPr marL="285750" indent="-285750">
              <a:buFont typeface="Arial" panose="020B0604020202020204" pitchFamily="34" charset="0"/>
              <a:buChar char="•"/>
            </a:pPr>
            <a:r>
              <a:rPr lang="en-US" dirty="0"/>
              <a:t>A complimentary copy of the </a:t>
            </a:r>
            <a:r>
              <a:rPr lang="en-US" i="1" dirty="0"/>
              <a:t>Revenue Integrity Training Handbook</a:t>
            </a:r>
            <a:r>
              <a:rPr lang="en-US" dirty="0"/>
              <a:t>, written by NAHRI board member Elizabeth Lamkin, MHA, ACHE</a:t>
            </a:r>
          </a:p>
          <a:p>
            <a:pPr marL="285750" indent="-285750">
              <a:buFont typeface="Arial" panose="020B0604020202020204" pitchFamily="34" charset="0"/>
              <a:buChar char="•"/>
            </a:pPr>
            <a:r>
              <a:rPr lang="en-US" dirty="0"/>
              <a:t>And a printed guide to your membership benefits</a:t>
            </a:r>
          </a:p>
          <a:p>
            <a:r>
              <a:rPr lang="en-US" dirty="0"/>
              <a:t> </a:t>
            </a:r>
            <a:endParaRPr lang="en-US" sz="2000" dirty="0"/>
          </a:p>
          <a:p>
            <a:endParaRPr lang="en-US" sz="2000" dirty="0"/>
          </a:p>
          <a:p>
            <a:endParaRPr lang="en-US" sz="2000" dirty="0">
              <a:solidFill>
                <a:srgbClr val="90C440"/>
              </a:solidFill>
            </a:endParaRPr>
          </a:p>
          <a:p>
            <a:endParaRPr lang="en-US" sz="2000" dirty="0">
              <a:solidFill>
                <a:srgbClr val="6E8AA6"/>
              </a:solidFill>
            </a:endParaRPr>
          </a:p>
          <a:p>
            <a:r>
              <a:rPr lang="en-US" dirty="0">
                <a:solidFill>
                  <a:srgbClr val="2C8EB4"/>
                </a:solidFill>
              </a:rPr>
              <a:t>Become a charter member:</a:t>
            </a:r>
          </a:p>
          <a:p>
            <a:r>
              <a:rPr lang="en-US" i="1" dirty="0">
                <a:solidFill>
                  <a:srgbClr val="2C8EB4"/>
                </a:solidFill>
              </a:rPr>
              <a:t>www.hcmarketplace.com/NAHRI </a:t>
            </a:r>
            <a:r>
              <a:rPr lang="en-US" dirty="0">
                <a:solidFill>
                  <a:srgbClr val="2C8EB4"/>
                </a:solidFill>
              </a:rPr>
              <a:t>or call 1-800-650-6787</a:t>
            </a:r>
          </a:p>
          <a:p>
            <a:endParaRPr lang="en-US" dirty="0">
              <a:solidFill>
                <a:srgbClr val="6E8AA6"/>
              </a:solidFill>
            </a:endParaRPr>
          </a:p>
        </p:txBody>
      </p:sp>
      <p:pic>
        <p:nvPicPr>
          <p:cNvPr id="7" name="Picture 6"/>
          <p:cNvPicPr>
            <a:picLocks noChangeAspect="1"/>
          </p:cNvPicPr>
          <p:nvPr/>
        </p:nvPicPr>
        <p:blipFill>
          <a:blip r:embed="rId4"/>
          <a:stretch>
            <a:fillRect/>
          </a:stretch>
        </p:blipFill>
        <p:spPr>
          <a:xfrm>
            <a:off x="8800183" y="3925875"/>
            <a:ext cx="2524125" cy="2524125"/>
          </a:xfrm>
          <a:prstGeom prst="rect">
            <a:avLst/>
          </a:prstGeom>
        </p:spPr>
      </p:pic>
    </p:spTree>
    <p:extLst>
      <p:ext uri="{BB962C8B-B14F-4D97-AF65-F5344CB8AC3E}">
        <p14:creationId xmlns:p14="http://schemas.microsoft.com/office/powerpoint/2010/main" val="24940750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7BB4243-9CE7-4D79-958C-26C4FC3759F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itle 1">
            <a:extLst>
              <a:ext uri="{FF2B5EF4-FFF2-40B4-BE49-F238E27FC236}">
                <a16:creationId xmlns:a16="http://schemas.microsoft.com/office/drawing/2014/main" id="{B6B34F56-2F4E-4004-B1C3-7D4F325885FB}"/>
              </a:ext>
            </a:extLst>
          </p:cNvPr>
          <p:cNvSpPr>
            <a:spLocks noGrp="1"/>
          </p:cNvSpPr>
          <p:nvPr>
            <p:ph type="title"/>
          </p:nvPr>
        </p:nvSpPr>
        <p:spPr>
          <a:xfrm>
            <a:off x="372374" y="1323906"/>
            <a:ext cx="10353762" cy="781728"/>
          </a:xfrm>
        </p:spPr>
        <p:txBody>
          <a:bodyPr/>
          <a:lstStyle/>
          <a:p>
            <a:r>
              <a:rPr lang="en-US" dirty="0"/>
              <a:t>Live website demonstration</a:t>
            </a:r>
          </a:p>
        </p:txBody>
      </p:sp>
      <p:sp>
        <p:nvSpPr>
          <p:cNvPr id="7" name="Content Placeholder 2">
            <a:extLst>
              <a:ext uri="{FF2B5EF4-FFF2-40B4-BE49-F238E27FC236}">
                <a16:creationId xmlns:a16="http://schemas.microsoft.com/office/drawing/2014/main" id="{5D82F875-F823-4D7C-918C-B878D058FD04}"/>
              </a:ext>
            </a:extLst>
          </p:cNvPr>
          <p:cNvSpPr>
            <a:spLocks noGrp="1"/>
          </p:cNvSpPr>
          <p:nvPr>
            <p:ph idx="1"/>
          </p:nvPr>
        </p:nvSpPr>
        <p:spPr>
          <a:xfrm>
            <a:off x="372374" y="2594919"/>
            <a:ext cx="10353762" cy="3773796"/>
          </a:xfrm>
        </p:spPr>
        <p:txBody>
          <a:bodyPr>
            <a:normAutofit/>
          </a:bodyPr>
          <a:lstStyle/>
          <a:p>
            <a:pPr marL="36900" indent="0" algn="ctr">
              <a:buNone/>
            </a:pPr>
            <a:r>
              <a:rPr lang="en-US" sz="4800" dirty="0">
                <a:solidFill>
                  <a:srgbClr val="2C8EB4"/>
                </a:solidFill>
              </a:rPr>
              <a:t>www.nahri.org</a:t>
            </a:r>
          </a:p>
        </p:txBody>
      </p:sp>
    </p:spTree>
    <p:extLst>
      <p:ext uri="{BB962C8B-B14F-4D97-AF65-F5344CB8AC3E}">
        <p14:creationId xmlns:p14="http://schemas.microsoft.com/office/powerpoint/2010/main" val="35977876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7BB4243-9CE7-4D79-958C-26C4FC3759F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itle 1">
            <a:extLst>
              <a:ext uri="{FF2B5EF4-FFF2-40B4-BE49-F238E27FC236}">
                <a16:creationId xmlns:a16="http://schemas.microsoft.com/office/drawing/2014/main" id="{B6B34F56-2F4E-4004-B1C3-7D4F325885FB}"/>
              </a:ext>
            </a:extLst>
          </p:cNvPr>
          <p:cNvSpPr>
            <a:spLocks noGrp="1"/>
          </p:cNvSpPr>
          <p:nvPr>
            <p:ph type="title"/>
          </p:nvPr>
        </p:nvSpPr>
        <p:spPr>
          <a:xfrm>
            <a:off x="372374" y="1187115"/>
            <a:ext cx="10353762" cy="679785"/>
          </a:xfrm>
        </p:spPr>
        <p:txBody>
          <a:bodyPr>
            <a:normAutofit fontScale="90000"/>
          </a:bodyPr>
          <a:lstStyle/>
          <a:p>
            <a:r>
              <a:rPr lang="en-US" dirty="0"/>
              <a:t>Advisory Board Members</a:t>
            </a:r>
          </a:p>
        </p:txBody>
      </p:sp>
      <p:sp>
        <p:nvSpPr>
          <p:cNvPr id="7" name="Content Placeholder 2">
            <a:extLst>
              <a:ext uri="{FF2B5EF4-FFF2-40B4-BE49-F238E27FC236}">
                <a16:creationId xmlns:a16="http://schemas.microsoft.com/office/drawing/2014/main" id="{5D82F875-F823-4D7C-918C-B878D058FD04}"/>
              </a:ext>
            </a:extLst>
          </p:cNvPr>
          <p:cNvSpPr>
            <a:spLocks noGrp="1"/>
          </p:cNvSpPr>
          <p:nvPr>
            <p:ph idx="1"/>
          </p:nvPr>
        </p:nvSpPr>
        <p:spPr>
          <a:xfrm>
            <a:off x="273520" y="1866900"/>
            <a:ext cx="11679583" cy="4744995"/>
          </a:xfrm>
        </p:spPr>
        <p:txBody>
          <a:bodyPr numCol="2">
            <a:noAutofit/>
          </a:bodyPr>
          <a:lstStyle/>
          <a:p>
            <a:pPr>
              <a:spcBef>
                <a:spcPts val="600"/>
              </a:spcBef>
            </a:pPr>
            <a:r>
              <a:rPr lang="en-US" sz="1800" spc="-10" dirty="0"/>
              <a:t>Catherine </a:t>
            </a:r>
            <a:r>
              <a:rPr lang="en-US" sz="1800" spc="-10" dirty="0" err="1"/>
              <a:t>Boerner</a:t>
            </a:r>
            <a:r>
              <a:rPr lang="en-US" sz="1800" spc="-10" dirty="0"/>
              <a:t>, JD, CHC, President, </a:t>
            </a:r>
            <a:r>
              <a:rPr lang="en-US" sz="1800" spc="-10" dirty="0" err="1"/>
              <a:t>Boerner</a:t>
            </a:r>
            <a:r>
              <a:rPr lang="en-US" sz="1800" spc="-10" dirty="0"/>
              <a:t> </a:t>
            </a:r>
            <a:br>
              <a:rPr lang="en-US" sz="1800" spc="-10" dirty="0"/>
            </a:br>
            <a:r>
              <a:rPr lang="en-US" sz="1800" spc="-10" dirty="0"/>
              <a:t>Consulting, LLC</a:t>
            </a:r>
          </a:p>
          <a:p>
            <a:pPr>
              <a:spcBef>
                <a:spcPts val="600"/>
              </a:spcBef>
            </a:pPr>
            <a:r>
              <a:rPr lang="en-US" sz="1800" spc="-20" dirty="0"/>
              <a:t>Sarah L. Goodman, MBA, CHCAF, CPC-H, CCP, FCS, President/CEO, SLG, Inc.</a:t>
            </a:r>
          </a:p>
          <a:p>
            <a:pPr>
              <a:spcBef>
                <a:spcPts val="600"/>
              </a:spcBef>
            </a:pPr>
            <a:r>
              <a:rPr lang="en-US" sz="1800" spc="-20" dirty="0"/>
              <a:t>Ronald Hirsch, MD, FACP, CHCQM, Vice President, </a:t>
            </a:r>
            <a:br>
              <a:rPr lang="en-US" sz="1800" spc="-20" dirty="0"/>
            </a:br>
            <a:r>
              <a:rPr lang="en-US" sz="1800" spc="-20" dirty="0"/>
              <a:t>R1 Physician Advisory Services</a:t>
            </a:r>
          </a:p>
          <a:p>
            <a:pPr>
              <a:spcBef>
                <a:spcPts val="600"/>
              </a:spcBef>
            </a:pPr>
            <a:r>
              <a:rPr lang="en-US" sz="1800" spc="-20" dirty="0"/>
              <a:t>Elizabeth Lamkin, MHA, ACHE, CEO &amp; Partner, PACE Healthcare Consulting, LLC </a:t>
            </a:r>
          </a:p>
          <a:p>
            <a:pPr>
              <a:spcBef>
                <a:spcPts val="600"/>
              </a:spcBef>
            </a:pPr>
            <a:r>
              <a:rPr lang="en-US" sz="1800" spc="-20" dirty="0"/>
              <a:t>Kay Larsen Revenue Integrity Specialist, Glendale </a:t>
            </a:r>
            <a:br>
              <a:rPr lang="en-US" sz="1800" spc="-20" dirty="0"/>
            </a:br>
            <a:r>
              <a:rPr lang="en-US" sz="1800" spc="-20" dirty="0"/>
              <a:t>Adventist Medical Center</a:t>
            </a:r>
          </a:p>
          <a:p>
            <a:pPr>
              <a:spcBef>
                <a:spcPts val="600"/>
              </a:spcBef>
            </a:pPr>
            <a:r>
              <a:rPr lang="en-US" sz="1800" dirty="0"/>
              <a:t>Lisa Longo, CPC, CPC-I, Revenue Cycle Analyst, </a:t>
            </a:r>
            <a:br>
              <a:rPr lang="en-US" sz="1800" dirty="0"/>
            </a:br>
            <a:r>
              <a:rPr lang="en-US" sz="1800" dirty="0"/>
              <a:t>Middlesex Hospital</a:t>
            </a:r>
          </a:p>
          <a:p>
            <a:pPr>
              <a:spcBef>
                <a:spcPts val="600"/>
              </a:spcBef>
            </a:pPr>
            <a:r>
              <a:rPr lang="en-US" sz="1800" spc="-20" dirty="0"/>
              <a:t>Debbie Mackaman, RHIA, CPCO, CCDS, Regulatory </a:t>
            </a:r>
            <a:br>
              <a:rPr lang="en-US" sz="1800" spc="-20" dirty="0"/>
            </a:br>
            <a:r>
              <a:rPr lang="en-US" sz="1800" spc="-20" dirty="0"/>
              <a:t>Specialist, </a:t>
            </a:r>
            <a:r>
              <a:rPr lang="en-US" sz="1800" spc="-20" dirty="0" err="1"/>
              <a:t>HCPro</a:t>
            </a:r>
            <a:r>
              <a:rPr lang="en-US" sz="1800" spc="-20" dirty="0"/>
              <a:t> </a:t>
            </a:r>
          </a:p>
          <a:p>
            <a:pPr>
              <a:spcBef>
                <a:spcPts val="600"/>
              </a:spcBef>
            </a:pPr>
            <a:r>
              <a:rPr lang="en-US" sz="1800" spc="-20" dirty="0"/>
              <a:t>Debra May, Director Revenue Integrity, Renown Health</a:t>
            </a:r>
          </a:p>
          <a:p>
            <a:pPr>
              <a:spcBef>
                <a:spcPts val="600"/>
              </a:spcBef>
            </a:pPr>
            <a:endParaRPr lang="en-US" sz="1800" spc="-20" dirty="0"/>
          </a:p>
          <a:p>
            <a:pPr>
              <a:spcBef>
                <a:spcPts val="600"/>
              </a:spcBef>
            </a:pPr>
            <a:endParaRPr lang="en-US" sz="1800" spc="-20" dirty="0"/>
          </a:p>
          <a:p>
            <a:pPr>
              <a:spcBef>
                <a:spcPts val="600"/>
              </a:spcBef>
            </a:pPr>
            <a:r>
              <a:rPr lang="en-US" sz="1800" spc="-20" dirty="0"/>
              <a:t>Terri Rinker, MT (ASCP), MHA, Revenue Cycle Director, Community Hospital Anderson</a:t>
            </a:r>
          </a:p>
          <a:p>
            <a:pPr>
              <a:spcBef>
                <a:spcPts val="600"/>
              </a:spcBef>
            </a:pPr>
            <a:r>
              <a:rPr lang="en-US" sz="1800" spc="-20" dirty="0"/>
              <a:t>Valerie Rinkle, MPA, Regulatory Specialist, </a:t>
            </a:r>
            <a:r>
              <a:rPr lang="en-US" sz="1800" spc="-20" dirty="0" err="1"/>
              <a:t>HCPro</a:t>
            </a:r>
            <a:endParaRPr lang="en-US" sz="1800" spc="-20" dirty="0"/>
          </a:p>
          <a:p>
            <a:pPr>
              <a:spcBef>
                <a:spcPts val="600"/>
              </a:spcBef>
            </a:pPr>
            <a:r>
              <a:rPr lang="en-US" sz="1800" spc="-20" dirty="0"/>
              <a:t>Anna Santoro, MBA, CCS, CCS-P, RCC, System Director Revenue Integrity, CDM Hartford Healthcare </a:t>
            </a:r>
          </a:p>
          <a:p>
            <a:pPr>
              <a:spcBef>
                <a:spcPts val="600"/>
              </a:spcBef>
            </a:pPr>
            <a:r>
              <a:rPr lang="en-US" sz="1800" spc="-20" dirty="0"/>
              <a:t>Donna Schneider, RN, MBA, CPHQ, CPC-P, CHC, CPCO, CHPC, System Revenue Compliance Officer, Yale New Haven Health </a:t>
            </a:r>
          </a:p>
          <a:p>
            <a:pPr>
              <a:spcBef>
                <a:spcPts val="600"/>
              </a:spcBef>
            </a:pPr>
            <a:r>
              <a:rPr lang="en-US" sz="1800" spc="-20" dirty="0"/>
              <a:t>John D. Settlemyer, MBA, MHA, CPC, Associate VP Revenue Cycle, Carolinas HealthCare System</a:t>
            </a:r>
          </a:p>
          <a:p>
            <a:pPr>
              <a:spcBef>
                <a:spcPts val="600"/>
              </a:spcBef>
            </a:pPr>
            <a:r>
              <a:rPr lang="en-US" sz="1800" spc="-20" dirty="0"/>
              <a:t>Jugna Shah, MPH, President, </a:t>
            </a:r>
            <a:r>
              <a:rPr lang="en-US" sz="1800" spc="-20" dirty="0" err="1"/>
              <a:t>Nimitt</a:t>
            </a:r>
            <a:r>
              <a:rPr lang="en-US" sz="1800" spc="-20" dirty="0"/>
              <a:t> Consulting, Inc. </a:t>
            </a:r>
          </a:p>
          <a:p>
            <a:pPr>
              <a:spcBef>
                <a:spcPts val="600"/>
              </a:spcBef>
            </a:pPr>
            <a:r>
              <a:rPr lang="en-US" sz="1800" spc="-20" dirty="0"/>
              <a:t>Angela Lynne Simmons, CPA, VP, Revenue and Reimbursement, Vanderbilt University Medical Center</a:t>
            </a:r>
          </a:p>
          <a:p>
            <a:pPr>
              <a:spcBef>
                <a:spcPts val="600"/>
              </a:spcBef>
            </a:pPr>
            <a:r>
              <a:rPr lang="en-US" sz="1800" spc="-20" dirty="0"/>
              <a:t>Diane G. Weiss, CPC, CPB, CCP, Vice President, Reimbursement, </a:t>
            </a:r>
            <a:r>
              <a:rPr lang="en-US" sz="1800" spc="-20" dirty="0" err="1"/>
              <a:t>RestorixHealth</a:t>
            </a:r>
            <a:endParaRPr lang="en-US" sz="1800" spc="-20" dirty="0"/>
          </a:p>
          <a:p>
            <a:pPr>
              <a:spcBef>
                <a:spcPts val="600"/>
              </a:spcBef>
            </a:pPr>
            <a:r>
              <a:rPr lang="en-US" sz="1800" spc="-20" dirty="0"/>
              <a:t>Denise Williams, RN, COC, Senior VP, Revenue Integrity Services, </a:t>
            </a:r>
            <a:r>
              <a:rPr lang="en-US" sz="1800" spc="-20" dirty="0" err="1"/>
              <a:t>Revant</a:t>
            </a:r>
            <a:r>
              <a:rPr lang="en-US" sz="1800" spc="-20" dirty="0"/>
              <a:t> Solutions</a:t>
            </a:r>
            <a:endParaRPr lang="en-US" sz="1800" i="1" spc="-20" dirty="0">
              <a:solidFill>
                <a:srgbClr val="00CCFF"/>
              </a:solidFill>
            </a:endParaRPr>
          </a:p>
        </p:txBody>
      </p:sp>
    </p:spTree>
    <p:extLst>
      <p:ext uri="{BB962C8B-B14F-4D97-AF65-F5344CB8AC3E}">
        <p14:creationId xmlns:p14="http://schemas.microsoft.com/office/powerpoint/2010/main" val="38413493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245</TotalTime>
  <Words>418</Words>
  <Application>Microsoft Office PowerPoint</Application>
  <PresentationFormat>Widescreen</PresentationFormat>
  <Paragraphs>96</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PowerPoint Presentation</vt:lpstr>
      <vt:lpstr>Presented by</vt:lpstr>
      <vt:lpstr>Agenda</vt:lpstr>
      <vt:lpstr>About NAHRI</vt:lpstr>
      <vt:lpstr>Defining revenue integrity</vt:lpstr>
      <vt:lpstr>Membership benefits</vt:lpstr>
      <vt:lpstr>Charter Membership benefits</vt:lpstr>
      <vt:lpstr>Live website demonstration</vt:lpstr>
      <vt:lpstr>Advisory Board Members</vt:lpstr>
      <vt:lpstr>Advisory Board Member discussion</vt:lpstr>
      <vt:lpstr>Coming in 2018</vt:lpstr>
      <vt:lpstr>Coming in 2018</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Patrick McCafferty</dc:creator>
  <cp:lastModifiedBy>Jaclyn Fitzgerald</cp:lastModifiedBy>
  <cp:revision>21</cp:revision>
  <dcterms:created xsi:type="dcterms:W3CDTF">2017-12-05T19:15:45Z</dcterms:created>
  <dcterms:modified xsi:type="dcterms:W3CDTF">2018-03-20T14:57:56Z</dcterms:modified>
</cp:coreProperties>
</file>