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9" r:id="rId2"/>
    <p:sldMasterId id="2147483660" r:id="rId3"/>
    <p:sldMasterId id="2147483663" r:id="rId4"/>
  </p:sldMasterIdLst>
  <p:notesMasterIdLst>
    <p:notesMasterId r:id="rId16"/>
  </p:notesMasterIdLst>
  <p:handoutMasterIdLst>
    <p:handoutMasterId r:id="rId17"/>
  </p:handoutMasterIdLst>
  <p:sldIdLst>
    <p:sldId id="398" r:id="rId5"/>
    <p:sldId id="399" r:id="rId6"/>
    <p:sldId id="257" r:id="rId7"/>
    <p:sldId id="258" r:id="rId8"/>
    <p:sldId id="395" r:id="rId9"/>
    <p:sldId id="394" r:id="rId10"/>
    <p:sldId id="388" r:id="rId11"/>
    <p:sldId id="392" r:id="rId12"/>
    <p:sldId id="393" r:id="rId13"/>
    <p:sldId id="396" r:id="rId14"/>
    <p:sldId id="397" r:id="rId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521415D9-36F7-43E2-AB2F-B90AF26B5E84}">
      <p14:sectionLst xmlns:p14="http://schemas.microsoft.com/office/powerpoint/2010/main">
        <p14:section name="Default Section" id="{06B68D5D-83B3-4DE0-AFDA-0E890E8D25F8}">
          <p14:sldIdLst>
            <p14:sldId id="398"/>
            <p14:sldId id="399"/>
            <p14:sldId id="257"/>
            <p14:sldId id="258"/>
          </p14:sldIdLst>
        </p14:section>
        <p14:section name="Premade Questions" id="{0ED2EE61-091E-4389-8BD5-E56BF35EA75B}">
          <p14:sldIdLst/>
        </p14:section>
        <p14:section name="Fast Money" id="{E4A5D476-CD26-4A20-A1BF-238D93C5294F}">
          <p14:sldIdLst/>
        </p14:section>
        <p14:section name="Blank Templates for all Numbers" id="{B4EFCDB9-46E8-4F3D-8E1C-07E5D13FB37C}">
          <p14:sldIdLst>
            <p14:sldId id="395"/>
            <p14:sldId id="394"/>
            <p14:sldId id="388"/>
            <p14:sldId id="392"/>
            <p14:sldId id="393"/>
            <p14:sldId id="396"/>
            <p14:sldId id="3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0000"/>
    <a:srgbClr val="273C10"/>
    <a:srgbClr val="6EA92D"/>
    <a:srgbClr val="476D1D"/>
    <a:srgbClr val="640000"/>
    <a:srgbClr val="B7862F"/>
    <a:srgbClr val="C7831F"/>
    <a:srgbClr val="B57A03"/>
    <a:srgbClr val="FFFF00"/>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9" autoAdjust="0"/>
    <p:restoredTop sz="90824" autoAdjust="0"/>
  </p:normalViewPr>
  <p:slideViewPr>
    <p:cSldViewPr snapToObjects="1">
      <p:cViewPr varScale="1">
        <p:scale>
          <a:sx n="60" d="100"/>
          <a:sy n="60" d="100"/>
        </p:scale>
        <p:origin x="14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88"/>
    </p:cViewPr>
  </p:sorterViewPr>
  <p:notesViewPr>
    <p:cSldViewPr snapToObjects="1">
      <p:cViewPr varScale="1">
        <p:scale>
          <a:sx n="57" d="100"/>
          <a:sy n="57" d="100"/>
        </p:scale>
        <p:origin x="-8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0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910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ahoma" pitchFamily="34" charset="0"/>
        <a:ea typeface="+mn-ea"/>
        <a:cs typeface="+mn-cs"/>
      </a:defRPr>
    </a:lvl1pPr>
    <a:lvl2pPr marL="457200" algn="l" rtl="0" fontAlgn="base">
      <a:spcBef>
        <a:spcPct val="30000"/>
      </a:spcBef>
      <a:spcAft>
        <a:spcPct val="0"/>
      </a:spcAft>
      <a:defRPr sz="1200" kern="1200">
        <a:solidFill>
          <a:schemeClr val="tx1"/>
        </a:solidFill>
        <a:latin typeface="Tahoma" pitchFamily="34" charset="0"/>
        <a:ea typeface="+mn-ea"/>
        <a:cs typeface="+mn-cs"/>
      </a:defRPr>
    </a:lvl2pPr>
    <a:lvl3pPr marL="914400" algn="l" rtl="0" fontAlgn="base">
      <a:spcBef>
        <a:spcPct val="30000"/>
      </a:spcBef>
      <a:spcAft>
        <a:spcPct val="0"/>
      </a:spcAft>
      <a:defRPr sz="1200" kern="1200">
        <a:solidFill>
          <a:schemeClr val="tx1"/>
        </a:solidFill>
        <a:latin typeface="Tahoma" pitchFamily="34" charset="0"/>
        <a:ea typeface="+mn-ea"/>
        <a:cs typeface="+mn-cs"/>
      </a:defRPr>
    </a:lvl3pPr>
    <a:lvl4pPr marL="1371600" algn="l" rtl="0" fontAlgn="base">
      <a:spcBef>
        <a:spcPct val="30000"/>
      </a:spcBef>
      <a:spcAft>
        <a:spcPct val="0"/>
      </a:spcAft>
      <a:defRPr sz="1200" kern="1200">
        <a:solidFill>
          <a:schemeClr val="tx1"/>
        </a:solidFill>
        <a:latin typeface="Tahoma" pitchFamily="34" charset="0"/>
        <a:ea typeface="+mn-ea"/>
        <a:cs typeface="+mn-cs"/>
      </a:defRPr>
    </a:lvl4pPr>
    <a:lvl5pPr marL="1828800" algn="l" rtl="0" fontAlgn="base">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600" b="1" dirty="0"/>
              <a:t>Family Feud Template</a:t>
            </a:r>
          </a:p>
          <a:p>
            <a:pPr marL="228600" indent="-228600"/>
            <a:r>
              <a:rPr lang="en-CA" altLang="en-US" sz="1600" dirty="0"/>
              <a:t>Introduction Slide – The Countdown!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r>
              <a:rPr lang="en-CA" altLang="en-US" sz="1600" b="1" dirty="0"/>
              <a:t>Family Feud Template</a:t>
            </a:r>
          </a:p>
          <a:p>
            <a:r>
              <a:rPr lang="en-CA" altLang="en-US" sz="1600" dirty="0"/>
              <a:t>Introduction Slide – Family Feud!</a:t>
            </a: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3593803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319156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2102508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86153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645056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1024911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85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97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7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54" r:id="rId1"/>
    <p:sldLayoutId id="2147483657"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2990157230"/>
      </p:ext>
    </p:extLst>
  </p:cSld>
  <p:clrMap bg1="lt1" tx1="dk1" bg2="lt2" tx2="dk2" accent1="accent1" accent2="accent2" accent3="accent3" accent4="accent4" accent5="accent5" accent6="accent6" hlink="hlink" folHlink="folHlink"/>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395843994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1702885366"/>
      </p:ext>
    </p:extLst>
  </p:cSld>
  <p:clrMap bg1="lt1" tx1="dk1" bg2="lt2" tx2="dk2" accent1="accent1" accent2="accent2" accent3="accent3" accent4="accent4" accent5="accent5" accent6="accent6" hlink="hlink" folHlink="folHlink"/>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5.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8.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4.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5.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9.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4.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5.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3.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4.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5.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4.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4.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5.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5.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4.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5.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6.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4.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5.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7.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4.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1FE9AB25-A5D4-4231-9943-C3A6BAAE8BB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8600" y="-838200"/>
            <a:ext cx="9508583" cy="64164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CFBA67-62E0-47D0-8337-C2F7B8266416}"/>
              </a:ext>
            </a:extLst>
          </p:cNvPr>
          <p:cNvSpPr txBox="1"/>
          <p:nvPr/>
        </p:nvSpPr>
        <p:spPr>
          <a:xfrm>
            <a:off x="228600" y="4876800"/>
            <a:ext cx="8686800" cy="1938992"/>
          </a:xfrm>
          <a:prstGeom prst="rect">
            <a:avLst/>
          </a:prstGeom>
          <a:noFill/>
        </p:spPr>
        <p:txBody>
          <a:bodyPr wrap="square" rtlCol="0">
            <a:spAutoFit/>
          </a:bodyPr>
          <a:lstStyle/>
          <a:p>
            <a:r>
              <a:rPr lang="en-US" sz="2400" dirty="0">
                <a:solidFill>
                  <a:schemeClr val="accent3"/>
                </a:solidFill>
              </a:rPr>
              <a:t>All questions and answers are based on the 2020 State of the Revenue Integrity Industry Survey. Be sure to review the survey report with your team before starting the game! The 2020 State of the Revenue Integrity Industry Survey Report can be accessed by visiting </a:t>
            </a:r>
            <a:r>
              <a:rPr lang="en-US" sz="2400" i="1" dirty="0">
                <a:solidFill>
                  <a:schemeClr val="accent3"/>
                </a:solidFill>
              </a:rPr>
              <a:t>nahri.org/ri-week</a:t>
            </a:r>
          </a:p>
        </p:txBody>
      </p:sp>
    </p:spTree>
    <p:extLst>
      <p:ext uri="{BB962C8B-B14F-4D97-AF65-F5344CB8AC3E}">
        <p14:creationId xmlns:p14="http://schemas.microsoft.com/office/powerpoint/2010/main" val="113240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CPC</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RN</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CCS</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RHIT</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CCDS</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COC/CPC-H</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RHIA</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CRCR</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6</a:t>
            </a:r>
          </a:p>
        </p:txBody>
      </p:sp>
      <p:sp>
        <p:nvSpPr>
          <p:cNvPr id="438335" name="Rectangle 63"/>
          <p:cNvSpPr>
            <a:spLocks noChangeArrowheads="1"/>
          </p:cNvSpPr>
          <p:nvPr/>
        </p:nvSpPr>
        <p:spPr bwMode="auto">
          <a:xfrm>
            <a:off x="9755188" y="-1467762"/>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sz="2500" b="1" dirty="0">
                <a:effectLst/>
              </a:rPr>
              <a:t>The most common credentials held by revenue integrity professionals</a:t>
            </a:r>
            <a:endParaRPr lang="en-US" altLang="en-US" sz="25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73176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dirty="0">
                <a:solidFill>
                  <a:schemeClr val="bg1"/>
                </a:solidFill>
                <a:effectLst/>
                <a:latin typeface="Impact" pitchFamily="34" charset="0"/>
              </a:rPr>
              <a:t>VP/Director of Revenue Cycle</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CFO</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300" dirty="0">
                <a:solidFill>
                  <a:schemeClr val="bg1"/>
                </a:solidFill>
                <a:effectLst/>
                <a:latin typeface="Impact" pitchFamily="34" charset="0"/>
              </a:rPr>
              <a:t>VP/Director of Finance</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dirty="0">
                <a:solidFill>
                  <a:schemeClr val="bg1"/>
                </a:solidFill>
                <a:effectLst/>
                <a:latin typeface="Impact" pitchFamily="34" charset="0"/>
              </a:rPr>
              <a:t>Patient financial services director</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100" dirty="0">
                <a:solidFill>
                  <a:schemeClr val="bg1"/>
                </a:solidFill>
                <a:effectLst/>
                <a:latin typeface="Impact" pitchFamily="34" charset="0"/>
              </a:rPr>
              <a:t>Revenue cycle manager</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HIM director</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CEO</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300" dirty="0">
                <a:solidFill>
                  <a:schemeClr val="bg1"/>
                </a:solidFill>
                <a:effectLst/>
                <a:latin typeface="Impact" pitchFamily="34" charset="0"/>
              </a:rPr>
              <a:t>Compliance director</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7</a:t>
            </a:r>
          </a:p>
        </p:txBody>
      </p:sp>
      <p:sp>
        <p:nvSpPr>
          <p:cNvPr id="438335" name="Rectangle 63"/>
          <p:cNvSpPr>
            <a:spLocks noChangeArrowheads="1"/>
          </p:cNvSpPr>
          <p:nvPr/>
        </p:nvSpPr>
        <p:spPr bwMode="auto">
          <a:xfrm>
            <a:off x="9755188" y="-1427964"/>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sz="3300" b="1" dirty="0">
                <a:effectLst/>
              </a:rPr>
              <a:t>To whom does the revenue integrity team report?</a:t>
            </a:r>
            <a:endParaRPr lang="en-US" altLang="en-US" sz="33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377422"/>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B797D95B-F27B-43E3-90A7-14EB4A5809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8600" y="-838200"/>
            <a:ext cx="9508583" cy="64164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6BC5FB-4C12-4C77-8CD2-32419ABD0420}"/>
              </a:ext>
            </a:extLst>
          </p:cNvPr>
          <p:cNvSpPr txBox="1"/>
          <p:nvPr/>
        </p:nvSpPr>
        <p:spPr>
          <a:xfrm>
            <a:off x="152400" y="4943057"/>
            <a:ext cx="8839200" cy="2215991"/>
          </a:xfrm>
          <a:prstGeom prst="rect">
            <a:avLst/>
          </a:prstGeom>
          <a:noFill/>
        </p:spPr>
        <p:txBody>
          <a:bodyPr wrap="square" rtlCol="0">
            <a:spAutoFit/>
          </a:bodyPr>
          <a:lstStyle/>
          <a:p>
            <a:r>
              <a:rPr lang="en-US" sz="2000" dirty="0">
                <a:solidFill>
                  <a:schemeClr val="bg1"/>
                </a:solidFill>
              </a:rPr>
              <a:t>Instructions: Click the slideshow tab on the top toolbar and select “play from beginning.” From there, everything can be done with one click. Questions will pop up on the screen by clicking the “show question” button. Answers can be revealed by clicking the correct spot. The moderator should have a copy of the answer key, which is also available on the NAHRI website. Enjoy the game!</a:t>
            </a:r>
          </a:p>
          <a:p>
            <a:endParaRPr lang="en-US" dirty="0"/>
          </a:p>
        </p:txBody>
      </p:sp>
    </p:spTree>
    <p:extLst>
      <p:ext uri="{BB962C8B-B14F-4D97-AF65-F5344CB8AC3E}">
        <p14:creationId xmlns:p14="http://schemas.microsoft.com/office/powerpoint/2010/main" val="14202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0" name="Group 8"/>
          <p:cNvGrpSpPr>
            <a:grpSpLocks/>
          </p:cNvGrpSpPr>
          <p:nvPr/>
        </p:nvGrpSpPr>
        <p:grpSpPr bwMode="auto">
          <a:xfrm>
            <a:off x="0" y="0"/>
            <a:ext cx="9144000" cy="68580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6" name="Group 14"/>
          <p:cNvGrpSpPr>
            <a:grpSpLocks/>
          </p:cNvGrpSpPr>
          <p:nvPr/>
        </p:nvGrpSpPr>
        <p:grpSpPr bwMode="auto">
          <a:xfrm>
            <a:off x="0" y="0"/>
            <a:ext cx="9144000" cy="68580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2" name="Group 20"/>
          <p:cNvGrpSpPr>
            <a:grpSpLocks/>
          </p:cNvGrpSpPr>
          <p:nvPr/>
        </p:nvGrpSpPr>
        <p:grpSpPr bwMode="auto">
          <a:xfrm>
            <a:off x="0" y="0"/>
            <a:ext cx="9144000" cy="68580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8" name="Group 26"/>
          <p:cNvGrpSpPr>
            <a:grpSpLocks/>
          </p:cNvGrpSpPr>
          <p:nvPr/>
        </p:nvGrpSpPr>
        <p:grpSpPr bwMode="auto">
          <a:xfrm>
            <a:off x="0" y="0"/>
            <a:ext cx="9144000" cy="68580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04" name="Group 32"/>
          <p:cNvGrpSpPr>
            <a:grpSpLocks/>
          </p:cNvGrpSpPr>
          <p:nvPr/>
        </p:nvGrpSpPr>
        <p:grpSpPr bwMode="auto">
          <a:xfrm>
            <a:off x="0" y="0"/>
            <a:ext cx="9144000" cy="68580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10" name="Group 38"/>
          <p:cNvGrpSpPr>
            <a:grpSpLocks/>
          </p:cNvGrpSpPr>
          <p:nvPr/>
        </p:nvGrpSpPr>
        <p:grpSpPr bwMode="auto">
          <a:xfrm>
            <a:off x="0" y="0"/>
            <a:ext cx="9144000" cy="68580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grpSp>
        <p:nvGrpSpPr>
          <p:cNvPr id="3116" name="Group 44"/>
          <p:cNvGrpSpPr>
            <a:grpSpLocks/>
          </p:cNvGrpSpPr>
          <p:nvPr/>
        </p:nvGrpSpPr>
        <p:grpSpPr bwMode="auto">
          <a:xfrm>
            <a:off x="0" y="0"/>
            <a:ext cx="9144000" cy="68580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sp>
        <p:nvSpPr>
          <p:cNvPr id="3122" name="Line 50"/>
          <p:cNvSpPr>
            <a:spLocks noChangeShapeType="1"/>
          </p:cNvSpPr>
          <p:nvPr/>
        </p:nvSpPr>
        <p:spPr bwMode="auto">
          <a:xfrm>
            <a:off x="3429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57912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762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86868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1925638"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68580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0"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000" b="1" i="1">
              <a:solidFill>
                <a:srgbClr val="000066"/>
              </a:solidFill>
              <a:effectLst/>
            </a:endParaRPr>
          </a:p>
        </p:txBody>
      </p:sp>
      <p:sp>
        <p:nvSpPr>
          <p:cNvPr id="6156" name="AutoShape 12"/>
          <p:cNvSpPr>
            <a:spLocks noChangeArrowheads="1"/>
          </p:cNvSpPr>
          <p:nvPr/>
        </p:nvSpPr>
        <p:spPr bwMode="auto">
          <a:xfrm>
            <a:off x="4752975"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i="1">
              <a:solidFill>
                <a:srgbClr val="000066"/>
              </a:solidFill>
              <a:effectLst/>
            </a:endParaRPr>
          </a:p>
        </p:txBody>
      </p:sp>
      <p:sp>
        <p:nvSpPr>
          <p:cNvPr id="6179" name="Rectangle 35"/>
          <p:cNvSpPr>
            <a:spLocks noChangeArrowheads="1"/>
          </p:cNvSpPr>
          <p:nvPr/>
        </p:nvSpPr>
        <p:spPr bwMode="auto">
          <a:xfrm>
            <a:off x="-30480" y="76200"/>
            <a:ext cx="31994475" cy="1371600"/>
          </a:xfrm>
          <a:prstGeom prst="rect">
            <a:avLst/>
          </a:prstGeom>
          <a:noFill/>
          <a:ln>
            <a:noFill/>
          </a:ln>
          <a:effec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sp>
        <p:nvSpPr>
          <p:cNvPr id="6180" name="Rectangle 36"/>
          <p:cNvSpPr>
            <a:spLocks noChangeArrowheads="1"/>
          </p:cNvSpPr>
          <p:nvPr/>
        </p:nvSpPr>
        <p:spPr bwMode="auto">
          <a:xfrm>
            <a:off x="-22850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pic>
        <p:nvPicPr>
          <p:cNvPr id="6164"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152400"/>
            <a:ext cx="9508583" cy="6416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grpId="0"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Coding</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Chargemaster</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CDI</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Nursing</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Billing</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Auditing</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Patient financial services</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Compliance</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endParaRPr lang="en-US" sz="2400" b="1" dirty="0">
              <a:effectLst/>
            </a:endParaRPr>
          </a:p>
          <a:p>
            <a:pPr algn="ctr"/>
            <a:endParaRPr lang="en-US" sz="2400" b="1" dirty="0">
              <a:effectLst/>
            </a:endParaRPr>
          </a:p>
          <a:p>
            <a:pPr algn="ctr"/>
            <a:r>
              <a:rPr lang="en-US" sz="2400" b="1" dirty="0">
                <a:effectLst/>
              </a:rPr>
              <a:t>Revenue integrity professionals come from backgrounds in which healthcare fields?</a:t>
            </a:r>
            <a:endParaRPr lang="en-US" altLang="en-US" sz="2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25850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2" end="2"/>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2" end="2"/>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2" end="2"/>
                                            </p:txEl>
                                          </p:spTgt>
                                        </p:tgtEl>
                                        <p:attrNameLst>
                                          <p:attrName>style.visibility</p:attrName>
                                        </p:attrNameLst>
                                      </p:cBhvr>
                                      <p:to>
                                        <p:strVal val="visible"/>
                                      </p:to>
                                    </p:set>
                                    <p:animEffect transition="in" filter="fade">
                                      <p:cBhvr>
                                        <p:cTn id="185" dur="500"/>
                                        <p:tgtEl>
                                          <p:spTgt spid="438335">
                                            <p:txEl>
                                              <p:pRg st="2" end="2"/>
                                            </p:txEl>
                                          </p:spTgt>
                                        </p:tgtEl>
                                      </p:cBhvr>
                                    </p:animEffect>
                                  </p:childTnLst>
                                </p:cTn>
                              </p:par>
                            </p:childTnLst>
                          </p:cTn>
                        </p:par>
                        <p:par>
                          <p:cTn id="186" fill="hold">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2" end="2"/>
                                            </p:txEl>
                                          </p:spTgt>
                                        </p:tgtEl>
                                        <p:attrNameLst>
                                          <p:attrName>style.visibility</p:attrName>
                                        </p:attrNameLst>
                                      </p:cBhvr>
                                      <p:to>
                                        <p:strVal val="visible"/>
                                      </p:to>
                                    </p:set>
                                    <p:anim calcmode="discrete" valueType="clr">
                                      <p:cBhvr override="childStyle">
                                        <p:cTn id="189" dur="80"/>
                                        <p:tgtEl>
                                          <p:spTgt spid="438335">
                                            <p:txEl>
                                              <p:pRg st="2" end="2"/>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2" end="2"/>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2" end="2"/>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2" end="2"/>
                                            </p:txEl>
                                          </p:spTgt>
                                        </p:tgtEl>
                                      </p:cBhvr>
                                    </p:animEffect>
                                    <p:set>
                                      <p:cBhvr>
                                        <p:cTn id="212" dur="1" fill="hold">
                                          <p:stCondLst>
                                            <p:cond delay="499"/>
                                          </p:stCondLst>
                                        </p:cTn>
                                        <p:tgtEl>
                                          <p:spTgt spid="438335">
                                            <p:txEl>
                                              <p:pRg st="2" end="2"/>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Charge capture</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dirty="0">
                <a:solidFill>
                  <a:schemeClr val="bg1"/>
                </a:solidFill>
                <a:effectLst/>
                <a:latin typeface="Impact" pitchFamily="34" charset="0"/>
              </a:rPr>
              <a:t>Chargemaster maintenance</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Chart auditing</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200" dirty="0">
                <a:solidFill>
                  <a:schemeClr val="bg1"/>
                </a:solidFill>
                <a:effectLst/>
                <a:latin typeface="Impact" pitchFamily="34" charset="0"/>
              </a:rPr>
              <a:t>Charge reconciliation</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Education</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Correcting claim edits</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Denials management</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Internal audit</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2</a:t>
            </a:r>
          </a:p>
        </p:txBody>
      </p:sp>
      <p:sp>
        <p:nvSpPr>
          <p:cNvPr id="438335" name="Rectangle 63"/>
          <p:cNvSpPr>
            <a:spLocks noChangeArrowheads="1"/>
          </p:cNvSpPr>
          <p:nvPr/>
        </p:nvSpPr>
        <p:spPr bwMode="auto">
          <a:xfrm>
            <a:off x="9710757" y="-1467636"/>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sz="2200" b="1" dirty="0">
                <a:effectLst/>
              </a:rPr>
              <a:t>Revenue integrity departments/programs are responsible for which functions?</a:t>
            </a:r>
            <a:endParaRPr lang="en-US" altLang="en-US" sz="22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29494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500" dirty="0">
                <a:solidFill>
                  <a:schemeClr val="bg1"/>
                </a:solidFill>
                <a:effectLst/>
                <a:latin typeface="Impact" pitchFamily="34" charset="0"/>
              </a:rPr>
              <a:t>Acute care hospital</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dirty="0">
                <a:solidFill>
                  <a:schemeClr val="bg1"/>
                </a:solidFill>
                <a:effectLst/>
                <a:latin typeface="Impact" pitchFamily="34" charset="0"/>
              </a:rPr>
              <a:t>Health system corporate office</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Consulting</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Critical access hospital</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300" dirty="0">
                <a:solidFill>
                  <a:schemeClr val="bg1"/>
                </a:solidFill>
                <a:effectLst/>
                <a:latin typeface="Impact" pitchFamily="34" charset="0"/>
              </a:rPr>
              <a:t>Skilled nursing facility</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Home health</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500" dirty="0">
                <a:solidFill>
                  <a:schemeClr val="bg1"/>
                </a:solidFill>
                <a:effectLst/>
                <a:latin typeface="Impact" pitchFamily="34" charset="0"/>
              </a:rPr>
              <a:t>Physician practice</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Inpatient rehab hospital</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3</a:t>
            </a:r>
          </a:p>
        </p:txBody>
      </p:sp>
      <p:sp>
        <p:nvSpPr>
          <p:cNvPr id="438335" name="Rectangle 63"/>
          <p:cNvSpPr>
            <a:spLocks noChangeArrowheads="1"/>
          </p:cNvSpPr>
          <p:nvPr/>
        </p:nvSpPr>
        <p:spPr bwMode="auto">
          <a:xfrm>
            <a:off x="9671844" y="-1472951"/>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sz="3000" b="1" dirty="0">
                <a:effectLst/>
              </a:rPr>
              <a:t>The most common settings for revenue integrity professionals</a:t>
            </a:r>
            <a:endParaRPr lang="en-US" altLang="en-US" sz="30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3729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300" dirty="0">
                <a:solidFill>
                  <a:schemeClr val="bg1"/>
                </a:solidFill>
                <a:effectLst/>
                <a:latin typeface="Impact" pitchFamily="34" charset="0"/>
              </a:rPr>
              <a:t>Drug administration</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100" dirty="0">
                <a:solidFill>
                  <a:schemeClr val="bg1"/>
                </a:solidFill>
                <a:effectLst/>
                <a:latin typeface="Impact" pitchFamily="34" charset="0"/>
              </a:rPr>
              <a:t>Emergency department</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Clinics</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Pharmacy</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Surgery</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100" dirty="0">
                <a:solidFill>
                  <a:schemeClr val="bg1"/>
                </a:solidFill>
                <a:effectLst/>
                <a:latin typeface="Impact" pitchFamily="34" charset="0"/>
              </a:rPr>
              <a:t>Clinical nursing areas</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dirty="0">
                <a:solidFill>
                  <a:schemeClr val="bg1"/>
                </a:solidFill>
                <a:effectLst/>
                <a:latin typeface="Impact" pitchFamily="34" charset="0"/>
              </a:rPr>
              <a:t>Observation</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dirty="0">
                <a:solidFill>
                  <a:schemeClr val="bg1"/>
                </a:solidFill>
                <a:effectLst/>
                <a:latin typeface="Impact" pitchFamily="34" charset="0"/>
              </a:rPr>
              <a:t>Cardiac </a:t>
            </a:r>
            <a:r>
              <a:rPr lang="en-US" altLang="en-US" sz="3000" dirty="0" err="1">
                <a:solidFill>
                  <a:schemeClr val="bg1"/>
                </a:solidFill>
                <a:effectLst/>
                <a:latin typeface="Impact" pitchFamily="34" charset="0"/>
              </a:rPr>
              <a:t>cath</a:t>
            </a:r>
            <a:r>
              <a:rPr lang="en-US" altLang="en-US" sz="3000" dirty="0">
                <a:solidFill>
                  <a:schemeClr val="bg1"/>
                </a:solidFill>
                <a:effectLst/>
                <a:latin typeface="Impact" pitchFamily="34" charset="0"/>
              </a:rPr>
              <a:t> lab</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212725"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4</a:t>
            </a:r>
          </a:p>
        </p:txBody>
      </p:sp>
      <p:sp>
        <p:nvSpPr>
          <p:cNvPr id="438335" name="Rectangle 63"/>
          <p:cNvSpPr>
            <a:spLocks noChangeArrowheads="1"/>
          </p:cNvSpPr>
          <p:nvPr/>
        </p:nvSpPr>
        <p:spPr bwMode="auto">
          <a:xfrm>
            <a:off x="9688513" y="-1479565"/>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000" b="1" dirty="0">
                <a:effectLst>
                  <a:outerShdw blurRad="38100" dist="38100" dir="2700000" algn="tl">
                    <a:srgbClr val="C0C0C0"/>
                  </a:outerShdw>
                </a:effectLst>
              </a:rPr>
              <a:t>Revenue leaks occur in these areas</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671257"/>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dirty="0">
                <a:solidFill>
                  <a:schemeClr val="bg1"/>
                </a:solidFill>
                <a:effectLst/>
                <a:latin typeface="Impact" pitchFamily="34" charset="0"/>
              </a:rPr>
              <a:t>Room and board</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500" dirty="0">
                <a:solidFill>
                  <a:schemeClr val="bg1"/>
                </a:solidFill>
                <a:effectLst/>
                <a:latin typeface="Impact" pitchFamily="34" charset="0"/>
              </a:rPr>
              <a:t>Observation hours</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200" dirty="0">
                <a:solidFill>
                  <a:schemeClr val="bg1"/>
                </a:solidFill>
                <a:effectLst/>
                <a:latin typeface="Impact" pitchFamily="34" charset="0"/>
              </a:rPr>
              <a:t>Emergency department</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a:solidFill>
                  <a:schemeClr val="bg1"/>
                </a:solidFill>
                <a:effectLst/>
                <a:latin typeface="Impact" pitchFamily="34" charset="0"/>
              </a:rPr>
              <a:t>Drug administration</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Laboratory</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Surgery</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Interventional radiology</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Clinic charges</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5</a:t>
            </a:r>
          </a:p>
        </p:txBody>
      </p:sp>
      <p:sp>
        <p:nvSpPr>
          <p:cNvPr id="438335" name="Rectangle 63"/>
          <p:cNvSpPr>
            <a:spLocks noChangeArrowheads="1"/>
          </p:cNvSpPr>
          <p:nvPr/>
        </p:nvSpPr>
        <p:spPr bwMode="auto">
          <a:xfrm>
            <a:off x="9714219" y="-1409708"/>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sz="3000" b="1" dirty="0">
                <a:effectLst/>
              </a:rPr>
              <a:t>The most common charges not entered by clinical staff</a:t>
            </a:r>
            <a:endParaRPr lang="en-US" altLang="en-US" sz="30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651166"/>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theme/theme1.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9222</TotalTime>
  <Words>628</Words>
  <Application>Microsoft Office PowerPoint</Application>
  <PresentationFormat>On-screen Show (4:3)</PresentationFormat>
  <Paragraphs>277</Paragraphs>
  <Slides>11</Slides>
  <Notes>9</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11</vt:i4>
      </vt:variant>
    </vt:vector>
  </HeadingPairs>
  <TitlesOfParts>
    <vt:vector size="20" baseType="lpstr">
      <vt:lpstr>Arial Black</vt:lpstr>
      <vt:lpstr>Impact</vt:lpstr>
      <vt:lpstr>Swis721 Hv BT</vt:lpstr>
      <vt:lpstr>Tahoma</vt:lpstr>
      <vt:lpstr>Verdana</vt:lpstr>
      <vt:lpstr>Family Feud Master</vt:lpstr>
      <vt:lpstr>2_Family Feud Master</vt:lpstr>
      <vt:lpstr>1_Family Feud Master</vt:lpstr>
      <vt:lpstr>3_Family Feud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Feud Template</dc:title>
  <dc:subject>PowerPoint Template</dc:subject>
  <dc:creator>Reid Powell</dc:creator>
  <cp:keywords>Family Feud;Templates</cp:keywords>
  <cp:lastModifiedBy>Kevin Duffy</cp:lastModifiedBy>
  <cp:revision>474</cp:revision>
  <dcterms:created xsi:type="dcterms:W3CDTF">2004-01-21T04:06:20Z</dcterms:created>
  <dcterms:modified xsi:type="dcterms:W3CDTF">2020-05-28T16:33:12Z</dcterms:modified>
  <cp:category>Game Shows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Robin Song</vt:lpwstr>
  </property>
  <property fmtid="{D5CDD505-2E9C-101B-9397-08002B2CF9AE}" pid="3" name="Department">
    <vt:lpwstr>PowerPoint Bible Game Shows</vt:lpwstr>
  </property>
  <property fmtid="{D5CDD505-2E9C-101B-9397-08002B2CF9AE}" pid="4" name="Editor">
    <vt:lpwstr>Robin Song</vt:lpwstr>
  </property>
  <property fmtid="{D5CDD505-2E9C-101B-9397-08002B2CF9AE}" pid="5" name="Language">
    <vt:lpwstr>English</vt:lpwstr>
  </property>
  <property fmtid="{D5CDD505-2E9C-101B-9397-08002B2CF9AE}" pid="6" name="Owner">
    <vt:lpwstr>Robin Song</vt:lpwstr>
  </property>
  <property fmtid="{D5CDD505-2E9C-101B-9397-08002B2CF9AE}" pid="7" name="Publisher">
    <vt:lpwstr>Robin Song</vt:lpwstr>
  </property>
  <property fmtid="{D5CDD505-2E9C-101B-9397-08002B2CF9AE}" pid="8" name="Purpose">
    <vt:lpwstr>Bible Game Shows</vt:lpwstr>
  </property>
  <property fmtid="{D5CDD505-2E9C-101B-9397-08002B2CF9AE}" pid="9" name="Telephone number">
    <vt:lpwstr>(847) 227-7722</vt:lpwstr>
  </property>
  <property fmtid="{D5CDD505-2E9C-101B-9397-08002B2CF9AE}" pid="10" name="Project">
    <vt:lpwstr>Family Feud</vt:lpwstr>
  </property>
</Properties>
</file>